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6" r:id="rId1"/>
  </p:sldMasterIdLst>
  <p:notesMasterIdLst>
    <p:notesMasterId r:id="rId84"/>
  </p:notesMasterIdLst>
  <p:sldIdLst>
    <p:sldId id="321" r:id="rId2"/>
    <p:sldId id="489" r:id="rId3"/>
    <p:sldId id="490" r:id="rId4"/>
    <p:sldId id="488" r:id="rId5"/>
    <p:sldId id="330" r:id="rId6"/>
    <p:sldId id="334" r:id="rId7"/>
    <p:sldId id="461" r:id="rId8"/>
    <p:sldId id="491" r:id="rId9"/>
    <p:sldId id="492" r:id="rId10"/>
    <p:sldId id="462" r:id="rId11"/>
    <p:sldId id="469" r:id="rId12"/>
    <p:sldId id="470" r:id="rId13"/>
    <p:sldId id="471" r:id="rId14"/>
    <p:sldId id="472" r:id="rId15"/>
    <p:sldId id="473" r:id="rId16"/>
    <p:sldId id="475" r:id="rId17"/>
    <p:sldId id="476" r:id="rId18"/>
    <p:sldId id="477" r:id="rId19"/>
    <p:sldId id="484" r:id="rId20"/>
    <p:sldId id="466" r:id="rId21"/>
    <p:sldId id="335" r:id="rId22"/>
    <p:sldId id="336" r:id="rId23"/>
    <p:sldId id="337" r:id="rId24"/>
    <p:sldId id="343" r:id="rId25"/>
    <p:sldId id="344" r:id="rId26"/>
    <p:sldId id="345" r:id="rId27"/>
    <p:sldId id="346" r:id="rId28"/>
    <p:sldId id="347" r:id="rId29"/>
    <p:sldId id="348" r:id="rId30"/>
    <p:sldId id="349" r:id="rId31"/>
    <p:sldId id="350" r:id="rId32"/>
    <p:sldId id="354" r:id="rId33"/>
    <p:sldId id="356" r:id="rId34"/>
    <p:sldId id="361" r:id="rId35"/>
    <p:sldId id="362" r:id="rId36"/>
    <p:sldId id="363" r:id="rId37"/>
    <p:sldId id="364" r:id="rId38"/>
    <p:sldId id="366" r:id="rId39"/>
    <p:sldId id="370" r:id="rId40"/>
    <p:sldId id="378" r:id="rId41"/>
    <p:sldId id="379" r:id="rId42"/>
    <p:sldId id="381" r:id="rId43"/>
    <p:sldId id="382" r:id="rId44"/>
    <p:sldId id="388" r:id="rId45"/>
    <p:sldId id="389" r:id="rId46"/>
    <p:sldId id="391" r:id="rId47"/>
    <p:sldId id="393" r:id="rId48"/>
    <p:sldId id="394" r:id="rId49"/>
    <p:sldId id="395" r:id="rId50"/>
    <p:sldId id="409" r:id="rId51"/>
    <p:sldId id="410" r:id="rId52"/>
    <p:sldId id="411" r:id="rId53"/>
    <p:sldId id="412" r:id="rId54"/>
    <p:sldId id="413" r:id="rId55"/>
    <p:sldId id="414" r:id="rId56"/>
    <p:sldId id="415" r:id="rId57"/>
    <p:sldId id="417" r:id="rId58"/>
    <p:sldId id="419" r:id="rId59"/>
    <p:sldId id="420" r:id="rId60"/>
    <p:sldId id="421" r:id="rId61"/>
    <p:sldId id="423" r:id="rId62"/>
    <p:sldId id="426" r:id="rId63"/>
    <p:sldId id="430" r:id="rId64"/>
    <p:sldId id="439" r:id="rId65"/>
    <p:sldId id="440" r:id="rId66"/>
    <p:sldId id="441" r:id="rId67"/>
    <p:sldId id="442" r:id="rId68"/>
    <p:sldId id="443" r:id="rId69"/>
    <p:sldId id="444" r:id="rId70"/>
    <p:sldId id="445" r:id="rId71"/>
    <p:sldId id="446" r:id="rId72"/>
    <p:sldId id="447" r:id="rId73"/>
    <p:sldId id="448" r:id="rId74"/>
    <p:sldId id="449" r:id="rId75"/>
    <p:sldId id="450" r:id="rId76"/>
    <p:sldId id="451" r:id="rId77"/>
    <p:sldId id="452" r:id="rId78"/>
    <p:sldId id="453" r:id="rId79"/>
    <p:sldId id="485" r:id="rId80"/>
    <p:sldId id="455" r:id="rId81"/>
    <p:sldId id="457" r:id="rId82"/>
    <p:sldId id="460" r:id="rId83"/>
  </p:sldIdLst>
  <p:sldSz cx="9144000" cy="6858000" type="screen4x3"/>
  <p:notesSz cx="6997700" cy="92837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Corp.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 autoAdjust="0"/>
    <p:restoredTop sz="90364" autoAdjust="0"/>
  </p:normalViewPr>
  <p:slideViewPr>
    <p:cSldViewPr>
      <p:cViewPr varScale="1">
        <p:scale>
          <a:sx n="66" d="100"/>
          <a:sy n="66" d="100"/>
        </p:scale>
        <p:origin x="150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029" tIns="46514" rIns="93029" bIns="46514" numCol="1" anchor="t" anchorCtr="0" compatLnSpc="1">
            <a:prstTxWarp prst="textNoShape">
              <a:avLst/>
            </a:prstTxWarp>
          </a:bodyPr>
          <a:lstStyle>
            <a:lvl1pPr defTabSz="930275" eaLnBrk="1" hangingPunct="1">
              <a:defRPr sz="1200"/>
            </a:lvl1pPr>
          </a:lstStyle>
          <a:p>
            <a:endParaRPr lang="en-US" altLang="en-US"/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3988" y="0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029" tIns="46514" rIns="93029" bIns="46514" numCol="1" anchor="t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/>
            </a:lvl1pPr>
          </a:lstStyle>
          <a:p>
            <a:endParaRPr lang="en-US" alt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5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0088" y="4410075"/>
            <a:ext cx="5597525" cy="417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029" tIns="46514" rIns="93029" bIns="465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5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8563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029" tIns="46514" rIns="93029" bIns="46514" numCol="1" anchor="b" anchorCtr="0" compatLnSpc="1">
            <a:prstTxWarp prst="textNoShape">
              <a:avLst/>
            </a:prstTxWarp>
          </a:bodyPr>
          <a:lstStyle>
            <a:lvl1pPr defTabSz="930275" eaLnBrk="1" hangingPunct="1">
              <a:defRPr sz="1200"/>
            </a:lvl1pPr>
          </a:lstStyle>
          <a:p>
            <a:endParaRPr lang="en-US" altLang="en-US"/>
          </a:p>
        </p:txBody>
      </p:sp>
      <p:sp>
        <p:nvSpPr>
          <p:cNvPr id="45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029" tIns="46514" rIns="93029" bIns="46514" numCol="1" anchor="b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/>
            </a:lvl1pPr>
          </a:lstStyle>
          <a:p>
            <a:fld id="{3B744E9B-C316-48BE-8EB4-74EE4E268A2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27135F3-8141-4FCC-ADD1-9F7C3AC1F07C}" type="slidenum">
              <a:rPr lang="en-GB" altLang="en-US"/>
              <a:pPr/>
              <a:t>7</a:t>
            </a:fld>
            <a:endParaRPr lang="en-GB" altLang="en-US"/>
          </a:p>
        </p:txBody>
      </p:sp>
      <p:sp>
        <p:nvSpPr>
          <p:cNvPr id="200705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0706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495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86017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73998A0-CC24-4262-896D-79998A7FC7D4}" type="slidenum">
              <a:rPr lang="en-GB" altLang="en-US"/>
              <a:pPr/>
              <a:t>18</a:t>
            </a:fld>
            <a:endParaRPr lang="en-GB" altLang="en-US"/>
          </a:p>
        </p:txBody>
      </p:sp>
      <p:sp>
        <p:nvSpPr>
          <p:cNvPr id="241665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2850" cy="37655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1666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495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2488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268192A-ADE2-4B32-8973-2D5208E3E015}" type="slidenum">
              <a:rPr lang="en-GB" altLang="en-US"/>
              <a:pPr/>
              <a:t>19</a:t>
            </a:fld>
            <a:endParaRPr lang="en-GB" altLang="en-US"/>
          </a:p>
        </p:txBody>
      </p:sp>
      <p:sp>
        <p:nvSpPr>
          <p:cNvPr id="267265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4438" cy="376713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7266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495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23234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14FF1E6-8C01-4CDC-B42E-7A5EB514C5BA}" type="slidenum">
              <a:rPr lang="en-GB" altLang="en-US"/>
              <a:pPr/>
              <a:t>20</a:t>
            </a:fld>
            <a:endParaRPr lang="en-GB" altLang="en-US"/>
          </a:p>
        </p:txBody>
      </p:sp>
      <p:sp>
        <p:nvSpPr>
          <p:cNvPr id="221185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7613" cy="37703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1186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495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8868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744E9B-C316-48BE-8EB4-74EE4E268A23}" type="slidenum">
              <a:rPr lang="en-US" altLang="en-US" smtClean="0"/>
              <a:pPr/>
              <a:t>64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2160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387452A-6FA9-472C-A9F5-C64B777FFE5A}" type="slidenum">
              <a:rPr lang="en-GB" altLang="en-US"/>
              <a:pPr/>
              <a:t>10</a:t>
            </a:fld>
            <a:endParaRPr lang="en-GB" altLang="en-US"/>
          </a:p>
        </p:txBody>
      </p:sp>
      <p:sp>
        <p:nvSpPr>
          <p:cNvPr id="20889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7613" cy="37703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8898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495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2820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B82A1EB-F70F-4D90-89B2-C388D3107007}" type="slidenum">
              <a:rPr lang="en-GB" altLang="en-US"/>
              <a:pPr/>
              <a:t>11</a:t>
            </a:fld>
            <a:endParaRPr lang="en-GB" altLang="en-US"/>
          </a:p>
        </p:txBody>
      </p:sp>
      <p:sp>
        <p:nvSpPr>
          <p:cNvPr id="225281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282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495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0222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56BCDC-0F1D-4C5C-92BE-37236AC15075}" type="slidenum">
              <a:rPr lang="en-GB" altLang="en-US"/>
              <a:pPr/>
              <a:t>12</a:t>
            </a:fld>
            <a:endParaRPr lang="en-GB" altLang="en-US"/>
          </a:p>
        </p:txBody>
      </p:sp>
      <p:sp>
        <p:nvSpPr>
          <p:cNvPr id="226305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6306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495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0125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2EC44A0-6223-4755-9E5C-59C793A229CC}" type="slidenum">
              <a:rPr lang="en-GB" altLang="en-US"/>
              <a:pPr/>
              <a:t>13</a:t>
            </a:fld>
            <a:endParaRPr lang="en-GB" altLang="en-US"/>
          </a:p>
        </p:txBody>
      </p:sp>
      <p:sp>
        <p:nvSpPr>
          <p:cNvPr id="227329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7330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495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4410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E578D0D-936B-4DD8-8471-D8D49F9B4430}" type="slidenum">
              <a:rPr lang="en-GB" altLang="en-US"/>
              <a:pPr/>
              <a:t>14</a:t>
            </a:fld>
            <a:endParaRPr lang="en-GB" altLang="en-US"/>
          </a:p>
        </p:txBody>
      </p:sp>
      <p:sp>
        <p:nvSpPr>
          <p:cNvPr id="228353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8354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495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0995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7D4BE2E-3B5C-4A98-A806-F4B19D306A6E}" type="slidenum">
              <a:rPr lang="en-GB" altLang="en-US"/>
              <a:pPr/>
              <a:t>15</a:t>
            </a:fld>
            <a:endParaRPr lang="en-GB" altLang="en-US"/>
          </a:p>
        </p:txBody>
      </p:sp>
      <p:sp>
        <p:nvSpPr>
          <p:cNvPr id="229377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9378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495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481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2CD4CD3-CEB4-4C72-9CB6-64E2ED156C4C}" type="slidenum">
              <a:rPr lang="en-GB" altLang="en-US"/>
              <a:pPr/>
              <a:t>16</a:t>
            </a:fld>
            <a:endParaRPr lang="en-GB" altLang="en-US"/>
          </a:p>
        </p:txBody>
      </p:sp>
      <p:sp>
        <p:nvSpPr>
          <p:cNvPr id="231425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16500" cy="37592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1426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495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9992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5785A3-C662-437C-8CE7-E20D9D3D29E1}" type="slidenum">
              <a:rPr lang="en-GB" altLang="en-US"/>
              <a:pPr/>
              <a:t>17</a:t>
            </a:fld>
            <a:endParaRPr lang="en-GB" altLang="en-US"/>
          </a:p>
        </p:txBody>
      </p:sp>
      <p:sp>
        <p:nvSpPr>
          <p:cNvPr id="235521" name="Text Box 1"/>
          <p:cNvSpPr txBox="1">
            <a:spLocks noChangeArrowheads="1"/>
          </p:cNvSpPr>
          <p:nvPr/>
        </p:nvSpPr>
        <p:spPr bwMode="auto">
          <a:xfrm>
            <a:off x="1371600" y="763588"/>
            <a:ext cx="5022850" cy="37655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522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188075" cy="4495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8652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46281" y="2991415"/>
            <a:ext cx="6851438" cy="3116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25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09227" y="5474106"/>
            <a:ext cx="5725544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9F998-922B-4747-B038-6DCBA50A94C5}" type="datetime1">
              <a:rPr lang="en-US" smtClean="0"/>
              <a:t>9/24/2019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4006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42817" y="132971"/>
            <a:ext cx="6458367" cy="657872"/>
          </a:xfrm>
        </p:spPr>
        <p:txBody>
          <a:bodyPr lIns="0" tIns="0" rIns="0" bIns="0"/>
          <a:lstStyle>
            <a:lvl1pPr>
              <a:defRPr sz="4275" b="0" i="0">
                <a:solidFill>
                  <a:srgbClr val="FFFF0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67661" y="1928428"/>
            <a:ext cx="7408676" cy="311624"/>
          </a:xfrm>
        </p:spPr>
        <p:txBody>
          <a:bodyPr lIns="0" tIns="0" rIns="0" bIns="0"/>
          <a:lstStyle>
            <a:lvl1pPr>
              <a:defRPr sz="2025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FF9CB-70E1-48A7-8D20-8AB34B86BAFC}" type="datetime1">
              <a:rPr lang="en-US" smtClean="0"/>
              <a:t>9/24/2019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3609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42817" y="132971"/>
            <a:ext cx="6458367" cy="657872"/>
          </a:xfrm>
        </p:spPr>
        <p:txBody>
          <a:bodyPr lIns="0" tIns="0" rIns="0" bIns="0"/>
          <a:lstStyle>
            <a:lvl1pPr>
              <a:defRPr sz="4275" b="0" i="0">
                <a:solidFill>
                  <a:srgbClr val="FFFF0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0F6C1-34C6-4CE7-B04A-5351E0133C60}" type="datetime1">
              <a:rPr lang="en-US" smtClean="0"/>
              <a:t>9/24/2019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4944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42817" y="132971"/>
            <a:ext cx="6458367" cy="657872"/>
          </a:xfrm>
        </p:spPr>
        <p:txBody>
          <a:bodyPr lIns="0" tIns="0" rIns="0" bIns="0"/>
          <a:lstStyle>
            <a:lvl1pPr>
              <a:defRPr sz="4275" b="0" i="0">
                <a:solidFill>
                  <a:srgbClr val="FFFF0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93111-8F89-4420-8FFD-319A470ACFB8}" type="datetime1">
              <a:rPr lang="en-US" smtClean="0"/>
              <a:t>9/24/2019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2995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19F80-F4DF-4E40-A44E-5C2F611F7204}" type="datetime1">
              <a:rPr lang="en-US" smtClean="0"/>
              <a:t>9/24/2019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487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67000"/>
              </a:schemeClr>
            </a:gs>
            <a:gs pos="24000">
              <a:srgbClr val="002060"/>
            </a:gs>
            <a:gs pos="38950">
              <a:schemeClr val="tx1"/>
            </a:gs>
            <a:gs pos="5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5967" y="0"/>
                </a:lnTo>
                <a:lnTo>
                  <a:pt x="16255967" y="9143981"/>
                </a:lnTo>
                <a:lnTo>
                  <a:pt x="0" y="91439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42817" y="132971"/>
            <a:ext cx="6458367" cy="11695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600" b="0" i="0">
                <a:solidFill>
                  <a:srgbClr val="FFFF0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67661" y="1928428"/>
            <a:ext cx="7408676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C51768-DED2-4672-BCE7-DD9428F94E38}" type="datetime1">
              <a:rPr lang="en-US" smtClean="0"/>
              <a:t>9/24/2019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1993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257175">
        <a:defRPr>
          <a:latin typeface="+mn-lt"/>
          <a:ea typeface="+mn-ea"/>
          <a:cs typeface="+mn-cs"/>
        </a:defRPr>
      </a:lvl2pPr>
      <a:lvl3pPr marL="514350">
        <a:defRPr>
          <a:latin typeface="+mn-lt"/>
          <a:ea typeface="+mn-ea"/>
          <a:cs typeface="+mn-cs"/>
        </a:defRPr>
      </a:lvl3pPr>
      <a:lvl4pPr marL="771525">
        <a:defRPr>
          <a:latin typeface="+mn-lt"/>
          <a:ea typeface="+mn-ea"/>
          <a:cs typeface="+mn-cs"/>
        </a:defRPr>
      </a:lvl4pPr>
      <a:lvl5pPr marL="1028700">
        <a:defRPr>
          <a:latin typeface="+mn-lt"/>
          <a:ea typeface="+mn-ea"/>
          <a:cs typeface="+mn-cs"/>
        </a:defRPr>
      </a:lvl5pPr>
      <a:lvl6pPr marL="1285875">
        <a:defRPr>
          <a:latin typeface="+mn-lt"/>
          <a:ea typeface="+mn-ea"/>
          <a:cs typeface="+mn-cs"/>
        </a:defRPr>
      </a:lvl6pPr>
      <a:lvl7pPr marL="1543050">
        <a:defRPr>
          <a:latin typeface="+mn-lt"/>
          <a:ea typeface="+mn-ea"/>
          <a:cs typeface="+mn-cs"/>
        </a:defRPr>
      </a:lvl7pPr>
      <a:lvl8pPr marL="1800225">
        <a:defRPr>
          <a:latin typeface="+mn-lt"/>
          <a:ea typeface="+mn-ea"/>
          <a:cs typeface="+mn-cs"/>
        </a:defRPr>
      </a:lvl8pPr>
      <a:lvl9pPr marL="20574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57175">
        <a:defRPr>
          <a:latin typeface="+mn-lt"/>
          <a:ea typeface="+mn-ea"/>
          <a:cs typeface="+mn-cs"/>
        </a:defRPr>
      </a:lvl2pPr>
      <a:lvl3pPr marL="514350">
        <a:defRPr>
          <a:latin typeface="+mn-lt"/>
          <a:ea typeface="+mn-ea"/>
          <a:cs typeface="+mn-cs"/>
        </a:defRPr>
      </a:lvl3pPr>
      <a:lvl4pPr marL="771525">
        <a:defRPr>
          <a:latin typeface="+mn-lt"/>
          <a:ea typeface="+mn-ea"/>
          <a:cs typeface="+mn-cs"/>
        </a:defRPr>
      </a:lvl4pPr>
      <a:lvl5pPr marL="1028700">
        <a:defRPr>
          <a:latin typeface="+mn-lt"/>
          <a:ea typeface="+mn-ea"/>
          <a:cs typeface="+mn-cs"/>
        </a:defRPr>
      </a:lvl5pPr>
      <a:lvl6pPr marL="1285875">
        <a:defRPr>
          <a:latin typeface="+mn-lt"/>
          <a:ea typeface="+mn-ea"/>
          <a:cs typeface="+mn-cs"/>
        </a:defRPr>
      </a:lvl6pPr>
      <a:lvl7pPr marL="1543050">
        <a:defRPr>
          <a:latin typeface="+mn-lt"/>
          <a:ea typeface="+mn-ea"/>
          <a:cs typeface="+mn-cs"/>
        </a:defRPr>
      </a:lvl7pPr>
      <a:lvl8pPr marL="1800225">
        <a:defRPr>
          <a:latin typeface="+mn-lt"/>
          <a:ea typeface="+mn-ea"/>
          <a:cs typeface="+mn-cs"/>
        </a:defRPr>
      </a:lvl8pPr>
      <a:lvl9pPr marL="20574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0.png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8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1.png"/><Relationship Id="rId7" Type="http://schemas.openxmlformats.org/officeDocument/2006/relationships/image" Target="../media/image1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18.png"/><Relationship Id="rId10" Type="http://schemas.openxmlformats.org/officeDocument/2006/relationships/image" Target="../media/image82.png"/><Relationship Id="rId4" Type="http://schemas.openxmlformats.org/officeDocument/2006/relationships/image" Target="../media/image77.png"/><Relationship Id="rId9" Type="http://schemas.openxmlformats.org/officeDocument/2006/relationships/image" Target="../media/image8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86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97.png"/><Relationship Id="rId5" Type="http://schemas.openxmlformats.org/officeDocument/2006/relationships/image" Target="../media/image92.png"/><Relationship Id="rId10" Type="http://schemas.openxmlformats.org/officeDocument/2006/relationships/image" Target="../media/image96.png"/><Relationship Id="rId4" Type="http://schemas.openxmlformats.org/officeDocument/2006/relationships/image" Target="../media/image91.png"/><Relationship Id="rId9" Type="http://schemas.openxmlformats.org/officeDocument/2006/relationships/image" Target="../media/image9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/>
          </a:p>
        </p:txBody>
      </p:sp>
      <p:pic>
        <p:nvPicPr>
          <p:cNvPr id="1026" name="Picture 2" descr="pythonâ¢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39" y="1066800"/>
            <a:ext cx="8354111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44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314281"/>
            <a:ext cx="8226720" cy="572336"/>
          </a:xfrm>
          <a:ln/>
        </p:spPr>
        <p:txBody>
          <a:bodyPr/>
          <a:lstStyle/>
          <a:p>
            <a:pPr>
              <a:lnSpc>
                <a:spcPct val="87000"/>
              </a:lnSpc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GB" altLang="en-US"/>
              <a:t>elif statement</a:t>
            </a:r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570624"/>
            <a:ext cx="8226720" cy="4123308"/>
          </a:xfrm>
          <a:ln/>
        </p:spPr>
        <p:txBody>
          <a:bodyPr/>
          <a:lstStyle/>
          <a:p>
            <a:pPr marL="364326" indent="-269284">
              <a:lnSpc>
                <a:spcPct val="87000"/>
              </a:lnSpc>
              <a:buSzPct val="45000"/>
              <a:buFont typeface="Wingdings" panose="05000000000000000000" pitchFamily="2" charset="2"/>
              <a:buChar char=""/>
              <a:tabLst>
                <a:tab pos="364326" algn="l"/>
                <a:tab pos="469447" algn="l"/>
                <a:tab pos="884173" algn="l"/>
                <a:tab pos="1298899" algn="l"/>
                <a:tab pos="1713625" algn="l"/>
                <a:tab pos="2128351" algn="l"/>
                <a:tab pos="2543078" algn="l"/>
                <a:tab pos="2957804" algn="l"/>
                <a:tab pos="3372530" algn="l"/>
                <a:tab pos="3787256" algn="l"/>
                <a:tab pos="4201982" algn="l"/>
                <a:tab pos="4616708" algn="l"/>
                <a:tab pos="5031434" algn="l"/>
                <a:tab pos="5446160" algn="l"/>
                <a:tab pos="5860886" algn="l"/>
                <a:tab pos="6275613" algn="l"/>
                <a:tab pos="6690339" algn="l"/>
                <a:tab pos="7105065" algn="l"/>
                <a:tab pos="7519791" algn="l"/>
                <a:tab pos="7934517" algn="l"/>
                <a:tab pos="8349243" algn="l"/>
              </a:tabLst>
            </a:pPr>
            <a:r>
              <a:rPr lang="en-GB" altLang="en-US" sz="2800" dirty="0"/>
              <a:t>Equivalent of </a:t>
            </a:r>
            <a:r>
              <a:rPr lang="en-GB" altLang="en-US" sz="2800" dirty="0">
                <a:solidFill>
                  <a:srgbClr val="FFC000"/>
                </a:solidFill>
              </a:rPr>
              <a:t>“else if” in C</a:t>
            </a:r>
          </a:p>
          <a:p>
            <a:pPr marL="364326" indent="-269284">
              <a:lnSpc>
                <a:spcPct val="87000"/>
              </a:lnSpc>
              <a:buSzPct val="45000"/>
              <a:buFont typeface="Wingdings" panose="05000000000000000000" pitchFamily="2" charset="2"/>
              <a:buChar char=""/>
              <a:tabLst>
                <a:tab pos="364326" algn="l"/>
                <a:tab pos="469447" algn="l"/>
                <a:tab pos="884173" algn="l"/>
                <a:tab pos="1298899" algn="l"/>
                <a:tab pos="1713625" algn="l"/>
                <a:tab pos="2128351" algn="l"/>
                <a:tab pos="2543078" algn="l"/>
                <a:tab pos="2957804" algn="l"/>
                <a:tab pos="3372530" algn="l"/>
                <a:tab pos="3787256" algn="l"/>
                <a:tab pos="4201982" algn="l"/>
                <a:tab pos="4616708" algn="l"/>
                <a:tab pos="5031434" algn="l"/>
                <a:tab pos="5446160" algn="l"/>
                <a:tab pos="5860886" algn="l"/>
                <a:tab pos="6275613" algn="l"/>
                <a:tab pos="6690339" algn="l"/>
                <a:tab pos="7105065" algn="l"/>
                <a:tab pos="7519791" algn="l"/>
                <a:tab pos="7934517" algn="l"/>
                <a:tab pos="8349243" algn="l"/>
              </a:tabLst>
            </a:pPr>
            <a:r>
              <a:rPr lang="en-GB" altLang="en-US" sz="2800" dirty="0"/>
              <a:t>Example </a:t>
            </a:r>
            <a:r>
              <a:rPr lang="en-GB" altLang="en-US" sz="2800" dirty="0">
                <a:solidFill>
                  <a:srgbClr val="FFC000"/>
                </a:solidFill>
              </a:rPr>
              <a:t>elif.py:</a:t>
            </a:r>
            <a:r>
              <a:rPr lang="en-GB" altLang="en-US" sz="2800" dirty="0"/>
              <a:t/>
            </a:r>
            <a:br>
              <a:rPr lang="en-GB" altLang="en-US" sz="2800" dirty="0"/>
            </a:br>
            <a:endParaRPr lang="en-GB" altLang="en-US" sz="2800" dirty="0" smtClean="0"/>
          </a:p>
          <a:p>
            <a:pPr marL="364326" indent="-269284">
              <a:lnSpc>
                <a:spcPct val="87000"/>
              </a:lnSpc>
              <a:buSzPct val="45000"/>
              <a:buFont typeface="Wingdings" panose="05000000000000000000" pitchFamily="2" charset="2"/>
              <a:buChar char=""/>
              <a:tabLst>
                <a:tab pos="364326" algn="l"/>
                <a:tab pos="469447" algn="l"/>
                <a:tab pos="884173" algn="l"/>
                <a:tab pos="1298899" algn="l"/>
                <a:tab pos="1713625" algn="l"/>
                <a:tab pos="2128351" algn="l"/>
                <a:tab pos="2543078" algn="l"/>
                <a:tab pos="2957804" algn="l"/>
                <a:tab pos="3372530" algn="l"/>
                <a:tab pos="3787256" algn="l"/>
                <a:tab pos="4201982" algn="l"/>
                <a:tab pos="4616708" algn="l"/>
                <a:tab pos="5031434" algn="l"/>
                <a:tab pos="5446160" algn="l"/>
                <a:tab pos="5860886" algn="l"/>
                <a:tab pos="6275613" algn="l"/>
                <a:tab pos="6690339" algn="l"/>
                <a:tab pos="7105065" algn="l"/>
                <a:tab pos="7519791" algn="l"/>
                <a:tab pos="7934517" algn="l"/>
                <a:tab pos="8349243" algn="l"/>
              </a:tabLst>
            </a:pPr>
            <a:r>
              <a:rPr lang="en-GB" altLang="en-US" sz="2800" dirty="0" smtClean="0"/>
              <a:t>x </a:t>
            </a:r>
            <a:r>
              <a:rPr lang="en-GB" altLang="en-US" sz="2800" dirty="0"/>
              <a:t>= 3</a:t>
            </a:r>
            <a:br>
              <a:rPr lang="en-GB" altLang="en-US" sz="2800" dirty="0"/>
            </a:br>
            <a:r>
              <a:rPr lang="en-GB" altLang="en-US" sz="2800" dirty="0"/>
              <a:t>if (x == 1):</a:t>
            </a:r>
            <a:br>
              <a:rPr lang="en-GB" altLang="en-US" sz="2800" dirty="0"/>
            </a:br>
            <a:r>
              <a:rPr lang="en-GB" altLang="en-US" sz="2800" dirty="0"/>
              <a:t>    print "one"</a:t>
            </a:r>
            <a:br>
              <a:rPr lang="en-GB" altLang="en-US" sz="2800" dirty="0"/>
            </a:br>
            <a:r>
              <a:rPr lang="en-GB" altLang="en-US" sz="2800" dirty="0" err="1">
                <a:solidFill>
                  <a:srgbClr val="FFC000"/>
                </a:solidFill>
              </a:rPr>
              <a:t>elif</a:t>
            </a:r>
            <a:r>
              <a:rPr lang="en-GB" altLang="en-US" sz="2800" dirty="0"/>
              <a:t> (x == 2):</a:t>
            </a:r>
            <a:br>
              <a:rPr lang="en-GB" altLang="en-US" sz="2800" dirty="0"/>
            </a:br>
            <a:r>
              <a:rPr lang="en-GB" altLang="en-US" sz="2800" dirty="0"/>
              <a:t>    print "two"</a:t>
            </a:r>
            <a:br>
              <a:rPr lang="en-GB" altLang="en-US" sz="2800" dirty="0"/>
            </a:br>
            <a:r>
              <a:rPr lang="en-GB" altLang="en-US" sz="2800" dirty="0"/>
              <a:t>else:</a:t>
            </a:r>
            <a:br>
              <a:rPr lang="en-GB" altLang="en-US" sz="2800" dirty="0"/>
            </a:br>
            <a:r>
              <a:rPr lang="en-GB" altLang="en-US" sz="2800" dirty="0"/>
              <a:t>    </a:t>
            </a:r>
            <a:r>
              <a:rPr lang="en-GB" altLang="en-US" sz="2800" dirty="0">
                <a:solidFill>
                  <a:srgbClr val="FFC000"/>
                </a:solidFill>
              </a:rPr>
              <a:t>print "many"</a:t>
            </a:r>
            <a:r>
              <a:rPr lang="en-GB" altLang="en-US" sz="2800" dirty="0"/>
              <a:t/>
            </a:r>
            <a:br>
              <a:rPr lang="en-GB" altLang="en-US" sz="2800" dirty="0"/>
            </a:br>
            <a:endParaRPr lang="en-GB" alt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59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/>
          <p:cNvSpPr>
            <a:spLocks noGrp="1" noChangeArrowheads="1"/>
          </p:cNvSpPr>
          <p:nvPr>
            <p:ph type="title"/>
          </p:nvPr>
        </p:nvSpPr>
        <p:spPr>
          <a:xfrm>
            <a:off x="609600" y="762000"/>
            <a:ext cx="8225280" cy="532903"/>
          </a:xfrm>
          <a:ln/>
        </p:spPr>
        <p:txBody>
          <a:bodyPr/>
          <a:lstStyle/>
          <a:p>
            <a:pPr>
              <a:lnSpc>
                <a:spcPct val="81000"/>
              </a:lnSpc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GB" altLang="en-US" dirty="0" smtClean="0"/>
              <a:t>Iteration</a:t>
            </a:r>
            <a:endParaRPr lang="en-GB" altLang="en-US" dirty="0"/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39749" y="2091392"/>
            <a:ext cx="8225280" cy="1745029"/>
          </a:xfrm>
          <a:ln/>
        </p:spPr>
        <p:txBody>
          <a:bodyPr/>
          <a:lstStyle/>
          <a:p>
            <a:pPr marL="364326" indent="-269284">
              <a:lnSpc>
                <a:spcPct val="81000"/>
              </a:lnSpc>
              <a:buSzPct val="45000"/>
              <a:buFont typeface="Wingdings" panose="05000000000000000000" pitchFamily="2" charset="2"/>
              <a:buChar char=""/>
              <a:tabLst>
                <a:tab pos="364326" algn="l"/>
                <a:tab pos="469447" algn="l"/>
                <a:tab pos="884173" algn="l"/>
                <a:tab pos="1298899" algn="l"/>
                <a:tab pos="1713625" algn="l"/>
                <a:tab pos="2128351" algn="l"/>
                <a:tab pos="2543078" algn="l"/>
                <a:tab pos="2957804" algn="l"/>
                <a:tab pos="3372530" algn="l"/>
                <a:tab pos="3787256" algn="l"/>
                <a:tab pos="4201982" algn="l"/>
                <a:tab pos="4616708" algn="l"/>
                <a:tab pos="5031434" algn="l"/>
                <a:tab pos="5446160" algn="l"/>
                <a:tab pos="5860886" algn="l"/>
                <a:tab pos="6275613" algn="l"/>
                <a:tab pos="6690339" algn="l"/>
                <a:tab pos="7105065" algn="l"/>
                <a:tab pos="7519791" algn="l"/>
                <a:tab pos="7934517" algn="l"/>
                <a:tab pos="8349243" algn="l"/>
              </a:tabLst>
            </a:pPr>
            <a:r>
              <a:rPr lang="en-GB" altLang="en-US" sz="2800" dirty="0">
                <a:solidFill>
                  <a:srgbClr val="FFC000"/>
                </a:solidFill>
              </a:rPr>
              <a:t>while</a:t>
            </a:r>
            <a:r>
              <a:rPr lang="en-GB" altLang="en-US" sz="2800" dirty="0"/>
              <a:t> loops</a:t>
            </a:r>
          </a:p>
          <a:p>
            <a:pPr marL="364326" indent="-269284">
              <a:lnSpc>
                <a:spcPct val="81000"/>
              </a:lnSpc>
              <a:buSzPct val="45000"/>
              <a:buFont typeface="Wingdings" panose="05000000000000000000" pitchFamily="2" charset="2"/>
              <a:buChar char=""/>
              <a:tabLst>
                <a:tab pos="364326" algn="l"/>
                <a:tab pos="469447" algn="l"/>
                <a:tab pos="884173" algn="l"/>
                <a:tab pos="1298899" algn="l"/>
                <a:tab pos="1713625" algn="l"/>
                <a:tab pos="2128351" algn="l"/>
                <a:tab pos="2543078" algn="l"/>
                <a:tab pos="2957804" algn="l"/>
                <a:tab pos="3372530" algn="l"/>
                <a:tab pos="3787256" algn="l"/>
                <a:tab pos="4201982" algn="l"/>
                <a:tab pos="4616708" algn="l"/>
                <a:tab pos="5031434" algn="l"/>
                <a:tab pos="5446160" algn="l"/>
                <a:tab pos="5860886" algn="l"/>
                <a:tab pos="6275613" algn="l"/>
                <a:tab pos="6690339" algn="l"/>
                <a:tab pos="7105065" algn="l"/>
                <a:tab pos="7519791" algn="l"/>
                <a:tab pos="7934517" algn="l"/>
                <a:tab pos="8349243" algn="l"/>
              </a:tabLst>
            </a:pPr>
            <a:r>
              <a:rPr lang="en-GB" altLang="en-US" sz="2800" dirty="0">
                <a:solidFill>
                  <a:srgbClr val="FFC000"/>
                </a:solidFill>
              </a:rPr>
              <a:t>for</a:t>
            </a:r>
            <a:r>
              <a:rPr lang="en-GB" altLang="en-US" sz="2800" dirty="0"/>
              <a:t> loops</a:t>
            </a:r>
          </a:p>
          <a:p>
            <a:pPr marL="364326" indent="-269284">
              <a:lnSpc>
                <a:spcPct val="81000"/>
              </a:lnSpc>
              <a:buSzPct val="45000"/>
              <a:buFont typeface="Wingdings" panose="05000000000000000000" pitchFamily="2" charset="2"/>
              <a:buChar char=""/>
              <a:tabLst>
                <a:tab pos="364326" algn="l"/>
                <a:tab pos="469447" algn="l"/>
                <a:tab pos="884173" algn="l"/>
                <a:tab pos="1298899" algn="l"/>
                <a:tab pos="1713625" algn="l"/>
                <a:tab pos="2128351" algn="l"/>
                <a:tab pos="2543078" algn="l"/>
                <a:tab pos="2957804" algn="l"/>
                <a:tab pos="3372530" algn="l"/>
                <a:tab pos="3787256" algn="l"/>
                <a:tab pos="4201982" algn="l"/>
                <a:tab pos="4616708" algn="l"/>
                <a:tab pos="5031434" algn="l"/>
                <a:tab pos="5446160" algn="l"/>
                <a:tab pos="5860886" algn="l"/>
                <a:tab pos="6275613" algn="l"/>
                <a:tab pos="6690339" algn="l"/>
                <a:tab pos="7105065" algn="l"/>
                <a:tab pos="7519791" algn="l"/>
                <a:tab pos="7934517" algn="l"/>
                <a:tab pos="8349243" algn="l"/>
              </a:tabLst>
            </a:pPr>
            <a:r>
              <a:rPr lang="en-GB" altLang="en-US" sz="2800" dirty="0"/>
              <a:t>range function</a:t>
            </a:r>
          </a:p>
          <a:p>
            <a:pPr marL="364326" indent="-269284">
              <a:lnSpc>
                <a:spcPct val="81000"/>
              </a:lnSpc>
              <a:buSzPct val="45000"/>
              <a:buFont typeface="Wingdings" panose="05000000000000000000" pitchFamily="2" charset="2"/>
              <a:buChar char=""/>
              <a:tabLst>
                <a:tab pos="364326" algn="l"/>
                <a:tab pos="469447" algn="l"/>
                <a:tab pos="884173" algn="l"/>
                <a:tab pos="1298899" algn="l"/>
                <a:tab pos="1713625" algn="l"/>
                <a:tab pos="2128351" algn="l"/>
                <a:tab pos="2543078" algn="l"/>
                <a:tab pos="2957804" algn="l"/>
                <a:tab pos="3372530" algn="l"/>
                <a:tab pos="3787256" algn="l"/>
                <a:tab pos="4201982" algn="l"/>
                <a:tab pos="4616708" algn="l"/>
                <a:tab pos="5031434" algn="l"/>
                <a:tab pos="5446160" algn="l"/>
                <a:tab pos="5860886" algn="l"/>
                <a:tab pos="6275613" algn="l"/>
                <a:tab pos="6690339" algn="l"/>
                <a:tab pos="7105065" algn="l"/>
                <a:tab pos="7519791" algn="l"/>
                <a:tab pos="7934517" algn="l"/>
                <a:tab pos="8349243" algn="l"/>
              </a:tabLst>
            </a:pPr>
            <a:r>
              <a:rPr lang="en-GB" altLang="en-US" sz="2800" dirty="0">
                <a:solidFill>
                  <a:srgbClr val="FFC000"/>
                </a:solidFill>
              </a:rPr>
              <a:t>Flow control </a:t>
            </a:r>
            <a:r>
              <a:rPr lang="en-GB" altLang="en-US" sz="2800" dirty="0"/>
              <a:t>within loops: </a:t>
            </a:r>
            <a:r>
              <a:rPr lang="en-GB" altLang="en-US" sz="2800" dirty="0">
                <a:solidFill>
                  <a:srgbClr val="FFC000"/>
                </a:solidFill>
              </a:rPr>
              <a:t>break</a:t>
            </a:r>
            <a:r>
              <a:rPr lang="en-GB" altLang="en-US" sz="2800" dirty="0"/>
              <a:t>, continue, pass, and the “</a:t>
            </a:r>
            <a:r>
              <a:rPr lang="en-GB" altLang="en-US" sz="2800" dirty="0">
                <a:solidFill>
                  <a:srgbClr val="FFC000"/>
                </a:solidFill>
              </a:rPr>
              <a:t>loop else</a:t>
            </a:r>
            <a:r>
              <a:rPr lang="en-GB" altLang="en-US" sz="2800" dirty="0"/>
              <a:t>”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1118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314281"/>
            <a:ext cx="8225280" cy="532903"/>
          </a:xfrm>
          <a:ln/>
        </p:spPr>
        <p:txBody>
          <a:bodyPr/>
          <a:lstStyle/>
          <a:p>
            <a:pPr>
              <a:lnSpc>
                <a:spcPct val="81000"/>
              </a:lnSpc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GB" altLang="en-US"/>
              <a:t>while</a:t>
            </a:r>
          </a:p>
        </p:txBody>
      </p:sp>
      <p:sp>
        <p:nvSpPr>
          <p:cNvPr id="491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604521"/>
            <a:ext cx="8225280" cy="4537076"/>
          </a:xfrm>
          <a:ln/>
        </p:spPr>
        <p:txBody>
          <a:bodyPr/>
          <a:lstStyle/>
          <a:p>
            <a:pPr marL="364326" indent="-269284">
              <a:lnSpc>
                <a:spcPct val="81000"/>
              </a:lnSpc>
              <a:buSzPct val="45000"/>
              <a:buFont typeface="Wingdings" panose="05000000000000000000" pitchFamily="2" charset="2"/>
              <a:buChar char=""/>
              <a:tabLst>
                <a:tab pos="364326" algn="l"/>
                <a:tab pos="469447" algn="l"/>
                <a:tab pos="884173" algn="l"/>
                <a:tab pos="1298899" algn="l"/>
                <a:tab pos="1713625" algn="l"/>
                <a:tab pos="2128351" algn="l"/>
                <a:tab pos="2543078" algn="l"/>
                <a:tab pos="2957804" algn="l"/>
                <a:tab pos="3372530" algn="l"/>
                <a:tab pos="3787256" algn="l"/>
                <a:tab pos="4201982" algn="l"/>
                <a:tab pos="4616708" algn="l"/>
                <a:tab pos="5031434" algn="l"/>
                <a:tab pos="5446160" algn="l"/>
                <a:tab pos="5860886" algn="l"/>
                <a:tab pos="6275613" algn="l"/>
                <a:tab pos="6690339" algn="l"/>
                <a:tab pos="7105065" algn="l"/>
                <a:tab pos="7519791" algn="l"/>
                <a:tab pos="7934517" algn="l"/>
                <a:tab pos="8349243" algn="l"/>
              </a:tabLst>
            </a:pPr>
            <a:r>
              <a:rPr lang="en-GB" altLang="en-US" sz="2800" dirty="0"/>
              <a:t>Example while.py</a:t>
            </a:r>
            <a:br>
              <a:rPr lang="en-GB" altLang="en-US" sz="2800" dirty="0"/>
            </a:br>
            <a:r>
              <a:rPr lang="en-GB" altLang="en-US" sz="2800" dirty="0"/>
              <a:t/>
            </a:r>
            <a:br>
              <a:rPr lang="en-GB" altLang="en-US" sz="2800" dirty="0"/>
            </a:br>
            <a:r>
              <a:rPr lang="en-GB" altLang="en-US" sz="2800" dirty="0" err="1"/>
              <a:t>i</a:t>
            </a:r>
            <a:r>
              <a:rPr lang="en-GB" altLang="en-US" sz="2800" dirty="0"/>
              <a:t>=1</a:t>
            </a:r>
            <a:br>
              <a:rPr lang="en-GB" altLang="en-US" sz="2800" dirty="0"/>
            </a:br>
            <a:r>
              <a:rPr lang="en-GB" altLang="en-US" sz="2800" dirty="0"/>
              <a:t>while </a:t>
            </a:r>
            <a:r>
              <a:rPr lang="en-GB" altLang="en-US" sz="2800" dirty="0" err="1"/>
              <a:t>i</a:t>
            </a:r>
            <a:r>
              <a:rPr lang="en-GB" altLang="en-US" sz="2800" dirty="0"/>
              <a:t> &lt; 4:</a:t>
            </a:r>
            <a:br>
              <a:rPr lang="en-GB" altLang="en-US" sz="2800" dirty="0"/>
            </a:br>
            <a:r>
              <a:rPr lang="en-GB" altLang="en-US" sz="2800" dirty="0"/>
              <a:t>    print </a:t>
            </a:r>
            <a:r>
              <a:rPr lang="en-GB" altLang="en-US" sz="2800" dirty="0" err="1"/>
              <a:t>i</a:t>
            </a:r>
            <a:r>
              <a:rPr lang="en-GB" altLang="en-US" sz="2800" dirty="0"/>
              <a:t/>
            </a:r>
            <a:br>
              <a:rPr lang="en-GB" altLang="en-US" sz="2800" dirty="0"/>
            </a:br>
            <a:r>
              <a:rPr lang="en-GB" altLang="en-US" sz="2800" dirty="0"/>
              <a:t>   </a:t>
            </a:r>
            <a:endParaRPr lang="en-GB" altLang="en-US" sz="2800" dirty="0" smtClean="0"/>
          </a:p>
          <a:p>
            <a:pPr marL="95042">
              <a:lnSpc>
                <a:spcPct val="81000"/>
              </a:lnSpc>
              <a:buSzPct val="45000"/>
              <a:tabLst>
                <a:tab pos="364326" algn="l"/>
                <a:tab pos="469447" algn="l"/>
                <a:tab pos="884173" algn="l"/>
                <a:tab pos="1298899" algn="l"/>
                <a:tab pos="1713625" algn="l"/>
                <a:tab pos="2128351" algn="l"/>
                <a:tab pos="2543078" algn="l"/>
                <a:tab pos="2957804" algn="l"/>
                <a:tab pos="3372530" algn="l"/>
                <a:tab pos="3787256" algn="l"/>
                <a:tab pos="4201982" algn="l"/>
                <a:tab pos="4616708" algn="l"/>
                <a:tab pos="5031434" algn="l"/>
                <a:tab pos="5446160" algn="l"/>
                <a:tab pos="5860886" algn="l"/>
                <a:tab pos="6275613" algn="l"/>
                <a:tab pos="6690339" algn="l"/>
                <a:tab pos="7105065" algn="l"/>
                <a:tab pos="7519791" algn="l"/>
                <a:tab pos="7934517" algn="l"/>
                <a:tab pos="8349243" algn="l"/>
              </a:tabLst>
            </a:pPr>
            <a:r>
              <a:rPr lang="en-GB" altLang="en-US" sz="2800" dirty="0" smtClean="0"/>
              <a:t>      </a:t>
            </a:r>
            <a:r>
              <a:rPr lang="en-GB" altLang="en-US" sz="2800" dirty="0" err="1"/>
              <a:t>i</a:t>
            </a:r>
            <a:r>
              <a:rPr lang="en-GB" altLang="en-US" sz="2800" dirty="0"/>
              <a:t> += 1</a:t>
            </a:r>
            <a:br>
              <a:rPr lang="en-GB" altLang="en-US" sz="2800" dirty="0"/>
            </a:br>
            <a:r>
              <a:rPr lang="en-GB" altLang="en-US" sz="2800" dirty="0"/>
              <a:t/>
            </a:r>
            <a:br>
              <a:rPr lang="en-GB" altLang="en-US" sz="2800" dirty="0"/>
            </a:br>
            <a:r>
              <a:rPr lang="en-GB" altLang="en-US" sz="2800" b="1" dirty="0">
                <a:solidFill>
                  <a:srgbClr val="FFC000"/>
                </a:solidFill>
              </a:rPr>
              <a:t>Output:</a:t>
            </a:r>
            <a:br>
              <a:rPr lang="en-GB" altLang="en-US" sz="2800" b="1" dirty="0">
                <a:solidFill>
                  <a:srgbClr val="FFC000"/>
                </a:solidFill>
              </a:rPr>
            </a:br>
            <a:r>
              <a:rPr lang="en-GB" altLang="en-US" sz="2800" b="1" dirty="0">
                <a:solidFill>
                  <a:srgbClr val="FFC000"/>
                </a:solidFill>
              </a:rPr>
              <a:t>1</a:t>
            </a:r>
            <a:br>
              <a:rPr lang="en-GB" altLang="en-US" sz="2800" b="1" dirty="0">
                <a:solidFill>
                  <a:srgbClr val="FFC000"/>
                </a:solidFill>
              </a:rPr>
            </a:br>
            <a:r>
              <a:rPr lang="en-GB" altLang="en-US" sz="2800" b="1" dirty="0">
                <a:solidFill>
                  <a:srgbClr val="FFC000"/>
                </a:solidFill>
              </a:rPr>
              <a:t>2</a:t>
            </a:r>
            <a:br>
              <a:rPr lang="en-GB" altLang="en-US" sz="2800" b="1" dirty="0">
                <a:solidFill>
                  <a:srgbClr val="FFC000"/>
                </a:solidFill>
              </a:rPr>
            </a:br>
            <a:r>
              <a:rPr lang="en-GB" altLang="en-US" sz="2800" b="1" dirty="0">
                <a:solidFill>
                  <a:srgbClr val="FFC000"/>
                </a:solidFill>
              </a:rPr>
              <a:t>3</a:t>
            </a:r>
            <a:r>
              <a:rPr lang="en-GB" altLang="en-US" sz="2800" dirty="0">
                <a:solidFill>
                  <a:srgbClr val="FFC000"/>
                </a:solidFill>
              </a:rPr>
              <a:t/>
            </a:r>
            <a:br>
              <a:rPr lang="en-GB" altLang="en-US" sz="2800" dirty="0">
                <a:solidFill>
                  <a:srgbClr val="FFC000"/>
                </a:solidFill>
              </a:rPr>
            </a:br>
            <a:endParaRPr lang="en-GB" altLang="en-US" sz="2800" dirty="0">
              <a:solidFill>
                <a:srgbClr val="FFC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3944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314281"/>
            <a:ext cx="8225280" cy="532903"/>
          </a:xfrm>
          <a:ln/>
        </p:spPr>
        <p:txBody>
          <a:bodyPr/>
          <a:lstStyle/>
          <a:p>
            <a:pPr>
              <a:lnSpc>
                <a:spcPct val="81000"/>
              </a:lnSpc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GB" altLang="en-US"/>
              <a:t>for</a:t>
            </a:r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4800" y="1447800"/>
            <a:ext cx="8225280" cy="3291029"/>
          </a:xfrm>
          <a:ln/>
        </p:spPr>
        <p:txBody>
          <a:bodyPr/>
          <a:lstStyle/>
          <a:p>
            <a:pPr marL="364326" indent="-269284">
              <a:lnSpc>
                <a:spcPct val="81000"/>
              </a:lnSpc>
              <a:buSzPct val="45000"/>
              <a:buFont typeface="Wingdings" panose="05000000000000000000" pitchFamily="2" charset="2"/>
              <a:buChar char=""/>
              <a:tabLst>
                <a:tab pos="364326" algn="l"/>
                <a:tab pos="469447" algn="l"/>
                <a:tab pos="884173" algn="l"/>
                <a:tab pos="1298899" algn="l"/>
                <a:tab pos="1713625" algn="l"/>
                <a:tab pos="2128351" algn="l"/>
                <a:tab pos="2543078" algn="l"/>
                <a:tab pos="2957804" algn="l"/>
                <a:tab pos="3372530" algn="l"/>
                <a:tab pos="3787256" algn="l"/>
                <a:tab pos="4201982" algn="l"/>
                <a:tab pos="4616708" algn="l"/>
                <a:tab pos="5031434" algn="l"/>
                <a:tab pos="5446160" algn="l"/>
                <a:tab pos="5860886" algn="l"/>
                <a:tab pos="6275613" algn="l"/>
                <a:tab pos="6690339" algn="l"/>
                <a:tab pos="7105065" algn="l"/>
                <a:tab pos="7519791" algn="l"/>
                <a:tab pos="7934517" algn="l"/>
                <a:tab pos="8349243" algn="l"/>
              </a:tabLst>
            </a:pPr>
            <a:r>
              <a:rPr lang="en-GB" altLang="en-US" sz="2400" dirty="0"/>
              <a:t>Example for.py</a:t>
            </a:r>
            <a:br>
              <a:rPr lang="en-GB" altLang="en-US" sz="2400" dirty="0"/>
            </a:br>
            <a:r>
              <a:rPr lang="en-GB" altLang="en-US" sz="2400" dirty="0"/>
              <a:t/>
            </a:r>
            <a:br>
              <a:rPr lang="en-GB" altLang="en-US" sz="2400" dirty="0"/>
            </a:br>
            <a:r>
              <a:rPr lang="en-GB" altLang="en-US" sz="2400" dirty="0"/>
              <a:t>for </a:t>
            </a:r>
            <a:r>
              <a:rPr lang="en-GB" altLang="en-US" sz="2400" dirty="0" err="1"/>
              <a:t>i</a:t>
            </a:r>
            <a:r>
              <a:rPr lang="en-GB" altLang="en-US" sz="2400" dirty="0"/>
              <a:t> in range(3):</a:t>
            </a:r>
            <a:br>
              <a:rPr lang="en-GB" altLang="en-US" sz="2400" dirty="0"/>
            </a:br>
            <a:r>
              <a:rPr lang="en-GB" altLang="en-US" sz="2400" dirty="0"/>
              <a:t>    print </a:t>
            </a:r>
            <a:r>
              <a:rPr lang="en-GB" altLang="en-US" sz="2400" dirty="0" err="1"/>
              <a:t>i</a:t>
            </a:r>
            <a:r>
              <a:rPr lang="en-GB" altLang="en-US" sz="2400" dirty="0"/>
              <a:t>,</a:t>
            </a:r>
            <a:br>
              <a:rPr lang="en-GB" altLang="en-US" sz="2400" dirty="0"/>
            </a:br>
            <a:r>
              <a:rPr lang="en-GB" altLang="en-US" sz="2400" dirty="0"/>
              <a:t/>
            </a:r>
            <a:br>
              <a:rPr lang="en-GB" altLang="en-US" sz="2400" dirty="0"/>
            </a:br>
            <a:r>
              <a:rPr lang="en-GB" altLang="en-US" sz="2400" dirty="0"/>
              <a:t>output:</a:t>
            </a:r>
            <a:br>
              <a:rPr lang="en-GB" altLang="en-US" sz="2400" dirty="0"/>
            </a:br>
            <a:r>
              <a:rPr lang="en-GB" altLang="en-US" sz="2400" dirty="0"/>
              <a:t>  0, 1, 2</a:t>
            </a:r>
          </a:p>
          <a:p>
            <a:pPr marL="364326" indent="-269284">
              <a:lnSpc>
                <a:spcPct val="81000"/>
              </a:lnSpc>
              <a:buSzPct val="45000"/>
              <a:buFont typeface="Wingdings" panose="05000000000000000000" pitchFamily="2" charset="2"/>
              <a:buChar char=""/>
              <a:tabLst>
                <a:tab pos="364326" algn="l"/>
                <a:tab pos="469447" algn="l"/>
                <a:tab pos="884173" algn="l"/>
                <a:tab pos="1298899" algn="l"/>
                <a:tab pos="1713625" algn="l"/>
                <a:tab pos="2128351" algn="l"/>
                <a:tab pos="2543078" algn="l"/>
                <a:tab pos="2957804" algn="l"/>
                <a:tab pos="3372530" algn="l"/>
                <a:tab pos="3787256" algn="l"/>
                <a:tab pos="4201982" algn="l"/>
                <a:tab pos="4616708" algn="l"/>
                <a:tab pos="5031434" algn="l"/>
                <a:tab pos="5446160" algn="l"/>
                <a:tab pos="5860886" algn="l"/>
                <a:tab pos="6275613" algn="l"/>
                <a:tab pos="6690339" algn="l"/>
                <a:tab pos="7105065" algn="l"/>
                <a:tab pos="7519791" algn="l"/>
                <a:tab pos="7934517" algn="l"/>
                <a:tab pos="8349243" algn="l"/>
              </a:tabLst>
            </a:pPr>
            <a:r>
              <a:rPr lang="en-GB" altLang="en-US" sz="2400" dirty="0"/>
              <a:t>range(n) returns a list of integers </a:t>
            </a:r>
            <a:r>
              <a:rPr lang="en-GB" altLang="en-US" sz="2400" dirty="0">
                <a:solidFill>
                  <a:srgbClr val="FFC000"/>
                </a:solidFill>
              </a:rPr>
              <a:t>from 0 to n-1</a:t>
            </a:r>
            <a:r>
              <a:rPr lang="en-GB" altLang="en-US" sz="2400" dirty="0"/>
              <a:t>.  </a:t>
            </a:r>
            <a:r>
              <a:rPr lang="en-GB" altLang="en-US" sz="2400" dirty="0">
                <a:solidFill>
                  <a:srgbClr val="FFC000"/>
                </a:solidFill>
              </a:rPr>
              <a:t>range(0,10,2)</a:t>
            </a:r>
            <a:r>
              <a:rPr lang="en-GB" altLang="en-US" sz="2400" dirty="0"/>
              <a:t> returns a list </a:t>
            </a:r>
            <a:r>
              <a:rPr lang="en-GB" altLang="en-US" sz="2400" dirty="0">
                <a:solidFill>
                  <a:srgbClr val="FFC000"/>
                </a:solidFill>
              </a:rPr>
              <a:t>0, 2, 4, 6, 8</a:t>
            </a:r>
            <a:br>
              <a:rPr lang="en-GB" altLang="en-US" sz="2400" dirty="0">
                <a:solidFill>
                  <a:srgbClr val="FFC000"/>
                </a:solidFill>
              </a:rPr>
            </a:br>
            <a:r>
              <a:rPr lang="en-GB" altLang="en-US" sz="2400" dirty="0"/>
              <a:t/>
            </a:r>
            <a:br>
              <a:rPr lang="en-GB" altLang="en-US" sz="2400" dirty="0"/>
            </a:br>
            <a:endParaRPr lang="en-GB" alt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514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314281"/>
            <a:ext cx="8225280" cy="532903"/>
          </a:xfrm>
          <a:ln/>
        </p:spPr>
        <p:txBody>
          <a:bodyPr/>
          <a:lstStyle/>
          <a:p>
            <a:pPr>
              <a:lnSpc>
                <a:spcPct val="81000"/>
              </a:lnSpc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GB" altLang="en-US"/>
              <a:t>Flow control within loops</a:t>
            </a:r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981200"/>
            <a:ext cx="8225280" cy="2692660"/>
          </a:xfrm>
          <a:ln/>
        </p:spPr>
        <p:txBody>
          <a:bodyPr/>
          <a:lstStyle/>
          <a:p>
            <a:pPr marL="364326" indent="-269284">
              <a:lnSpc>
                <a:spcPct val="81000"/>
              </a:lnSpc>
              <a:buSzPct val="45000"/>
              <a:buFont typeface="Wingdings" panose="05000000000000000000" pitchFamily="2" charset="2"/>
              <a:buChar char=""/>
              <a:tabLst>
                <a:tab pos="364326" algn="l"/>
                <a:tab pos="469447" algn="l"/>
                <a:tab pos="884173" algn="l"/>
                <a:tab pos="1298899" algn="l"/>
                <a:tab pos="1713625" algn="l"/>
                <a:tab pos="2128351" algn="l"/>
                <a:tab pos="2543078" algn="l"/>
                <a:tab pos="2957804" algn="l"/>
                <a:tab pos="3372530" algn="l"/>
                <a:tab pos="3787256" algn="l"/>
                <a:tab pos="4201982" algn="l"/>
                <a:tab pos="4616708" algn="l"/>
                <a:tab pos="5031434" algn="l"/>
                <a:tab pos="5446160" algn="l"/>
                <a:tab pos="5860886" algn="l"/>
                <a:tab pos="6275613" algn="l"/>
                <a:tab pos="6690339" algn="l"/>
                <a:tab pos="7105065" algn="l"/>
                <a:tab pos="7519791" algn="l"/>
                <a:tab pos="7934517" algn="l"/>
                <a:tab pos="8349243" algn="l"/>
              </a:tabLst>
            </a:pPr>
            <a:r>
              <a:rPr lang="en-GB" altLang="en-US" sz="2400" dirty="0"/>
              <a:t>General structure of a loop:</a:t>
            </a:r>
            <a:br>
              <a:rPr lang="en-GB" altLang="en-US" sz="2400" dirty="0"/>
            </a:br>
            <a:r>
              <a:rPr lang="en-GB" altLang="en-US" sz="2400" dirty="0"/>
              <a:t>while &lt;statement&gt; (or for &lt;item&gt; in &lt;object&gt;):</a:t>
            </a:r>
            <a:br>
              <a:rPr lang="en-GB" altLang="en-US" sz="2400" dirty="0"/>
            </a:br>
            <a:r>
              <a:rPr lang="en-GB" altLang="en-US" sz="2400" dirty="0"/>
              <a:t>   &lt;statements within loop&gt;</a:t>
            </a:r>
            <a:br>
              <a:rPr lang="en-GB" altLang="en-US" sz="2400" dirty="0"/>
            </a:br>
            <a:r>
              <a:rPr lang="en-GB" altLang="en-US" sz="2400" dirty="0"/>
              <a:t>   if &lt;test1&gt;: break       # exit loop now</a:t>
            </a:r>
            <a:br>
              <a:rPr lang="en-GB" altLang="en-US" sz="2400" dirty="0"/>
            </a:br>
            <a:r>
              <a:rPr lang="en-GB" altLang="en-US" sz="2400" dirty="0"/>
              <a:t>   if &lt;test2&gt;: continue  # go to top of loop now</a:t>
            </a:r>
            <a:br>
              <a:rPr lang="en-GB" altLang="en-US" sz="2400" dirty="0"/>
            </a:br>
            <a:r>
              <a:rPr lang="en-GB" altLang="en-US" sz="2400" dirty="0"/>
              <a:t>   if &lt;test3&gt;: pass        # does nothing!</a:t>
            </a:r>
            <a:br>
              <a:rPr lang="en-GB" altLang="en-US" sz="2400" dirty="0"/>
            </a:br>
            <a:r>
              <a:rPr lang="en-GB" altLang="en-US" sz="2400" dirty="0"/>
              <a:t>else:</a:t>
            </a:r>
            <a:br>
              <a:rPr lang="en-GB" altLang="en-US" sz="2400" dirty="0"/>
            </a:br>
            <a:r>
              <a:rPr lang="en-GB" altLang="en-US" sz="2400" dirty="0"/>
              <a:t>   &lt;other statements&gt; # if exited loop without</a:t>
            </a:r>
            <a:br>
              <a:rPr lang="en-GB" altLang="en-US" sz="2400" dirty="0"/>
            </a:br>
            <a:r>
              <a:rPr lang="en-GB" altLang="en-US" sz="2400" dirty="0"/>
              <a:t>                                   # hitting a break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690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314281"/>
            <a:ext cx="8225280" cy="532903"/>
          </a:xfrm>
          <a:ln/>
        </p:spPr>
        <p:txBody>
          <a:bodyPr/>
          <a:lstStyle/>
          <a:p>
            <a:pPr>
              <a:lnSpc>
                <a:spcPct val="81000"/>
              </a:lnSpc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GB" altLang="en-US"/>
              <a:t>Using the “loop else”</a:t>
            </a:r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604521"/>
            <a:ext cx="8225280" cy="2776850"/>
          </a:xfrm>
          <a:ln/>
        </p:spPr>
        <p:txBody>
          <a:bodyPr/>
          <a:lstStyle/>
          <a:p>
            <a:pPr marL="364326" indent="-269284">
              <a:lnSpc>
                <a:spcPct val="81000"/>
              </a:lnSpc>
              <a:buSzPct val="45000"/>
              <a:buFont typeface="Wingdings" panose="05000000000000000000" pitchFamily="2" charset="2"/>
              <a:buChar char=""/>
              <a:tabLst>
                <a:tab pos="364326" algn="l"/>
                <a:tab pos="469447" algn="l"/>
                <a:tab pos="884173" algn="l"/>
                <a:tab pos="1298899" algn="l"/>
                <a:tab pos="1713625" algn="l"/>
                <a:tab pos="2128351" algn="l"/>
                <a:tab pos="2543078" algn="l"/>
                <a:tab pos="2957804" algn="l"/>
                <a:tab pos="3372530" algn="l"/>
                <a:tab pos="3787256" algn="l"/>
                <a:tab pos="4201982" algn="l"/>
                <a:tab pos="4616708" algn="l"/>
                <a:tab pos="5031434" algn="l"/>
                <a:tab pos="5446160" algn="l"/>
                <a:tab pos="5860886" algn="l"/>
                <a:tab pos="6275613" algn="l"/>
                <a:tab pos="6690339" algn="l"/>
                <a:tab pos="7105065" algn="l"/>
                <a:tab pos="7519791" algn="l"/>
                <a:tab pos="7934517" algn="l"/>
                <a:tab pos="8349243" algn="l"/>
              </a:tabLst>
            </a:pPr>
            <a:r>
              <a:rPr lang="en-GB" altLang="en-US" dirty="0"/>
              <a:t>An else statement after a loop is useful for taking care of a case where an item isn't found in a list.  Example: search_items.py:</a:t>
            </a:r>
            <a:br>
              <a:rPr lang="en-GB" altLang="en-US" dirty="0"/>
            </a:br>
            <a:r>
              <a:rPr lang="en-GB" altLang="en-US" dirty="0"/>
              <a:t/>
            </a:r>
            <a:br>
              <a:rPr lang="en-GB" altLang="en-US" dirty="0"/>
            </a:br>
            <a:r>
              <a:rPr lang="en-GB" altLang="en-US" dirty="0"/>
              <a:t>for </a:t>
            </a:r>
            <a:r>
              <a:rPr lang="en-GB" altLang="en-US" dirty="0" err="1"/>
              <a:t>i</a:t>
            </a:r>
            <a:r>
              <a:rPr lang="en-GB" altLang="en-US" dirty="0"/>
              <a:t> in range(3):</a:t>
            </a:r>
            <a:br>
              <a:rPr lang="en-GB" altLang="en-US" dirty="0"/>
            </a:br>
            <a:r>
              <a:rPr lang="en-GB" altLang="en-US" dirty="0"/>
              <a:t>    if </a:t>
            </a:r>
            <a:r>
              <a:rPr lang="en-GB" altLang="en-US" dirty="0" err="1"/>
              <a:t>i</a:t>
            </a:r>
            <a:r>
              <a:rPr lang="en-GB" altLang="en-US" dirty="0"/>
              <a:t> == 4:</a:t>
            </a:r>
            <a:br>
              <a:rPr lang="en-GB" altLang="en-US" dirty="0"/>
            </a:br>
            <a:r>
              <a:rPr lang="en-GB" altLang="en-US" dirty="0"/>
              <a:t>        print "I found 4!"</a:t>
            </a:r>
            <a:br>
              <a:rPr lang="en-GB" altLang="en-US" dirty="0"/>
            </a:br>
            <a:r>
              <a:rPr lang="en-GB" altLang="en-US" dirty="0"/>
              <a:t>        break</a:t>
            </a:r>
            <a:br>
              <a:rPr lang="en-GB" altLang="en-US" dirty="0"/>
            </a:br>
            <a:r>
              <a:rPr lang="en-GB" altLang="en-US" dirty="0"/>
              <a:t>    else:</a:t>
            </a:r>
            <a:br>
              <a:rPr lang="en-GB" altLang="en-US" dirty="0"/>
            </a:br>
            <a:r>
              <a:rPr lang="en-GB" altLang="en-US" dirty="0"/>
              <a:t>        print "Don't care about",</a:t>
            </a:r>
            <a:r>
              <a:rPr lang="en-GB" altLang="en-US" dirty="0" err="1"/>
              <a:t>i</a:t>
            </a:r>
            <a:r>
              <a:rPr lang="en-GB" altLang="en-US" dirty="0"/>
              <a:t/>
            </a:r>
            <a:br>
              <a:rPr lang="en-GB" altLang="en-US" dirty="0"/>
            </a:br>
            <a:endParaRPr lang="en-GB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4063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314281"/>
            <a:ext cx="8216640" cy="355225"/>
          </a:xfrm>
          <a:ln/>
        </p:spPr>
        <p:txBody>
          <a:bodyPr/>
          <a:lstStyle/>
          <a:p>
            <a:pPr>
              <a:lnSpc>
                <a:spcPct val="54000"/>
              </a:lnSpc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GB" altLang="en-US"/>
              <a:t>Parallel traversals</a:t>
            </a:r>
          </a:p>
        </p:txBody>
      </p:sp>
      <p:sp>
        <p:nvSpPr>
          <p:cNvPr id="542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604521"/>
            <a:ext cx="8216640" cy="3778407"/>
          </a:xfrm>
          <a:ln/>
        </p:spPr>
        <p:txBody>
          <a:bodyPr/>
          <a:lstStyle/>
          <a:p>
            <a:pPr marL="364326" indent="-269284">
              <a:lnSpc>
                <a:spcPct val="93000"/>
              </a:lnSpc>
              <a:buSzPct val="45000"/>
              <a:buFont typeface="Wingdings" panose="05000000000000000000" pitchFamily="2" charset="2"/>
              <a:buChar char=""/>
              <a:tabLst>
                <a:tab pos="364326" algn="l"/>
                <a:tab pos="469447" algn="l"/>
                <a:tab pos="884173" algn="l"/>
                <a:tab pos="1298899" algn="l"/>
                <a:tab pos="1713625" algn="l"/>
                <a:tab pos="2128351" algn="l"/>
                <a:tab pos="2543078" algn="l"/>
                <a:tab pos="2957804" algn="l"/>
                <a:tab pos="3372530" algn="l"/>
                <a:tab pos="3787256" algn="l"/>
                <a:tab pos="4201982" algn="l"/>
                <a:tab pos="4616708" algn="l"/>
                <a:tab pos="5031434" algn="l"/>
                <a:tab pos="5446160" algn="l"/>
                <a:tab pos="5860886" algn="l"/>
                <a:tab pos="6275613" algn="l"/>
                <a:tab pos="6690339" algn="l"/>
                <a:tab pos="7105065" algn="l"/>
                <a:tab pos="7519791" algn="l"/>
                <a:tab pos="7934517" algn="l"/>
                <a:tab pos="8349243" algn="l"/>
              </a:tabLst>
            </a:pPr>
            <a:r>
              <a:rPr lang="en-GB" altLang="en-US" sz="2400" dirty="0"/>
              <a:t>If we want to go through 2 lists (more later) in parallel, can use </a:t>
            </a:r>
            <a:r>
              <a:rPr lang="en-GB" altLang="en-US" sz="2400" b="1" dirty="0">
                <a:solidFill>
                  <a:srgbClr val="FFC000"/>
                </a:solidFill>
              </a:rPr>
              <a:t>zip</a:t>
            </a:r>
            <a:r>
              <a:rPr lang="en-GB" altLang="en-US" sz="2400" dirty="0"/>
              <a:t>:</a:t>
            </a:r>
            <a:br>
              <a:rPr lang="en-GB" altLang="en-US" sz="2400" dirty="0"/>
            </a:br>
            <a:r>
              <a:rPr lang="en-GB" altLang="en-US" sz="2400" dirty="0"/>
              <a:t>A = [1, 2, 3]</a:t>
            </a:r>
            <a:br>
              <a:rPr lang="en-GB" altLang="en-US" sz="2400" dirty="0"/>
            </a:br>
            <a:r>
              <a:rPr lang="en-GB" altLang="en-US" sz="2400" dirty="0"/>
              <a:t>B = [4, 5, 6]</a:t>
            </a:r>
            <a:br>
              <a:rPr lang="en-GB" altLang="en-US" sz="2400" dirty="0"/>
            </a:br>
            <a:r>
              <a:rPr lang="en-GB" altLang="en-US" sz="2400" dirty="0"/>
              <a:t>for (</a:t>
            </a:r>
            <a:r>
              <a:rPr lang="en-GB" altLang="en-US" sz="2400" dirty="0" err="1"/>
              <a:t>a,b</a:t>
            </a:r>
            <a:r>
              <a:rPr lang="en-GB" altLang="en-US" sz="2400" dirty="0"/>
              <a:t>) in zip(A,B):</a:t>
            </a:r>
            <a:br>
              <a:rPr lang="en-GB" altLang="en-US" sz="2400" dirty="0"/>
            </a:br>
            <a:r>
              <a:rPr lang="en-GB" altLang="en-US" sz="2400" dirty="0"/>
              <a:t>  print a, “*”, b, “=”, a*b</a:t>
            </a:r>
            <a:br>
              <a:rPr lang="en-GB" altLang="en-US" sz="2400" dirty="0"/>
            </a:br>
            <a:r>
              <a:rPr lang="en-GB" altLang="en-US" sz="2400" dirty="0"/>
              <a:t/>
            </a:r>
            <a:br>
              <a:rPr lang="en-GB" altLang="en-US" sz="2400" dirty="0"/>
            </a:br>
            <a:r>
              <a:rPr lang="en-GB" altLang="en-US" sz="2400" dirty="0">
                <a:solidFill>
                  <a:srgbClr val="FFC000"/>
                </a:solidFill>
              </a:rPr>
              <a:t>output:</a:t>
            </a:r>
            <a:br>
              <a:rPr lang="en-GB" altLang="en-US" sz="2400" dirty="0">
                <a:solidFill>
                  <a:srgbClr val="FFC000"/>
                </a:solidFill>
              </a:rPr>
            </a:br>
            <a:r>
              <a:rPr lang="en-GB" altLang="en-US" sz="2400" dirty="0">
                <a:solidFill>
                  <a:srgbClr val="FFC000"/>
                </a:solidFill>
              </a:rPr>
              <a:t>1 * 4 = 4</a:t>
            </a:r>
            <a:br>
              <a:rPr lang="en-GB" altLang="en-US" sz="2400" dirty="0">
                <a:solidFill>
                  <a:srgbClr val="FFC000"/>
                </a:solidFill>
              </a:rPr>
            </a:br>
            <a:r>
              <a:rPr lang="en-GB" altLang="en-US" sz="2400" dirty="0">
                <a:solidFill>
                  <a:srgbClr val="FFC000"/>
                </a:solidFill>
              </a:rPr>
              <a:t>2 * 5 = 10</a:t>
            </a:r>
            <a:br>
              <a:rPr lang="en-GB" altLang="en-US" sz="2400" dirty="0">
                <a:solidFill>
                  <a:srgbClr val="FFC000"/>
                </a:solidFill>
              </a:rPr>
            </a:br>
            <a:r>
              <a:rPr lang="en-GB" altLang="en-US" sz="2400" dirty="0">
                <a:solidFill>
                  <a:srgbClr val="FFC000"/>
                </a:solidFill>
              </a:rPr>
              <a:t>3 * 6  = 18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0836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314280"/>
            <a:ext cx="8222400" cy="467116"/>
          </a:xfrm>
          <a:ln/>
        </p:spPr>
        <p:txBody>
          <a:bodyPr/>
          <a:lstStyle/>
          <a:p>
            <a:pPr>
              <a:lnSpc>
                <a:spcPct val="71000"/>
              </a:lnSpc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GB" altLang="en-US"/>
              <a:t>Escape sequences</a:t>
            </a:r>
          </a:p>
        </p:txBody>
      </p:sp>
      <p:sp>
        <p:nvSpPr>
          <p:cNvPr id="583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71657" y="1752600"/>
            <a:ext cx="8222400" cy="4282839"/>
          </a:xfrm>
          <a:ln/>
        </p:spPr>
        <p:txBody>
          <a:bodyPr/>
          <a:lstStyle/>
          <a:p>
            <a:pPr marL="364326" indent="-269284">
              <a:lnSpc>
                <a:spcPct val="71000"/>
              </a:lnSpc>
              <a:buSzPct val="45000"/>
              <a:buFont typeface="Wingdings" panose="05000000000000000000" pitchFamily="2" charset="2"/>
              <a:buChar char=""/>
              <a:tabLst>
                <a:tab pos="364326" algn="l"/>
                <a:tab pos="469447" algn="l"/>
                <a:tab pos="884173" algn="l"/>
                <a:tab pos="1298899" algn="l"/>
                <a:tab pos="1713625" algn="l"/>
                <a:tab pos="2128351" algn="l"/>
                <a:tab pos="2543078" algn="l"/>
                <a:tab pos="2957804" algn="l"/>
                <a:tab pos="3372530" algn="l"/>
                <a:tab pos="3787256" algn="l"/>
                <a:tab pos="4201982" algn="l"/>
                <a:tab pos="4616708" algn="l"/>
                <a:tab pos="5031434" algn="l"/>
                <a:tab pos="5446160" algn="l"/>
                <a:tab pos="5860886" algn="l"/>
                <a:tab pos="6275613" algn="l"/>
                <a:tab pos="6690339" algn="l"/>
                <a:tab pos="7105065" algn="l"/>
                <a:tab pos="7519791" algn="l"/>
                <a:tab pos="7934517" algn="l"/>
                <a:tab pos="8349243" algn="l"/>
              </a:tabLst>
            </a:pPr>
            <a:r>
              <a:rPr lang="en-GB" altLang="en-US" sz="2800" dirty="0"/>
              <a:t>Escape     Meaning</a:t>
            </a:r>
            <a:br>
              <a:rPr lang="en-GB" altLang="en-US" sz="2800" dirty="0"/>
            </a:br>
            <a:endParaRPr lang="en-GB" altLang="en-US" sz="2800" dirty="0" smtClean="0"/>
          </a:p>
          <a:p>
            <a:pPr marL="364326" indent="-269284">
              <a:lnSpc>
                <a:spcPct val="71000"/>
              </a:lnSpc>
              <a:buSzPct val="45000"/>
              <a:buFont typeface="Wingdings" panose="05000000000000000000" pitchFamily="2" charset="2"/>
              <a:buChar char=""/>
              <a:tabLst>
                <a:tab pos="364326" algn="l"/>
                <a:tab pos="469447" algn="l"/>
                <a:tab pos="884173" algn="l"/>
                <a:tab pos="1298899" algn="l"/>
                <a:tab pos="1713625" algn="l"/>
                <a:tab pos="2128351" algn="l"/>
                <a:tab pos="2543078" algn="l"/>
                <a:tab pos="2957804" algn="l"/>
                <a:tab pos="3372530" algn="l"/>
                <a:tab pos="3787256" algn="l"/>
                <a:tab pos="4201982" algn="l"/>
                <a:tab pos="4616708" algn="l"/>
                <a:tab pos="5031434" algn="l"/>
                <a:tab pos="5446160" algn="l"/>
                <a:tab pos="5860886" algn="l"/>
                <a:tab pos="6275613" algn="l"/>
                <a:tab pos="6690339" algn="l"/>
                <a:tab pos="7105065" algn="l"/>
                <a:tab pos="7519791" algn="l"/>
                <a:tab pos="7934517" algn="l"/>
                <a:tab pos="8349243" algn="l"/>
              </a:tabLst>
            </a:pPr>
            <a:r>
              <a:rPr lang="en-GB" altLang="en-US" sz="2800" dirty="0" smtClean="0"/>
              <a:t>\\                \</a:t>
            </a:r>
          </a:p>
          <a:p>
            <a:pPr marL="364326" indent="-269284">
              <a:lnSpc>
                <a:spcPct val="71000"/>
              </a:lnSpc>
              <a:buSzPct val="45000"/>
              <a:buFont typeface="Wingdings" panose="05000000000000000000" pitchFamily="2" charset="2"/>
              <a:buChar char=""/>
              <a:tabLst>
                <a:tab pos="364326" algn="l"/>
                <a:tab pos="469447" algn="l"/>
                <a:tab pos="884173" algn="l"/>
                <a:tab pos="1298899" algn="l"/>
                <a:tab pos="1713625" algn="l"/>
                <a:tab pos="2128351" algn="l"/>
                <a:tab pos="2543078" algn="l"/>
                <a:tab pos="2957804" algn="l"/>
                <a:tab pos="3372530" algn="l"/>
                <a:tab pos="3787256" algn="l"/>
                <a:tab pos="4201982" algn="l"/>
                <a:tab pos="4616708" algn="l"/>
                <a:tab pos="5031434" algn="l"/>
                <a:tab pos="5446160" algn="l"/>
                <a:tab pos="5860886" algn="l"/>
                <a:tab pos="6275613" algn="l"/>
                <a:tab pos="6690339" algn="l"/>
                <a:tab pos="7105065" algn="l"/>
                <a:tab pos="7519791" algn="l"/>
                <a:tab pos="7934517" algn="l"/>
                <a:tab pos="8349243" algn="l"/>
              </a:tabLst>
            </a:pPr>
            <a:r>
              <a:rPr lang="en-GB" altLang="en-US" sz="2800" dirty="0"/>
              <a:t/>
            </a:r>
            <a:br>
              <a:rPr lang="en-GB" altLang="en-US" sz="2800" dirty="0"/>
            </a:br>
            <a:r>
              <a:rPr lang="en-GB" altLang="en-US" sz="2800" dirty="0"/>
              <a:t>\'                 '</a:t>
            </a:r>
            <a:br>
              <a:rPr lang="en-GB" altLang="en-US" sz="2800" dirty="0"/>
            </a:br>
            <a:endParaRPr lang="en-GB" altLang="en-US" sz="2800" dirty="0" smtClean="0"/>
          </a:p>
          <a:p>
            <a:pPr marL="364326" indent="-269284">
              <a:lnSpc>
                <a:spcPct val="71000"/>
              </a:lnSpc>
              <a:buSzPct val="45000"/>
              <a:buFont typeface="Wingdings" panose="05000000000000000000" pitchFamily="2" charset="2"/>
              <a:buChar char=""/>
              <a:tabLst>
                <a:tab pos="364326" algn="l"/>
                <a:tab pos="469447" algn="l"/>
                <a:tab pos="884173" algn="l"/>
                <a:tab pos="1298899" algn="l"/>
                <a:tab pos="1713625" algn="l"/>
                <a:tab pos="2128351" algn="l"/>
                <a:tab pos="2543078" algn="l"/>
                <a:tab pos="2957804" algn="l"/>
                <a:tab pos="3372530" algn="l"/>
                <a:tab pos="3787256" algn="l"/>
                <a:tab pos="4201982" algn="l"/>
                <a:tab pos="4616708" algn="l"/>
                <a:tab pos="5031434" algn="l"/>
                <a:tab pos="5446160" algn="l"/>
                <a:tab pos="5860886" algn="l"/>
                <a:tab pos="6275613" algn="l"/>
                <a:tab pos="6690339" algn="l"/>
                <a:tab pos="7105065" algn="l"/>
                <a:tab pos="7519791" algn="l"/>
                <a:tab pos="7934517" algn="l"/>
                <a:tab pos="8349243" algn="l"/>
              </a:tabLst>
            </a:pPr>
            <a:r>
              <a:rPr lang="en-GB" altLang="en-US" sz="2800" dirty="0" smtClean="0"/>
              <a:t>\”                </a:t>
            </a:r>
            <a:r>
              <a:rPr lang="en-GB" altLang="en-US" sz="2800" dirty="0"/>
              <a:t>“</a:t>
            </a:r>
            <a:br>
              <a:rPr lang="en-GB" altLang="en-US" sz="2800" dirty="0"/>
            </a:br>
            <a:endParaRPr lang="en-GB" altLang="en-US" sz="2800" dirty="0" smtClean="0"/>
          </a:p>
          <a:p>
            <a:pPr marL="364326" indent="-269284">
              <a:lnSpc>
                <a:spcPct val="71000"/>
              </a:lnSpc>
              <a:buSzPct val="45000"/>
              <a:buFont typeface="Wingdings" panose="05000000000000000000" pitchFamily="2" charset="2"/>
              <a:buChar char=""/>
              <a:tabLst>
                <a:tab pos="364326" algn="l"/>
                <a:tab pos="469447" algn="l"/>
                <a:tab pos="884173" algn="l"/>
                <a:tab pos="1298899" algn="l"/>
                <a:tab pos="1713625" algn="l"/>
                <a:tab pos="2128351" algn="l"/>
                <a:tab pos="2543078" algn="l"/>
                <a:tab pos="2957804" algn="l"/>
                <a:tab pos="3372530" algn="l"/>
                <a:tab pos="3787256" algn="l"/>
                <a:tab pos="4201982" algn="l"/>
                <a:tab pos="4616708" algn="l"/>
                <a:tab pos="5031434" algn="l"/>
                <a:tab pos="5446160" algn="l"/>
                <a:tab pos="5860886" algn="l"/>
                <a:tab pos="6275613" algn="l"/>
                <a:tab pos="6690339" algn="l"/>
                <a:tab pos="7105065" algn="l"/>
                <a:tab pos="7519791" algn="l"/>
                <a:tab pos="7934517" algn="l"/>
                <a:tab pos="8349243" algn="l"/>
              </a:tabLst>
            </a:pPr>
            <a:r>
              <a:rPr lang="en-GB" altLang="en-US" sz="2800" dirty="0" smtClean="0"/>
              <a:t>\</a:t>
            </a:r>
            <a:r>
              <a:rPr lang="en-GB" altLang="en-US" sz="2800" dirty="0"/>
              <a:t>n               newline</a:t>
            </a:r>
            <a:br>
              <a:rPr lang="en-GB" altLang="en-US" sz="2800" dirty="0"/>
            </a:br>
            <a:endParaRPr lang="en-GB" altLang="en-US" sz="2800" dirty="0" smtClean="0"/>
          </a:p>
          <a:p>
            <a:pPr marL="364326" indent="-269284">
              <a:lnSpc>
                <a:spcPct val="71000"/>
              </a:lnSpc>
              <a:buSzPct val="45000"/>
              <a:buFont typeface="Wingdings" panose="05000000000000000000" pitchFamily="2" charset="2"/>
              <a:buChar char=""/>
              <a:tabLst>
                <a:tab pos="364326" algn="l"/>
                <a:tab pos="469447" algn="l"/>
                <a:tab pos="884173" algn="l"/>
                <a:tab pos="1298899" algn="l"/>
                <a:tab pos="1713625" algn="l"/>
                <a:tab pos="2128351" algn="l"/>
                <a:tab pos="2543078" algn="l"/>
                <a:tab pos="2957804" algn="l"/>
                <a:tab pos="3372530" algn="l"/>
                <a:tab pos="3787256" algn="l"/>
                <a:tab pos="4201982" algn="l"/>
                <a:tab pos="4616708" algn="l"/>
                <a:tab pos="5031434" algn="l"/>
                <a:tab pos="5446160" algn="l"/>
                <a:tab pos="5860886" algn="l"/>
                <a:tab pos="6275613" algn="l"/>
                <a:tab pos="6690339" algn="l"/>
                <a:tab pos="7105065" algn="l"/>
                <a:tab pos="7519791" algn="l"/>
                <a:tab pos="7934517" algn="l"/>
                <a:tab pos="8349243" algn="l"/>
              </a:tabLst>
            </a:pPr>
            <a:r>
              <a:rPr lang="en-GB" altLang="en-US" sz="2800" dirty="0" smtClean="0"/>
              <a:t>\</a:t>
            </a:r>
            <a:r>
              <a:rPr lang="en-GB" altLang="en-US" sz="2800" dirty="0"/>
              <a:t>t                tab</a:t>
            </a:r>
            <a:br>
              <a:rPr lang="en-GB" altLang="en-US" sz="2800" dirty="0"/>
            </a:br>
            <a:endParaRPr lang="en-GB" altLang="en-US" sz="2800" dirty="0" smtClean="0"/>
          </a:p>
          <a:p>
            <a:pPr marL="95042">
              <a:lnSpc>
                <a:spcPct val="71000"/>
              </a:lnSpc>
              <a:buSzPct val="45000"/>
              <a:tabLst>
                <a:tab pos="364326" algn="l"/>
                <a:tab pos="469447" algn="l"/>
                <a:tab pos="884173" algn="l"/>
                <a:tab pos="1298899" algn="l"/>
                <a:tab pos="1713625" algn="l"/>
                <a:tab pos="2128351" algn="l"/>
                <a:tab pos="2543078" algn="l"/>
                <a:tab pos="2957804" algn="l"/>
                <a:tab pos="3372530" algn="l"/>
                <a:tab pos="3787256" algn="l"/>
                <a:tab pos="4201982" algn="l"/>
                <a:tab pos="4616708" algn="l"/>
                <a:tab pos="5031434" algn="l"/>
                <a:tab pos="5446160" algn="l"/>
                <a:tab pos="5860886" algn="l"/>
                <a:tab pos="6275613" algn="l"/>
                <a:tab pos="6690339" algn="l"/>
                <a:tab pos="7105065" algn="l"/>
                <a:tab pos="7519791" algn="l"/>
                <a:tab pos="7934517" algn="l"/>
                <a:tab pos="8349243" algn="l"/>
              </a:tabLst>
            </a:pPr>
            <a:r>
              <a:rPr lang="en-GB" altLang="en-US" sz="2800" dirty="0"/>
              <a:t/>
            </a:r>
            <a:br>
              <a:rPr lang="en-GB" altLang="en-US" sz="2800" dirty="0"/>
            </a:br>
            <a:endParaRPr lang="en-GB" alt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144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314280"/>
            <a:ext cx="8222400" cy="467116"/>
          </a:xfrm>
          <a:ln/>
        </p:spPr>
        <p:txBody>
          <a:bodyPr/>
          <a:lstStyle/>
          <a:p>
            <a:pPr>
              <a:lnSpc>
                <a:spcPct val="71000"/>
              </a:lnSpc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GB" altLang="en-US"/>
              <a:t> replace method</a:t>
            </a:r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604521"/>
            <a:ext cx="8222400" cy="3693319"/>
          </a:xfrm>
          <a:ln/>
        </p:spPr>
        <p:txBody>
          <a:bodyPr/>
          <a:lstStyle/>
          <a:p>
            <a:pPr marL="364326" indent="-269284">
              <a:buSzPct val="45000"/>
              <a:buFont typeface="Wingdings" panose="05000000000000000000" pitchFamily="2" charset="2"/>
              <a:buChar char=""/>
              <a:tabLst>
                <a:tab pos="364326" algn="l"/>
                <a:tab pos="469447" algn="l"/>
                <a:tab pos="884173" algn="l"/>
                <a:tab pos="1298899" algn="l"/>
                <a:tab pos="1713625" algn="l"/>
                <a:tab pos="2128351" algn="l"/>
                <a:tab pos="2543078" algn="l"/>
                <a:tab pos="2957804" algn="l"/>
                <a:tab pos="3372530" algn="l"/>
                <a:tab pos="3787256" algn="l"/>
                <a:tab pos="4201982" algn="l"/>
                <a:tab pos="4616708" algn="l"/>
                <a:tab pos="5031434" algn="l"/>
                <a:tab pos="5446160" algn="l"/>
                <a:tab pos="5860886" algn="l"/>
                <a:tab pos="6275613" algn="l"/>
                <a:tab pos="6690339" algn="l"/>
                <a:tab pos="7105065" algn="l"/>
                <a:tab pos="7519791" algn="l"/>
                <a:tab pos="7934517" algn="l"/>
                <a:tab pos="8349243" algn="l"/>
              </a:tabLst>
            </a:pPr>
            <a:r>
              <a:rPr lang="en-GB" altLang="en-US" sz="2400" dirty="0"/>
              <a:t>Doesn't really replace (</a:t>
            </a:r>
            <a:r>
              <a:rPr lang="en-GB" altLang="en-US" sz="2400" dirty="0">
                <a:solidFill>
                  <a:srgbClr val="FFC000"/>
                </a:solidFill>
              </a:rPr>
              <a:t>strings are immutable</a:t>
            </a:r>
            <a:r>
              <a:rPr lang="en-GB" altLang="en-US" sz="2400" dirty="0"/>
              <a:t>) but makes </a:t>
            </a:r>
            <a:r>
              <a:rPr lang="en-GB" altLang="en-US" sz="2400" dirty="0">
                <a:solidFill>
                  <a:srgbClr val="FFC000"/>
                </a:solidFill>
              </a:rPr>
              <a:t>a new string </a:t>
            </a:r>
            <a:r>
              <a:rPr lang="en-GB" altLang="en-US" sz="2400" dirty="0"/>
              <a:t>with the replacement performed:</a:t>
            </a:r>
            <a:br>
              <a:rPr lang="en-GB" altLang="en-US" sz="2400" dirty="0"/>
            </a:br>
            <a:r>
              <a:rPr lang="en-GB" altLang="en-US" sz="2400" dirty="0"/>
              <a:t>&gt;&gt;&gt; a = “</a:t>
            </a:r>
            <a:r>
              <a:rPr lang="en-GB" altLang="en-US" sz="2400" dirty="0" err="1"/>
              <a:t>abcdefg</a:t>
            </a:r>
            <a:r>
              <a:rPr lang="en-GB" altLang="en-US" sz="2400" dirty="0"/>
              <a:t>”</a:t>
            </a:r>
            <a:br>
              <a:rPr lang="en-GB" altLang="en-US" sz="2400" dirty="0"/>
            </a:br>
            <a:r>
              <a:rPr lang="en-GB" altLang="en-US" sz="2400" dirty="0"/>
              <a:t>&gt;&gt;&gt; b = </a:t>
            </a:r>
            <a:r>
              <a:rPr lang="en-GB" altLang="en-US" sz="2400" dirty="0" err="1"/>
              <a:t>a.replace</a:t>
            </a:r>
            <a:r>
              <a:rPr lang="en-GB" altLang="en-US" sz="2400" dirty="0"/>
              <a:t>('c', 'C')</a:t>
            </a:r>
            <a:br>
              <a:rPr lang="en-GB" altLang="en-US" sz="2400" dirty="0"/>
            </a:br>
            <a:r>
              <a:rPr lang="en-GB" altLang="en-US" sz="2400" dirty="0"/>
              <a:t>&gt;&gt;&gt; b</a:t>
            </a:r>
            <a:br>
              <a:rPr lang="en-GB" altLang="en-US" sz="2400" dirty="0"/>
            </a:br>
            <a:r>
              <a:rPr lang="en-GB" altLang="en-US" sz="2400" dirty="0" err="1"/>
              <a:t>abCdefg</a:t>
            </a:r>
            <a:r>
              <a:rPr lang="en-GB" altLang="en-US" sz="2400" dirty="0"/>
              <a:t/>
            </a:r>
            <a:br>
              <a:rPr lang="en-GB" altLang="en-US" sz="2400" dirty="0"/>
            </a:br>
            <a:r>
              <a:rPr lang="en-GB" altLang="en-US" sz="2400" dirty="0"/>
              <a:t>&gt;&gt;&gt; a</a:t>
            </a:r>
            <a:br>
              <a:rPr lang="en-GB" altLang="en-US" sz="2400" dirty="0"/>
            </a:br>
            <a:r>
              <a:rPr lang="en-GB" altLang="en-US" sz="2400" dirty="0" err="1"/>
              <a:t>abcdefg</a:t>
            </a:r>
            <a:r>
              <a:rPr lang="en-GB" altLang="en-US" sz="2400" dirty="0"/>
              <a:t/>
            </a:r>
            <a:br>
              <a:rPr lang="en-GB" altLang="en-US" sz="2400" dirty="0"/>
            </a:br>
            <a:endParaRPr lang="en-GB" alt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0500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314281"/>
            <a:ext cx="8223840" cy="500009"/>
          </a:xfrm>
          <a:ln/>
        </p:spPr>
        <p:txBody>
          <a:bodyPr/>
          <a:lstStyle/>
          <a:p>
            <a:pPr>
              <a:lnSpc>
                <a:spcPct val="76000"/>
              </a:lnSpc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GB" altLang="en-US"/>
              <a:t>Length of collections</a:t>
            </a:r>
          </a:p>
        </p:txBody>
      </p:sp>
      <p:sp>
        <p:nvSpPr>
          <p:cNvPr id="901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0" y="1604521"/>
            <a:ext cx="8535119" cy="4431983"/>
          </a:xfrm>
          <a:ln/>
        </p:spPr>
        <p:txBody>
          <a:bodyPr/>
          <a:lstStyle/>
          <a:p>
            <a:pPr marL="364326" indent="-269284" algn="l">
              <a:buSzPct val="45000"/>
              <a:buFont typeface="Wingdings" panose="05000000000000000000" pitchFamily="2" charset="2"/>
              <a:buChar char=""/>
              <a:tabLst>
                <a:tab pos="364326" algn="l"/>
                <a:tab pos="469447" algn="l"/>
                <a:tab pos="884173" algn="l"/>
                <a:tab pos="1298899" algn="l"/>
                <a:tab pos="1713625" algn="l"/>
                <a:tab pos="2128351" algn="l"/>
                <a:tab pos="2543078" algn="l"/>
                <a:tab pos="2957804" algn="l"/>
                <a:tab pos="3372530" algn="l"/>
                <a:tab pos="3787256" algn="l"/>
                <a:tab pos="4201982" algn="l"/>
                <a:tab pos="4616708" algn="l"/>
                <a:tab pos="5031434" algn="l"/>
                <a:tab pos="5446160" algn="l"/>
                <a:tab pos="5860886" algn="l"/>
                <a:tab pos="6275613" algn="l"/>
                <a:tab pos="6690339" algn="l"/>
                <a:tab pos="7105065" algn="l"/>
                <a:tab pos="7519791" algn="l"/>
                <a:tab pos="7934517" algn="l"/>
                <a:tab pos="8349243" algn="l"/>
              </a:tabLst>
            </a:pPr>
            <a:r>
              <a:rPr lang="en-GB" altLang="en-US" sz="2400" dirty="0" err="1"/>
              <a:t>len</a:t>
            </a:r>
            <a:r>
              <a:rPr lang="en-GB" altLang="en-US" sz="2400" dirty="0"/>
              <a:t>() returns the length of a tuple, list, or dictionary (or the number of characters of </a:t>
            </a:r>
            <a:r>
              <a:rPr lang="en-GB" altLang="en-US" sz="2400" dirty="0" smtClean="0"/>
              <a:t>a string</a:t>
            </a:r>
            <a:r>
              <a:rPr lang="en-GB" altLang="en-US" sz="2400" dirty="0"/>
              <a:t>):</a:t>
            </a:r>
            <a:br>
              <a:rPr lang="en-GB" altLang="en-US" sz="2400" dirty="0"/>
            </a:br>
            <a:endParaRPr lang="en-GB" altLang="en-US" sz="2400" dirty="0" smtClean="0"/>
          </a:p>
          <a:p>
            <a:pPr marL="364326" indent="-269284">
              <a:buSzPct val="45000"/>
              <a:buFont typeface="Wingdings" panose="05000000000000000000" pitchFamily="2" charset="2"/>
              <a:buChar char=""/>
              <a:tabLst>
                <a:tab pos="364326" algn="l"/>
                <a:tab pos="469447" algn="l"/>
                <a:tab pos="884173" algn="l"/>
                <a:tab pos="1298899" algn="l"/>
                <a:tab pos="1713625" algn="l"/>
                <a:tab pos="2128351" algn="l"/>
                <a:tab pos="2543078" algn="l"/>
                <a:tab pos="2957804" algn="l"/>
                <a:tab pos="3372530" algn="l"/>
                <a:tab pos="3787256" algn="l"/>
                <a:tab pos="4201982" algn="l"/>
                <a:tab pos="4616708" algn="l"/>
                <a:tab pos="5031434" algn="l"/>
                <a:tab pos="5446160" algn="l"/>
                <a:tab pos="5860886" algn="l"/>
                <a:tab pos="6275613" algn="l"/>
                <a:tab pos="6690339" algn="l"/>
                <a:tab pos="7105065" algn="l"/>
                <a:tab pos="7519791" algn="l"/>
                <a:tab pos="7934517" algn="l"/>
                <a:tab pos="8349243" algn="l"/>
              </a:tabLst>
            </a:pPr>
            <a:r>
              <a:rPr lang="en-GB" altLang="en-US" sz="2400" dirty="0" smtClean="0"/>
              <a:t>&gt;&gt;&gt;</a:t>
            </a:r>
            <a:r>
              <a:rPr lang="en-GB" altLang="en-US" sz="2400" dirty="0" err="1"/>
              <a:t>len</a:t>
            </a:r>
            <a:r>
              <a:rPr lang="en-GB" altLang="en-US" sz="2400" dirty="0"/>
              <a:t>((“Tony”,))</a:t>
            </a:r>
            <a:br>
              <a:rPr lang="en-GB" altLang="en-US" sz="2400" dirty="0"/>
            </a:br>
            <a:r>
              <a:rPr lang="en-GB" altLang="en-US" sz="2400" dirty="0"/>
              <a:t>1</a:t>
            </a:r>
            <a:br>
              <a:rPr lang="en-GB" altLang="en-US" sz="2400" dirty="0"/>
            </a:br>
            <a:endParaRPr lang="en-GB" altLang="en-US" sz="2400" dirty="0" smtClean="0"/>
          </a:p>
          <a:p>
            <a:pPr marL="364326" indent="-269284">
              <a:buSzPct val="45000"/>
              <a:buFont typeface="Wingdings" panose="05000000000000000000" pitchFamily="2" charset="2"/>
              <a:buChar char=""/>
              <a:tabLst>
                <a:tab pos="364326" algn="l"/>
                <a:tab pos="469447" algn="l"/>
                <a:tab pos="884173" algn="l"/>
                <a:tab pos="1298899" algn="l"/>
                <a:tab pos="1713625" algn="l"/>
                <a:tab pos="2128351" algn="l"/>
                <a:tab pos="2543078" algn="l"/>
                <a:tab pos="2957804" algn="l"/>
                <a:tab pos="3372530" algn="l"/>
                <a:tab pos="3787256" algn="l"/>
                <a:tab pos="4201982" algn="l"/>
                <a:tab pos="4616708" algn="l"/>
                <a:tab pos="5031434" algn="l"/>
                <a:tab pos="5446160" algn="l"/>
                <a:tab pos="5860886" algn="l"/>
                <a:tab pos="6275613" algn="l"/>
                <a:tab pos="6690339" algn="l"/>
                <a:tab pos="7105065" algn="l"/>
                <a:tab pos="7519791" algn="l"/>
                <a:tab pos="7934517" algn="l"/>
                <a:tab pos="8349243" algn="l"/>
              </a:tabLst>
            </a:pPr>
            <a:r>
              <a:rPr lang="en-GB" altLang="en-US" sz="2400" dirty="0" smtClean="0"/>
              <a:t>&gt;&gt;&gt;</a:t>
            </a:r>
            <a:r>
              <a:rPr lang="en-GB" altLang="en-US" sz="2400" dirty="0" err="1"/>
              <a:t>len</a:t>
            </a:r>
            <a:r>
              <a:rPr lang="en-GB" altLang="en-US" sz="2400" dirty="0"/>
              <a:t>(“Tony”)</a:t>
            </a:r>
            <a:br>
              <a:rPr lang="en-GB" altLang="en-US" sz="2400" dirty="0"/>
            </a:br>
            <a:r>
              <a:rPr lang="en-GB" altLang="en-US" sz="2400" dirty="0"/>
              <a:t>4</a:t>
            </a:r>
            <a:br>
              <a:rPr lang="en-GB" altLang="en-US" sz="2400" dirty="0"/>
            </a:br>
            <a:endParaRPr lang="en-GB" altLang="en-US" sz="2400" dirty="0" smtClean="0"/>
          </a:p>
          <a:p>
            <a:pPr marL="364326" indent="-269284">
              <a:buSzPct val="45000"/>
              <a:buFont typeface="Wingdings" panose="05000000000000000000" pitchFamily="2" charset="2"/>
              <a:buChar char=""/>
              <a:tabLst>
                <a:tab pos="364326" algn="l"/>
                <a:tab pos="469447" algn="l"/>
                <a:tab pos="884173" algn="l"/>
                <a:tab pos="1298899" algn="l"/>
                <a:tab pos="1713625" algn="l"/>
                <a:tab pos="2128351" algn="l"/>
                <a:tab pos="2543078" algn="l"/>
                <a:tab pos="2957804" algn="l"/>
                <a:tab pos="3372530" algn="l"/>
                <a:tab pos="3787256" algn="l"/>
                <a:tab pos="4201982" algn="l"/>
                <a:tab pos="4616708" algn="l"/>
                <a:tab pos="5031434" algn="l"/>
                <a:tab pos="5446160" algn="l"/>
                <a:tab pos="5860886" algn="l"/>
                <a:tab pos="6275613" algn="l"/>
                <a:tab pos="6690339" algn="l"/>
                <a:tab pos="7105065" algn="l"/>
                <a:tab pos="7519791" algn="l"/>
                <a:tab pos="7934517" algn="l"/>
                <a:tab pos="8349243" algn="l"/>
              </a:tabLst>
            </a:pPr>
            <a:r>
              <a:rPr lang="en-GB" altLang="en-US" sz="2400" dirty="0" smtClean="0"/>
              <a:t>&gt;&gt;&gt;</a:t>
            </a:r>
            <a:r>
              <a:rPr lang="en-GB" altLang="en-US" sz="2400" dirty="0" err="1"/>
              <a:t>len</a:t>
            </a:r>
            <a:r>
              <a:rPr lang="en-GB" altLang="en-US" sz="2400" dirty="0"/>
              <a:t>([0, 1, 'boom'])</a:t>
            </a:r>
            <a:br>
              <a:rPr lang="en-GB" altLang="en-US" sz="2400" dirty="0"/>
            </a:br>
            <a:r>
              <a:rPr lang="en-GB" altLang="en-US" sz="2400" dirty="0"/>
              <a:t>3</a:t>
            </a:r>
            <a:br>
              <a:rPr lang="en-GB" altLang="en-US" sz="2400" dirty="0"/>
            </a:br>
            <a:endParaRPr lang="en-GB" alt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9499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Why Python ?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70543" y="1066800"/>
            <a:ext cx="85344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Python </a:t>
            </a:r>
            <a:r>
              <a:rPr lang="en-US" sz="2400" dirty="0" smtClean="0">
                <a:solidFill>
                  <a:srgbClr val="FFC000"/>
                </a:solidFill>
              </a:rPr>
              <a:t>combines </a:t>
            </a:r>
            <a:r>
              <a:rPr lang="en-US" sz="2400" dirty="0">
                <a:solidFill>
                  <a:srgbClr val="FFC000"/>
                </a:solidFill>
              </a:rPr>
              <a:t>the powers</a:t>
            </a:r>
            <a:r>
              <a:rPr lang="en-US" sz="2400" dirty="0">
                <a:solidFill>
                  <a:schemeClr val="bg1"/>
                </a:solidFill>
              </a:rPr>
              <a:t> of general purpose programming languages with the ease of use of domain </a:t>
            </a:r>
            <a:r>
              <a:rPr lang="en-US" sz="2400" dirty="0">
                <a:solidFill>
                  <a:srgbClr val="FFC000"/>
                </a:solidFill>
              </a:rPr>
              <a:t>specific scripting languages </a:t>
            </a:r>
            <a:r>
              <a:rPr lang="en-US" sz="2400" dirty="0">
                <a:solidFill>
                  <a:schemeClr val="bg1"/>
                </a:solidFill>
              </a:rPr>
              <a:t>like </a:t>
            </a:r>
            <a:r>
              <a:rPr lang="en-US" sz="2400" dirty="0" err="1">
                <a:solidFill>
                  <a:srgbClr val="FFC000"/>
                </a:solidFill>
              </a:rPr>
              <a:t>matlab</a:t>
            </a:r>
            <a:r>
              <a:rPr lang="en-US" sz="2400" dirty="0">
                <a:solidFill>
                  <a:srgbClr val="FFC000"/>
                </a:solidFill>
              </a:rPr>
              <a:t> or R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Python has </a:t>
            </a:r>
            <a:r>
              <a:rPr lang="en-US" sz="2400" dirty="0">
                <a:solidFill>
                  <a:srgbClr val="FFC000"/>
                </a:solidFill>
              </a:rPr>
              <a:t>libraries for data loading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>
                <a:solidFill>
                  <a:srgbClr val="FFC000"/>
                </a:solidFill>
              </a:rPr>
              <a:t>visualization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>
                <a:solidFill>
                  <a:srgbClr val="FFC000"/>
                </a:solidFill>
              </a:rPr>
              <a:t>statistics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>
                <a:solidFill>
                  <a:srgbClr val="FFC000"/>
                </a:solidFill>
              </a:rPr>
              <a:t>natural language </a:t>
            </a:r>
            <a:r>
              <a:rPr lang="en-US" sz="2400" dirty="0" smtClean="0">
                <a:solidFill>
                  <a:srgbClr val="FFC000"/>
                </a:solidFill>
              </a:rPr>
              <a:t>processing</a:t>
            </a:r>
            <a:r>
              <a:rPr lang="en-US" sz="2400" dirty="0">
                <a:solidFill>
                  <a:srgbClr val="FFC000"/>
                </a:solidFill>
              </a:rPr>
              <a:t>, image processing</a:t>
            </a:r>
            <a:r>
              <a:rPr lang="en-US" sz="2400" dirty="0">
                <a:solidFill>
                  <a:schemeClr val="bg1"/>
                </a:solidFill>
              </a:rPr>
              <a:t>, and more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This vast toolbox provides data scientists with a large array of </a:t>
            </a:r>
            <a:r>
              <a:rPr lang="en-US" sz="2400" dirty="0">
                <a:solidFill>
                  <a:srgbClr val="FFC000"/>
                </a:solidFill>
              </a:rPr>
              <a:t>general and special purpose functionality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As </a:t>
            </a:r>
            <a:r>
              <a:rPr lang="en-US" sz="2400" dirty="0">
                <a:solidFill>
                  <a:schemeClr val="bg1"/>
                </a:solidFill>
              </a:rPr>
              <a:t>a </a:t>
            </a:r>
            <a:r>
              <a:rPr lang="en-US" sz="2400" dirty="0">
                <a:solidFill>
                  <a:srgbClr val="FFC000"/>
                </a:solidFill>
              </a:rPr>
              <a:t>general purpose programming language</a:t>
            </a:r>
            <a:r>
              <a:rPr lang="en-US" sz="2400" dirty="0">
                <a:solidFill>
                  <a:schemeClr val="bg1"/>
                </a:solidFill>
              </a:rPr>
              <a:t>, Python also allows for the creation of </a:t>
            </a:r>
            <a:r>
              <a:rPr lang="en-US" sz="2400" dirty="0">
                <a:solidFill>
                  <a:srgbClr val="FFC000"/>
                </a:solidFill>
              </a:rPr>
              <a:t>complex graphic user interfaces (GUIs)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>
                <a:solidFill>
                  <a:srgbClr val="FFC000"/>
                </a:solidFill>
              </a:rPr>
              <a:t>web services and for integration into existing systems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Mobile Apps, Data Analysis, Testing, Hacking, Web Apps, Automation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Cross Platform, High Level , Huge Community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445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314281"/>
            <a:ext cx="8226720" cy="572336"/>
          </a:xfrm>
          <a:ln/>
        </p:spPr>
        <p:txBody>
          <a:bodyPr/>
          <a:lstStyle/>
          <a:p>
            <a:pPr>
              <a:lnSpc>
                <a:spcPct val="87000"/>
              </a:lnSpc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GB" altLang="en-US"/>
              <a:t>Built-in Functions</a:t>
            </a:r>
          </a:p>
        </p:txBody>
      </p:sp>
      <p:sp>
        <p:nvSpPr>
          <p:cNvPr id="440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604521"/>
            <a:ext cx="8226720" cy="3253198"/>
          </a:xfrm>
          <a:ln/>
        </p:spPr>
        <p:txBody>
          <a:bodyPr/>
          <a:lstStyle/>
          <a:p>
            <a:pPr marL="364326" indent="-269284">
              <a:lnSpc>
                <a:spcPct val="87000"/>
              </a:lnSpc>
              <a:buSzPct val="45000"/>
              <a:buFont typeface="Wingdings" panose="05000000000000000000" pitchFamily="2" charset="2"/>
              <a:buChar char=""/>
              <a:tabLst>
                <a:tab pos="364326" algn="l"/>
                <a:tab pos="469447" algn="l"/>
                <a:tab pos="884173" algn="l"/>
                <a:tab pos="1298899" algn="l"/>
                <a:tab pos="1713625" algn="l"/>
                <a:tab pos="2128351" algn="l"/>
                <a:tab pos="2543078" algn="l"/>
                <a:tab pos="2957804" algn="l"/>
                <a:tab pos="3372530" algn="l"/>
                <a:tab pos="3787256" algn="l"/>
                <a:tab pos="4201982" algn="l"/>
                <a:tab pos="4616708" algn="l"/>
                <a:tab pos="5031434" algn="l"/>
                <a:tab pos="5446160" algn="l"/>
                <a:tab pos="5860886" algn="l"/>
                <a:tab pos="6275613" algn="l"/>
                <a:tab pos="6690339" algn="l"/>
                <a:tab pos="7105065" algn="l"/>
                <a:tab pos="7519791" algn="l"/>
                <a:tab pos="7934517" algn="l"/>
                <a:tab pos="8349243" algn="l"/>
              </a:tabLst>
            </a:pPr>
            <a:r>
              <a:rPr lang="en-GB" altLang="en-US" dirty="0">
                <a:solidFill>
                  <a:srgbClr val="FFC000"/>
                </a:solidFill>
              </a:rPr>
              <a:t>Several useful built-in </a:t>
            </a:r>
            <a:r>
              <a:rPr lang="en-GB" altLang="en-US" dirty="0"/>
              <a:t>functions.  Example math.py</a:t>
            </a:r>
            <a:br>
              <a:rPr lang="en-GB" altLang="en-US" dirty="0"/>
            </a:br>
            <a:r>
              <a:rPr lang="en-GB" altLang="en-US" dirty="0"/>
              <a:t/>
            </a:r>
            <a:br>
              <a:rPr lang="en-GB" altLang="en-US" dirty="0"/>
            </a:br>
            <a:r>
              <a:rPr lang="en-GB" altLang="en-US" dirty="0"/>
              <a:t>print </a:t>
            </a:r>
            <a:r>
              <a:rPr lang="en-GB" altLang="en-US" dirty="0">
                <a:solidFill>
                  <a:srgbClr val="FFC000"/>
                </a:solidFill>
              </a:rPr>
              <a:t>pow</a:t>
            </a:r>
            <a:r>
              <a:rPr lang="en-GB" altLang="en-US" dirty="0"/>
              <a:t>(2,3)</a:t>
            </a:r>
            <a:br>
              <a:rPr lang="en-GB" altLang="en-US" dirty="0"/>
            </a:br>
            <a:endParaRPr lang="en-GB" altLang="en-US" dirty="0" smtClean="0"/>
          </a:p>
          <a:p>
            <a:pPr marL="364326" indent="-269284">
              <a:lnSpc>
                <a:spcPct val="87000"/>
              </a:lnSpc>
              <a:buSzPct val="45000"/>
              <a:buFont typeface="Wingdings" panose="05000000000000000000" pitchFamily="2" charset="2"/>
              <a:buChar char=""/>
              <a:tabLst>
                <a:tab pos="364326" algn="l"/>
                <a:tab pos="469447" algn="l"/>
                <a:tab pos="884173" algn="l"/>
                <a:tab pos="1298899" algn="l"/>
                <a:tab pos="1713625" algn="l"/>
                <a:tab pos="2128351" algn="l"/>
                <a:tab pos="2543078" algn="l"/>
                <a:tab pos="2957804" algn="l"/>
                <a:tab pos="3372530" algn="l"/>
                <a:tab pos="3787256" algn="l"/>
                <a:tab pos="4201982" algn="l"/>
                <a:tab pos="4616708" algn="l"/>
                <a:tab pos="5031434" algn="l"/>
                <a:tab pos="5446160" algn="l"/>
                <a:tab pos="5860886" algn="l"/>
                <a:tab pos="6275613" algn="l"/>
                <a:tab pos="6690339" algn="l"/>
                <a:tab pos="7105065" algn="l"/>
                <a:tab pos="7519791" algn="l"/>
                <a:tab pos="7934517" algn="l"/>
                <a:tab pos="8349243" algn="l"/>
              </a:tabLst>
            </a:pPr>
            <a:r>
              <a:rPr lang="en-GB" altLang="en-US" dirty="0" smtClean="0"/>
              <a:t>print </a:t>
            </a:r>
            <a:r>
              <a:rPr lang="en-GB" altLang="en-US" dirty="0">
                <a:solidFill>
                  <a:srgbClr val="FFC000"/>
                </a:solidFill>
              </a:rPr>
              <a:t>abs</a:t>
            </a:r>
            <a:r>
              <a:rPr lang="en-GB" altLang="en-US" dirty="0"/>
              <a:t>(-14)</a:t>
            </a:r>
            <a:br>
              <a:rPr lang="en-GB" altLang="en-US" dirty="0"/>
            </a:br>
            <a:endParaRPr lang="en-GB" altLang="en-US" dirty="0" smtClean="0"/>
          </a:p>
          <a:p>
            <a:pPr marL="364326" indent="-269284">
              <a:lnSpc>
                <a:spcPct val="87000"/>
              </a:lnSpc>
              <a:buSzPct val="45000"/>
              <a:buFont typeface="Wingdings" panose="05000000000000000000" pitchFamily="2" charset="2"/>
              <a:buChar char=""/>
              <a:tabLst>
                <a:tab pos="364326" algn="l"/>
                <a:tab pos="469447" algn="l"/>
                <a:tab pos="884173" algn="l"/>
                <a:tab pos="1298899" algn="l"/>
                <a:tab pos="1713625" algn="l"/>
                <a:tab pos="2128351" algn="l"/>
                <a:tab pos="2543078" algn="l"/>
                <a:tab pos="2957804" algn="l"/>
                <a:tab pos="3372530" algn="l"/>
                <a:tab pos="3787256" algn="l"/>
                <a:tab pos="4201982" algn="l"/>
                <a:tab pos="4616708" algn="l"/>
                <a:tab pos="5031434" algn="l"/>
                <a:tab pos="5446160" algn="l"/>
                <a:tab pos="5860886" algn="l"/>
                <a:tab pos="6275613" algn="l"/>
                <a:tab pos="6690339" algn="l"/>
                <a:tab pos="7105065" algn="l"/>
                <a:tab pos="7519791" algn="l"/>
                <a:tab pos="7934517" algn="l"/>
                <a:tab pos="8349243" algn="l"/>
              </a:tabLst>
            </a:pPr>
            <a:r>
              <a:rPr lang="en-GB" altLang="en-US" dirty="0" smtClean="0"/>
              <a:t>print </a:t>
            </a:r>
            <a:r>
              <a:rPr lang="en-GB" altLang="en-US" dirty="0">
                <a:solidFill>
                  <a:srgbClr val="FFC000"/>
                </a:solidFill>
              </a:rPr>
              <a:t>max</a:t>
            </a:r>
            <a:r>
              <a:rPr lang="en-GB" altLang="en-US" dirty="0"/>
              <a:t>(1,-5,3,0)</a:t>
            </a:r>
            <a:br>
              <a:rPr lang="en-GB" altLang="en-US" dirty="0"/>
            </a:br>
            <a:r>
              <a:rPr lang="en-GB" altLang="en-US" dirty="0"/>
              <a:t/>
            </a:r>
            <a:br>
              <a:rPr lang="en-GB" altLang="en-US" dirty="0"/>
            </a:br>
            <a:r>
              <a:rPr lang="en-GB" altLang="en-US" b="1" dirty="0">
                <a:solidFill>
                  <a:srgbClr val="FFC000"/>
                </a:solidFill>
              </a:rPr>
              <a:t>Output:</a:t>
            </a:r>
            <a:br>
              <a:rPr lang="en-GB" altLang="en-US" b="1" dirty="0">
                <a:solidFill>
                  <a:srgbClr val="FFC000"/>
                </a:solidFill>
              </a:rPr>
            </a:br>
            <a:r>
              <a:rPr lang="en-GB" altLang="en-US" b="1" dirty="0">
                <a:solidFill>
                  <a:srgbClr val="FFC000"/>
                </a:solidFill>
              </a:rPr>
              <a:t>8</a:t>
            </a:r>
            <a:br>
              <a:rPr lang="en-GB" altLang="en-US" b="1" dirty="0">
                <a:solidFill>
                  <a:srgbClr val="FFC000"/>
                </a:solidFill>
              </a:rPr>
            </a:br>
            <a:r>
              <a:rPr lang="en-GB" altLang="en-US" b="1" dirty="0">
                <a:solidFill>
                  <a:srgbClr val="FFC000"/>
                </a:solidFill>
              </a:rPr>
              <a:t>14</a:t>
            </a:r>
            <a:br>
              <a:rPr lang="en-GB" altLang="en-US" b="1" dirty="0">
                <a:solidFill>
                  <a:srgbClr val="FFC000"/>
                </a:solidFill>
              </a:rPr>
            </a:br>
            <a:r>
              <a:rPr lang="en-GB" altLang="en-US" b="1" dirty="0">
                <a:solidFill>
                  <a:srgbClr val="FFC000"/>
                </a:solidFill>
              </a:rPr>
              <a:t>3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974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2594" y="1283805"/>
            <a:ext cx="3891914" cy="665086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340" dirty="0"/>
              <a:t>Sequential</a:t>
            </a:r>
            <a:r>
              <a:rPr spc="-585" dirty="0"/>
              <a:t> </a:t>
            </a:r>
            <a:r>
              <a:rPr spc="-354" dirty="0"/>
              <a:t>Steps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51358" y="2555695"/>
            <a:ext cx="997625" cy="318838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 defTabSz="514350" eaLnBrk="1" fontAlgn="auto" hangingPunct="1">
              <a:spcBef>
                <a:spcPts val="56"/>
              </a:spcBef>
              <a:spcAft>
                <a:spcPts val="0"/>
              </a:spcAft>
            </a:pPr>
            <a:r>
              <a:rPr sz="2025" spc="-228" dirty="0">
                <a:solidFill>
                  <a:srgbClr val="FFFFFF"/>
                </a:solidFill>
                <a:latin typeface="Verdana"/>
                <a:cs typeface="Verdana"/>
              </a:rPr>
              <a:t>Program:</a:t>
            </a:r>
            <a:endParaRPr sz="2025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51358" y="3177203"/>
            <a:ext cx="872609" cy="1264112"/>
          </a:xfrm>
          <a:prstGeom prst="rect">
            <a:avLst/>
          </a:prstGeom>
        </p:spPr>
        <p:txBody>
          <a:bodyPr vert="horz" wrap="square" lIns="0" tIns="5001" rIns="0" bIns="0" rtlCol="0">
            <a:spAutoFit/>
          </a:bodyPr>
          <a:lstStyle/>
          <a:p>
            <a:pPr marL="7144" marR="2858" defTabSz="514350" eaLnBrk="1" fontAlgn="auto" hangingPunct="1">
              <a:lnSpc>
                <a:spcPct val="100699"/>
              </a:lnSpc>
              <a:spcBef>
                <a:spcPts val="39"/>
              </a:spcBef>
              <a:spcAft>
                <a:spcPts val="0"/>
              </a:spcAft>
            </a:pPr>
            <a:r>
              <a:rPr sz="2025" spc="-239" dirty="0">
                <a:solidFill>
                  <a:srgbClr val="00FF00"/>
                </a:solidFill>
                <a:latin typeface="Verdana"/>
                <a:cs typeface="Verdana"/>
              </a:rPr>
              <a:t>x </a:t>
            </a:r>
            <a:r>
              <a:rPr sz="2025" spc="-641" dirty="0">
                <a:solidFill>
                  <a:srgbClr val="00FF00"/>
                </a:solidFill>
                <a:latin typeface="Verdana"/>
                <a:cs typeface="Verdana"/>
              </a:rPr>
              <a:t>= </a:t>
            </a:r>
            <a:r>
              <a:rPr sz="2025" spc="-228" dirty="0">
                <a:solidFill>
                  <a:srgbClr val="00FF00"/>
                </a:solidFill>
                <a:latin typeface="Verdana"/>
                <a:cs typeface="Verdana"/>
              </a:rPr>
              <a:t>2  </a:t>
            </a:r>
            <a:r>
              <a:rPr sz="2025" spc="-149" dirty="0">
                <a:solidFill>
                  <a:srgbClr val="FFFF00"/>
                </a:solidFill>
                <a:latin typeface="Verdana"/>
                <a:cs typeface="Verdana"/>
              </a:rPr>
              <a:t>print </a:t>
            </a:r>
            <a:r>
              <a:rPr sz="2025" spc="-239" dirty="0">
                <a:solidFill>
                  <a:srgbClr val="00FF00"/>
                </a:solidFill>
                <a:latin typeface="Verdana"/>
                <a:cs typeface="Verdana"/>
              </a:rPr>
              <a:t>x  x </a:t>
            </a:r>
            <a:r>
              <a:rPr sz="2025" spc="-641" dirty="0">
                <a:solidFill>
                  <a:srgbClr val="00FF00"/>
                </a:solidFill>
                <a:latin typeface="Verdana"/>
                <a:cs typeface="Verdana"/>
              </a:rPr>
              <a:t>= </a:t>
            </a:r>
            <a:r>
              <a:rPr sz="2025" spc="-239" dirty="0">
                <a:solidFill>
                  <a:srgbClr val="00FF00"/>
                </a:solidFill>
                <a:latin typeface="Verdana"/>
                <a:cs typeface="Verdana"/>
              </a:rPr>
              <a:t>x</a:t>
            </a:r>
            <a:r>
              <a:rPr sz="2025" spc="-290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2025" spc="-720" dirty="0">
                <a:solidFill>
                  <a:srgbClr val="00FF00"/>
                </a:solidFill>
                <a:latin typeface="Verdana"/>
                <a:cs typeface="Verdana"/>
              </a:rPr>
              <a:t>+</a:t>
            </a:r>
            <a:r>
              <a:rPr sz="2025" spc="-272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2025" spc="-228" dirty="0">
                <a:solidFill>
                  <a:srgbClr val="00FF00"/>
                </a:solidFill>
                <a:latin typeface="Verdana"/>
                <a:cs typeface="Verdana"/>
              </a:rPr>
              <a:t>2  </a:t>
            </a:r>
            <a:r>
              <a:rPr sz="2025" spc="-149" dirty="0">
                <a:solidFill>
                  <a:srgbClr val="FFFF00"/>
                </a:solidFill>
                <a:latin typeface="Verdana"/>
                <a:cs typeface="Verdana"/>
              </a:rPr>
              <a:t>print</a:t>
            </a:r>
            <a:r>
              <a:rPr sz="2025" spc="-272" dirty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sz="2025" spc="-239" dirty="0">
                <a:solidFill>
                  <a:srgbClr val="00FF00"/>
                </a:solidFill>
                <a:latin typeface="Verdana"/>
                <a:cs typeface="Verdana"/>
              </a:rPr>
              <a:t>x</a:t>
            </a:r>
            <a:endParaRPr sz="2025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37388" y="2874462"/>
            <a:ext cx="850463" cy="318838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 defTabSz="514350" eaLnBrk="1" fontAlgn="auto" hangingPunct="1">
              <a:spcBef>
                <a:spcPts val="56"/>
              </a:spcBef>
              <a:spcAft>
                <a:spcPts val="0"/>
              </a:spcAft>
            </a:pPr>
            <a:r>
              <a:rPr sz="2025" spc="-194" dirty="0">
                <a:solidFill>
                  <a:srgbClr val="FFFFFF"/>
                </a:solidFill>
                <a:latin typeface="Verdana"/>
                <a:cs typeface="Verdana"/>
              </a:rPr>
              <a:t>Output:</a:t>
            </a:r>
            <a:endParaRPr sz="2025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37388" y="3495965"/>
            <a:ext cx="158234" cy="630461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 defTabSz="514350" eaLnBrk="1" fontAlgn="auto" hangingPunct="1">
              <a:spcBef>
                <a:spcPts val="56"/>
              </a:spcBef>
              <a:spcAft>
                <a:spcPts val="0"/>
              </a:spcAft>
            </a:pPr>
            <a:r>
              <a:rPr sz="2025" spc="-228" dirty="0">
                <a:solidFill>
                  <a:srgbClr val="FFFF00"/>
                </a:solidFill>
                <a:latin typeface="Verdana"/>
                <a:cs typeface="Verdana"/>
              </a:rPr>
              <a:t>2</a:t>
            </a:r>
            <a:endParaRPr sz="2025">
              <a:solidFill>
                <a:prstClr val="black"/>
              </a:solidFill>
              <a:latin typeface="Verdana"/>
              <a:cs typeface="Verdana"/>
            </a:endParaRPr>
          </a:p>
          <a:p>
            <a:pPr marL="7144" defTabSz="514350" eaLnBrk="1" fontAlgn="auto" hangingPunct="1">
              <a:spcBef>
                <a:spcPts val="17"/>
              </a:spcBef>
              <a:spcAft>
                <a:spcPts val="0"/>
              </a:spcAft>
            </a:pPr>
            <a:r>
              <a:rPr sz="2025" spc="-157" dirty="0">
                <a:solidFill>
                  <a:srgbClr val="FFFF00"/>
                </a:solidFill>
                <a:latin typeface="Verdana"/>
                <a:cs typeface="Verdana"/>
              </a:rPr>
              <a:t>4</a:t>
            </a:r>
            <a:endParaRPr sz="2025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2967" y="2586034"/>
            <a:ext cx="1543050" cy="310966"/>
          </a:xfrm>
          <a:prstGeom prst="rect">
            <a:avLst/>
          </a:prstGeom>
          <a:ln w="76199">
            <a:solidFill>
              <a:srgbClr val="00FFFF"/>
            </a:solidFill>
          </a:ln>
        </p:spPr>
        <p:txBody>
          <a:bodyPr vert="horz" wrap="square" lIns="0" tIns="7858" rIns="0" bIns="0" rtlCol="0">
            <a:spAutoFit/>
          </a:bodyPr>
          <a:lstStyle/>
          <a:p>
            <a:pPr algn="ctr" defTabSz="514350" eaLnBrk="1" fontAlgn="auto" hangingPunct="1">
              <a:spcBef>
                <a:spcPts val="62"/>
              </a:spcBef>
              <a:spcAft>
                <a:spcPts val="0"/>
              </a:spcAft>
            </a:pPr>
            <a:r>
              <a:rPr sz="1969" spc="-233" dirty="0">
                <a:solidFill>
                  <a:srgbClr val="FFFFFF"/>
                </a:solidFill>
                <a:latin typeface="Verdana"/>
                <a:cs typeface="Verdana"/>
              </a:rPr>
              <a:t>x </a:t>
            </a:r>
            <a:r>
              <a:rPr sz="1969" spc="-624" dirty="0">
                <a:solidFill>
                  <a:srgbClr val="FFFFFF"/>
                </a:solidFill>
                <a:latin typeface="Verdana"/>
                <a:cs typeface="Verdana"/>
              </a:rPr>
              <a:t>=     </a:t>
            </a:r>
            <a:r>
              <a:rPr sz="1969" spc="-61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69" spc="-222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1969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2967" y="3207539"/>
            <a:ext cx="1543050" cy="310966"/>
          </a:xfrm>
          <a:prstGeom prst="rect">
            <a:avLst/>
          </a:prstGeom>
          <a:ln w="76199">
            <a:solidFill>
              <a:srgbClr val="00FFFF"/>
            </a:solidFill>
          </a:ln>
        </p:spPr>
        <p:txBody>
          <a:bodyPr vert="horz" wrap="square" lIns="0" tIns="7858" rIns="0" bIns="0" rtlCol="0">
            <a:spAutoFit/>
          </a:bodyPr>
          <a:lstStyle/>
          <a:p>
            <a:pPr marL="435769" defTabSz="514350" eaLnBrk="1" fontAlgn="auto" hangingPunct="1">
              <a:spcBef>
                <a:spcPts val="62"/>
              </a:spcBef>
              <a:spcAft>
                <a:spcPts val="0"/>
              </a:spcAft>
            </a:pPr>
            <a:r>
              <a:rPr sz="1969" spc="-146" dirty="0">
                <a:solidFill>
                  <a:srgbClr val="FFFFFF"/>
                </a:solidFill>
                <a:latin typeface="Verdana"/>
                <a:cs typeface="Verdana"/>
              </a:rPr>
              <a:t>print</a:t>
            </a:r>
            <a:r>
              <a:rPr sz="1969" spc="-25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69" spc="-233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endParaRPr sz="1969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53775" y="2913746"/>
            <a:ext cx="6072" cy="240387"/>
          </a:xfrm>
          <a:custGeom>
            <a:avLst/>
            <a:gdLst/>
            <a:ahLst/>
            <a:cxnLst/>
            <a:rect l="l" t="t" r="r" b="b"/>
            <a:pathLst>
              <a:path w="10794" h="427354">
                <a:moveTo>
                  <a:pt x="10749" y="426824"/>
                </a:moveTo>
                <a:lnTo>
                  <a:pt x="0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pPr defTabSz="514350" eaLnBrk="1" fontAlgn="auto" hangingPunct="1">
              <a:spcBef>
                <a:spcPts val="0"/>
              </a:spcBef>
              <a:spcAft>
                <a:spcPts val="0"/>
              </a:spcAft>
            </a:pPr>
            <a:endParaRPr sz="1013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28969" y="3122967"/>
            <a:ext cx="61256" cy="683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14350" eaLnBrk="1" fontAlgn="auto" hangingPunct="1">
              <a:spcBef>
                <a:spcPts val="0"/>
              </a:spcBef>
              <a:spcAft>
                <a:spcPts val="0"/>
              </a:spcAft>
            </a:pPr>
            <a:endParaRPr sz="1013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2967" y="3807613"/>
            <a:ext cx="1543050" cy="310966"/>
          </a:xfrm>
          <a:prstGeom prst="rect">
            <a:avLst/>
          </a:prstGeom>
          <a:ln w="76199">
            <a:solidFill>
              <a:srgbClr val="00FFFF"/>
            </a:solidFill>
          </a:ln>
        </p:spPr>
        <p:txBody>
          <a:bodyPr vert="horz" wrap="square" lIns="0" tIns="7858" rIns="0" bIns="0" rtlCol="0">
            <a:spAutoFit/>
          </a:bodyPr>
          <a:lstStyle/>
          <a:p>
            <a:pPr marL="354330" defTabSz="514350" eaLnBrk="1" fontAlgn="auto" hangingPunct="1">
              <a:spcBef>
                <a:spcPts val="62"/>
              </a:spcBef>
              <a:spcAft>
                <a:spcPts val="0"/>
              </a:spcAft>
            </a:pPr>
            <a:r>
              <a:rPr sz="1969" spc="-233" dirty="0">
                <a:solidFill>
                  <a:srgbClr val="FFFFFF"/>
                </a:solidFill>
                <a:latin typeface="Verdana"/>
                <a:cs typeface="Verdana"/>
              </a:rPr>
              <a:t>x </a:t>
            </a:r>
            <a:r>
              <a:rPr sz="1969" spc="-624" dirty="0">
                <a:solidFill>
                  <a:srgbClr val="FFFFFF"/>
                </a:solidFill>
                <a:latin typeface="Verdana"/>
                <a:cs typeface="Verdana"/>
              </a:rPr>
              <a:t>= </a:t>
            </a:r>
            <a:r>
              <a:rPr sz="1969" spc="-233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969" spc="-3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69" spc="-700" dirty="0">
                <a:solidFill>
                  <a:srgbClr val="FFFFFF"/>
                </a:solidFill>
                <a:latin typeface="Verdana"/>
                <a:cs typeface="Verdana"/>
              </a:rPr>
              <a:t>+</a:t>
            </a:r>
            <a:r>
              <a:rPr sz="1969" spc="-25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69" spc="-222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1969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53775" y="3513820"/>
            <a:ext cx="6072" cy="240387"/>
          </a:xfrm>
          <a:custGeom>
            <a:avLst/>
            <a:gdLst/>
            <a:ahLst/>
            <a:cxnLst/>
            <a:rect l="l" t="t" r="r" b="b"/>
            <a:pathLst>
              <a:path w="10794" h="427354">
                <a:moveTo>
                  <a:pt x="10749" y="426824"/>
                </a:moveTo>
                <a:lnTo>
                  <a:pt x="0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pPr defTabSz="514350" eaLnBrk="1" fontAlgn="auto" hangingPunct="1">
              <a:spcBef>
                <a:spcPts val="0"/>
              </a:spcBef>
              <a:spcAft>
                <a:spcPts val="0"/>
              </a:spcAft>
            </a:pPr>
            <a:endParaRPr sz="1013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628969" y="3723041"/>
            <a:ext cx="61256" cy="683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14350" eaLnBrk="1" fontAlgn="auto" hangingPunct="1">
              <a:spcBef>
                <a:spcPts val="0"/>
              </a:spcBef>
              <a:spcAft>
                <a:spcPts val="0"/>
              </a:spcAft>
            </a:pPr>
            <a:endParaRPr sz="1013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92967" y="4436262"/>
            <a:ext cx="1543050" cy="310966"/>
          </a:xfrm>
          <a:prstGeom prst="rect">
            <a:avLst/>
          </a:prstGeom>
          <a:solidFill>
            <a:srgbClr val="000000"/>
          </a:solidFill>
          <a:ln w="76199">
            <a:solidFill>
              <a:srgbClr val="00FFFF"/>
            </a:solidFill>
          </a:ln>
        </p:spPr>
        <p:txBody>
          <a:bodyPr vert="horz" wrap="square" lIns="0" tIns="7858" rIns="0" bIns="0" rtlCol="0">
            <a:spAutoFit/>
          </a:bodyPr>
          <a:lstStyle/>
          <a:p>
            <a:pPr marL="435769" defTabSz="514350" eaLnBrk="1" fontAlgn="auto" hangingPunct="1">
              <a:spcBef>
                <a:spcPts val="62"/>
              </a:spcBef>
              <a:spcAft>
                <a:spcPts val="0"/>
              </a:spcAft>
            </a:pPr>
            <a:r>
              <a:rPr sz="1969" spc="-146" dirty="0">
                <a:solidFill>
                  <a:srgbClr val="FFFFFF"/>
                </a:solidFill>
                <a:latin typeface="Verdana"/>
                <a:cs typeface="Verdana"/>
              </a:rPr>
              <a:t>print</a:t>
            </a:r>
            <a:r>
              <a:rPr sz="1969" spc="-25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69" spc="-233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endParaRPr sz="1969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653775" y="4142469"/>
            <a:ext cx="6072" cy="240387"/>
          </a:xfrm>
          <a:custGeom>
            <a:avLst/>
            <a:gdLst/>
            <a:ahLst/>
            <a:cxnLst/>
            <a:rect l="l" t="t" r="r" b="b"/>
            <a:pathLst>
              <a:path w="10794" h="427354">
                <a:moveTo>
                  <a:pt x="10749" y="426824"/>
                </a:moveTo>
                <a:lnTo>
                  <a:pt x="0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pPr defTabSz="514350" eaLnBrk="1" fontAlgn="auto" hangingPunct="1">
              <a:spcBef>
                <a:spcPts val="0"/>
              </a:spcBef>
              <a:spcAft>
                <a:spcPts val="0"/>
              </a:spcAft>
            </a:pPr>
            <a:endParaRPr sz="1013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628969" y="4351690"/>
            <a:ext cx="61256" cy="683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14350" eaLnBrk="1" fontAlgn="auto" hangingPunct="1">
              <a:spcBef>
                <a:spcPts val="0"/>
              </a:spcBef>
              <a:spcAft>
                <a:spcPts val="0"/>
              </a:spcAft>
            </a:pPr>
            <a:endParaRPr sz="1013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789875" y="3665540"/>
            <a:ext cx="1742003" cy="32504"/>
          </a:xfrm>
          <a:custGeom>
            <a:avLst/>
            <a:gdLst/>
            <a:ahLst/>
            <a:cxnLst/>
            <a:rect l="l" t="t" r="r" b="b"/>
            <a:pathLst>
              <a:path w="3096895" h="57785">
                <a:moveTo>
                  <a:pt x="3096893" y="57374"/>
                </a:moveTo>
                <a:lnTo>
                  <a:pt x="0" y="0"/>
                </a:lnTo>
              </a:path>
            </a:pathLst>
          </a:custGeom>
          <a:ln w="507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14350" eaLnBrk="1" fontAlgn="auto" hangingPunct="1">
              <a:spcBef>
                <a:spcPts val="0"/>
              </a:spcBef>
              <a:spcAft>
                <a:spcPts val="0"/>
              </a:spcAft>
            </a:pPr>
            <a:endParaRPr sz="1013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511346" y="3677282"/>
            <a:ext cx="45534" cy="408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14350" eaLnBrk="1" fontAlgn="auto" hangingPunct="1">
              <a:spcBef>
                <a:spcPts val="0"/>
              </a:spcBef>
              <a:spcAft>
                <a:spcPts val="0"/>
              </a:spcAft>
            </a:pPr>
            <a:endParaRPr sz="1013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753340" y="4020124"/>
            <a:ext cx="1819513" cy="260033"/>
          </a:xfrm>
          <a:custGeom>
            <a:avLst/>
            <a:gdLst/>
            <a:ahLst/>
            <a:cxnLst/>
            <a:rect l="l" t="t" r="r" b="b"/>
            <a:pathLst>
              <a:path w="3234690" h="462279">
                <a:moveTo>
                  <a:pt x="3234318" y="0"/>
                </a:moveTo>
                <a:lnTo>
                  <a:pt x="0" y="461999"/>
                </a:lnTo>
              </a:path>
            </a:pathLst>
          </a:custGeom>
          <a:ln w="507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14350" eaLnBrk="1" fontAlgn="auto" hangingPunct="1">
              <a:spcBef>
                <a:spcPts val="0"/>
              </a:spcBef>
              <a:spcAft>
                <a:spcPts val="0"/>
              </a:spcAft>
            </a:pPr>
            <a:endParaRPr sz="1013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551410" y="4000634"/>
            <a:ext cx="46124" cy="407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14350" eaLnBrk="1" fontAlgn="auto" hangingPunct="1">
              <a:spcBef>
                <a:spcPts val="0"/>
              </a:spcBef>
              <a:spcAft>
                <a:spcPts val="0"/>
              </a:spcAft>
            </a:pPr>
            <a:endParaRPr sz="1013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</a:t>
            </a:fld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6437659" y="3852214"/>
            <a:ext cx="557692" cy="3481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32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55505" y="1283805"/>
            <a:ext cx="4083725" cy="665086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293" dirty="0"/>
              <a:t>Conditional</a:t>
            </a:r>
            <a:r>
              <a:rPr spc="-593" dirty="0"/>
              <a:t> </a:t>
            </a:r>
            <a:r>
              <a:rPr spc="-354" dirty="0"/>
              <a:t>Steps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82152" y="3458000"/>
            <a:ext cx="1018308" cy="634581"/>
          </a:xfrm>
          <a:prstGeom prst="rect">
            <a:avLst/>
          </a:prstGeom>
        </p:spPr>
        <p:txBody>
          <a:bodyPr vert="horz" wrap="square" lIns="0" tIns="5001" rIns="0" bIns="0" rtlCol="0">
            <a:spAutoFit/>
          </a:bodyPr>
          <a:lstStyle/>
          <a:p>
            <a:pPr marL="7144" marR="2858" defTabSz="514350" eaLnBrk="1" fontAlgn="auto" hangingPunct="1">
              <a:lnSpc>
                <a:spcPct val="100699"/>
              </a:lnSpc>
              <a:spcBef>
                <a:spcPts val="39"/>
              </a:spcBef>
              <a:spcAft>
                <a:spcPts val="0"/>
              </a:spcAft>
            </a:pPr>
            <a:r>
              <a:rPr sz="2025" spc="-157" dirty="0">
                <a:solidFill>
                  <a:srgbClr val="FFFF00"/>
                </a:solidFill>
                <a:latin typeface="Verdana"/>
                <a:cs typeface="Verdana"/>
              </a:rPr>
              <a:t>Smaller  </a:t>
            </a:r>
            <a:r>
              <a:rPr sz="2025" spc="-146" dirty="0">
                <a:solidFill>
                  <a:srgbClr val="FFFF00"/>
                </a:solidFill>
                <a:latin typeface="Verdana"/>
                <a:cs typeface="Verdana"/>
              </a:rPr>
              <a:t>Finis</a:t>
            </a:r>
            <a:endParaRPr sz="2025" dirty="0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80001" y="2391442"/>
            <a:ext cx="3952636" cy="1016104"/>
          </a:xfrm>
          <a:prstGeom prst="rect">
            <a:avLst/>
          </a:prstGeom>
        </p:spPr>
        <p:txBody>
          <a:bodyPr vert="horz" wrap="square" lIns="0" tIns="75367" rIns="0" bIns="0" rtlCol="0">
            <a:spAutoFit/>
          </a:bodyPr>
          <a:lstStyle/>
          <a:p>
            <a:pPr marL="7144" defTabSz="514350" eaLnBrk="1" fontAlgn="auto" hangingPunct="1">
              <a:spcBef>
                <a:spcPts val="593"/>
              </a:spcBef>
              <a:spcAft>
                <a:spcPts val="0"/>
              </a:spcAft>
            </a:pPr>
            <a:r>
              <a:rPr sz="2025" spc="-228" dirty="0">
                <a:solidFill>
                  <a:srgbClr val="FFFFFF"/>
                </a:solidFill>
                <a:latin typeface="Verdana"/>
                <a:cs typeface="Verdana"/>
              </a:rPr>
              <a:t>Program:</a:t>
            </a:r>
            <a:endParaRPr sz="2025">
              <a:solidFill>
                <a:prstClr val="black"/>
              </a:solidFill>
              <a:latin typeface="Verdana"/>
              <a:cs typeface="Verdana"/>
            </a:endParaRPr>
          </a:p>
          <a:p>
            <a:pPr marR="2858" algn="r" defTabSz="514350" eaLnBrk="1" fontAlgn="auto" hangingPunct="1">
              <a:lnSpc>
                <a:spcPts val="2180"/>
              </a:lnSpc>
              <a:spcBef>
                <a:spcPts val="537"/>
              </a:spcBef>
              <a:spcAft>
                <a:spcPts val="0"/>
              </a:spcAft>
            </a:pPr>
            <a:r>
              <a:rPr sz="2025" spc="-194" dirty="0">
                <a:solidFill>
                  <a:srgbClr val="FFFFFF"/>
                </a:solidFill>
                <a:latin typeface="Verdana"/>
                <a:cs typeface="Verdana"/>
              </a:rPr>
              <a:t>Output:</a:t>
            </a:r>
            <a:endParaRPr sz="2025">
              <a:solidFill>
                <a:prstClr val="black"/>
              </a:solidFill>
              <a:latin typeface="Verdana"/>
              <a:cs typeface="Verdana"/>
            </a:endParaRPr>
          </a:p>
          <a:p>
            <a:pPr marL="7144" defTabSz="514350" eaLnBrk="1" fontAlgn="auto" hangingPunct="1">
              <a:lnSpc>
                <a:spcPts val="2180"/>
              </a:lnSpc>
              <a:spcBef>
                <a:spcPts val="0"/>
              </a:spcBef>
              <a:spcAft>
                <a:spcPts val="0"/>
              </a:spcAft>
            </a:pPr>
            <a:r>
              <a:rPr sz="2025" spc="-239" dirty="0">
                <a:solidFill>
                  <a:srgbClr val="00FF00"/>
                </a:solidFill>
                <a:latin typeface="Verdana"/>
                <a:cs typeface="Verdana"/>
              </a:rPr>
              <a:t>x </a:t>
            </a:r>
            <a:r>
              <a:rPr sz="2025" spc="-641" dirty="0">
                <a:solidFill>
                  <a:srgbClr val="00FF00"/>
                </a:solidFill>
                <a:latin typeface="Verdana"/>
                <a:cs typeface="Verdana"/>
              </a:rPr>
              <a:t>=</a:t>
            </a:r>
            <a:r>
              <a:rPr sz="2025" spc="-636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2025" spc="-194" dirty="0">
                <a:solidFill>
                  <a:srgbClr val="00FF00"/>
                </a:solidFill>
                <a:latin typeface="Verdana"/>
                <a:cs typeface="Verdana"/>
              </a:rPr>
              <a:t>5</a:t>
            </a:r>
            <a:endParaRPr sz="2025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80001" y="3391922"/>
            <a:ext cx="1739503" cy="1259993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 defTabSz="514350" eaLnBrk="1" fontAlgn="auto" hangingPunct="1">
              <a:spcBef>
                <a:spcPts val="56"/>
              </a:spcBef>
              <a:spcAft>
                <a:spcPts val="0"/>
              </a:spcAft>
            </a:pPr>
            <a:r>
              <a:rPr sz="2025" spc="-84" dirty="0">
                <a:solidFill>
                  <a:srgbClr val="FFFF00"/>
                </a:solidFill>
                <a:latin typeface="Verdana"/>
                <a:cs typeface="Verdana"/>
              </a:rPr>
              <a:t>if </a:t>
            </a:r>
            <a:r>
              <a:rPr sz="2025" spc="-239" dirty="0">
                <a:solidFill>
                  <a:srgbClr val="00FF00"/>
                </a:solidFill>
                <a:latin typeface="Verdana"/>
                <a:cs typeface="Verdana"/>
              </a:rPr>
              <a:t>x</a:t>
            </a:r>
            <a:r>
              <a:rPr sz="2025" spc="-439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2025" spc="-838" dirty="0">
                <a:solidFill>
                  <a:srgbClr val="00FF00"/>
                </a:solidFill>
                <a:latin typeface="Verdana"/>
                <a:cs typeface="Verdana"/>
              </a:rPr>
              <a:t>&lt;</a:t>
            </a:r>
            <a:r>
              <a:rPr sz="2025" spc="-262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2025" spc="-307" dirty="0">
                <a:solidFill>
                  <a:srgbClr val="00FF00"/>
                </a:solidFill>
                <a:latin typeface="Verdana"/>
                <a:cs typeface="Verdana"/>
              </a:rPr>
              <a:t>10:</a:t>
            </a:r>
            <a:endParaRPr sz="2025">
              <a:solidFill>
                <a:prstClr val="black"/>
              </a:solidFill>
              <a:latin typeface="Verdana"/>
              <a:cs typeface="Verdana"/>
            </a:endParaRPr>
          </a:p>
          <a:p>
            <a:pPr marL="7144" marR="2858" indent="231458" defTabSz="514350" eaLnBrk="1" fontAlgn="auto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</a:pPr>
            <a:r>
              <a:rPr sz="2025" spc="-149" dirty="0">
                <a:solidFill>
                  <a:srgbClr val="FFFF00"/>
                </a:solidFill>
                <a:latin typeface="Verdana"/>
                <a:cs typeface="Verdana"/>
              </a:rPr>
              <a:t>print</a:t>
            </a:r>
            <a:r>
              <a:rPr sz="2025" spc="-295" dirty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sz="2025" spc="-174" dirty="0">
                <a:solidFill>
                  <a:srgbClr val="00FF00"/>
                </a:solidFill>
                <a:latin typeface="Verdana"/>
                <a:cs typeface="Verdana"/>
              </a:rPr>
              <a:t>'Smaller’  </a:t>
            </a:r>
            <a:r>
              <a:rPr sz="2025" spc="-84" dirty="0">
                <a:solidFill>
                  <a:srgbClr val="FFFF00"/>
                </a:solidFill>
                <a:latin typeface="Verdana"/>
                <a:cs typeface="Verdana"/>
              </a:rPr>
              <a:t>if </a:t>
            </a:r>
            <a:r>
              <a:rPr sz="2025" spc="-239" dirty="0">
                <a:solidFill>
                  <a:srgbClr val="00FF00"/>
                </a:solidFill>
                <a:latin typeface="Verdana"/>
                <a:cs typeface="Verdana"/>
              </a:rPr>
              <a:t>x</a:t>
            </a:r>
            <a:r>
              <a:rPr sz="2025" spc="-439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2025" spc="-841" dirty="0">
                <a:solidFill>
                  <a:srgbClr val="00FF00"/>
                </a:solidFill>
                <a:latin typeface="Verdana"/>
                <a:cs typeface="Verdana"/>
              </a:rPr>
              <a:t>&gt;</a:t>
            </a:r>
            <a:r>
              <a:rPr sz="2025" spc="-262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2025" spc="-194" dirty="0">
                <a:solidFill>
                  <a:srgbClr val="00FF00"/>
                </a:solidFill>
                <a:latin typeface="Verdana"/>
                <a:cs typeface="Verdana"/>
              </a:rPr>
              <a:t>20:</a:t>
            </a:r>
            <a:endParaRPr sz="2025">
              <a:solidFill>
                <a:prstClr val="black"/>
              </a:solidFill>
              <a:latin typeface="Verdana"/>
              <a:cs typeface="Verdana"/>
            </a:endParaRPr>
          </a:p>
          <a:p>
            <a:pPr marL="296108" defTabSz="514350" eaLnBrk="1" fontAlgn="auto" hangingPunct="1">
              <a:spcBef>
                <a:spcPts val="17"/>
              </a:spcBef>
              <a:spcAft>
                <a:spcPts val="0"/>
              </a:spcAft>
            </a:pPr>
            <a:r>
              <a:rPr sz="2025" spc="-149" dirty="0">
                <a:solidFill>
                  <a:srgbClr val="FFFF00"/>
                </a:solidFill>
                <a:latin typeface="Verdana"/>
                <a:cs typeface="Verdana"/>
              </a:rPr>
              <a:t>print</a:t>
            </a:r>
            <a:r>
              <a:rPr sz="2025" spc="-276" dirty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sz="2025" spc="-194" dirty="0">
                <a:solidFill>
                  <a:srgbClr val="00FF00"/>
                </a:solidFill>
                <a:latin typeface="Verdana"/>
                <a:cs typeface="Verdana"/>
              </a:rPr>
              <a:t>'Bigger'</a:t>
            </a:r>
            <a:endParaRPr sz="2025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80001" y="4945685"/>
            <a:ext cx="1170503" cy="318838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 defTabSz="514350" eaLnBrk="1" fontAlgn="auto" hangingPunct="1">
              <a:spcBef>
                <a:spcPts val="56"/>
              </a:spcBef>
              <a:spcAft>
                <a:spcPts val="0"/>
              </a:spcAft>
            </a:pPr>
            <a:r>
              <a:rPr sz="2025" spc="-149" dirty="0">
                <a:solidFill>
                  <a:srgbClr val="FFFF00"/>
                </a:solidFill>
                <a:latin typeface="Verdana"/>
                <a:cs typeface="Verdana"/>
              </a:rPr>
              <a:t>print</a:t>
            </a:r>
            <a:r>
              <a:rPr sz="2025" spc="-298" dirty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sz="2025" spc="-155" dirty="0">
                <a:solidFill>
                  <a:srgbClr val="00FF00"/>
                </a:solidFill>
                <a:latin typeface="Verdana"/>
                <a:cs typeface="Verdana"/>
              </a:rPr>
              <a:t>'Finis'</a:t>
            </a:r>
            <a:endParaRPr sz="2025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0086" y="1407318"/>
            <a:ext cx="1543050" cy="290769"/>
          </a:xfrm>
          <a:prstGeom prst="rect">
            <a:avLst/>
          </a:prstGeom>
          <a:ln w="76199">
            <a:solidFill>
              <a:srgbClr val="00FFFF"/>
            </a:solidFill>
          </a:ln>
        </p:spPr>
        <p:txBody>
          <a:bodyPr vert="horz" wrap="square" lIns="0" tIns="30718" rIns="0" bIns="0" rtlCol="0">
            <a:spAutoFit/>
          </a:bodyPr>
          <a:lstStyle/>
          <a:p>
            <a:pPr algn="ctr" defTabSz="514350" eaLnBrk="1" fontAlgn="auto" hangingPunct="1">
              <a:spcBef>
                <a:spcPts val="242"/>
              </a:spcBef>
              <a:spcAft>
                <a:spcPts val="0"/>
              </a:spcAft>
            </a:pPr>
            <a:r>
              <a:rPr sz="1688" spc="-200" dirty="0">
                <a:solidFill>
                  <a:srgbClr val="FFFFFF"/>
                </a:solidFill>
                <a:latin typeface="Verdana"/>
                <a:cs typeface="Verdana"/>
              </a:rPr>
              <a:t>x </a:t>
            </a:r>
            <a:r>
              <a:rPr sz="1688" spc="-534" dirty="0">
                <a:solidFill>
                  <a:srgbClr val="FFFFFF"/>
                </a:solidFill>
                <a:latin typeface="Verdana"/>
                <a:cs typeface="Verdana"/>
              </a:rPr>
              <a:t>=     </a:t>
            </a:r>
            <a:r>
              <a:rPr sz="1688" spc="-53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88" spc="-160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endParaRPr sz="1688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60894" y="1735037"/>
            <a:ext cx="6072" cy="240387"/>
          </a:xfrm>
          <a:custGeom>
            <a:avLst/>
            <a:gdLst/>
            <a:ahLst/>
            <a:cxnLst/>
            <a:rect l="l" t="t" r="r" b="b"/>
            <a:pathLst>
              <a:path w="10794" h="427355">
                <a:moveTo>
                  <a:pt x="10749" y="426799"/>
                </a:moveTo>
                <a:lnTo>
                  <a:pt x="0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pPr defTabSz="514350" eaLnBrk="1" fontAlgn="auto" hangingPunct="1">
              <a:spcBef>
                <a:spcPts val="0"/>
              </a:spcBef>
              <a:spcAft>
                <a:spcPts val="0"/>
              </a:spcAft>
            </a:pPr>
            <a:endParaRPr sz="1013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36087" y="1944251"/>
            <a:ext cx="61256" cy="683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14350" eaLnBrk="1" fontAlgn="auto" hangingPunct="1">
              <a:spcBef>
                <a:spcPts val="0"/>
              </a:spcBef>
              <a:spcAft>
                <a:spcPts val="0"/>
              </a:spcAft>
            </a:pPr>
            <a:endParaRPr sz="1013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130211" y="3646893"/>
            <a:ext cx="1195864" cy="228600"/>
          </a:xfrm>
          <a:custGeom>
            <a:avLst/>
            <a:gdLst/>
            <a:ahLst/>
            <a:cxnLst/>
            <a:rect l="l" t="t" r="r" b="b"/>
            <a:pathLst>
              <a:path w="2125980" h="406400">
                <a:moveTo>
                  <a:pt x="2125945" y="0"/>
                </a:moveTo>
                <a:lnTo>
                  <a:pt x="0" y="406374"/>
                </a:lnTo>
              </a:path>
            </a:pathLst>
          </a:custGeom>
          <a:ln w="507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14350" eaLnBrk="1" fontAlgn="auto" hangingPunct="1">
              <a:spcBef>
                <a:spcPts val="0"/>
              </a:spcBef>
              <a:spcAft>
                <a:spcPts val="0"/>
              </a:spcAft>
            </a:pPr>
            <a:endParaRPr sz="1013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304596" y="3627726"/>
            <a:ext cx="46279" cy="40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14350" eaLnBrk="1" fontAlgn="auto" hangingPunct="1">
              <a:spcBef>
                <a:spcPts val="0"/>
              </a:spcBef>
              <a:spcAft>
                <a:spcPts val="0"/>
              </a:spcAft>
            </a:pPr>
            <a:endParaRPr sz="1013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4367" y="2050253"/>
            <a:ext cx="1614488" cy="714375"/>
          </a:xfrm>
          <a:custGeom>
            <a:avLst/>
            <a:gdLst/>
            <a:ahLst/>
            <a:cxnLst/>
            <a:rect l="l" t="t" r="r" b="b"/>
            <a:pathLst>
              <a:path w="2870200" h="1270000">
                <a:moveTo>
                  <a:pt x="0" y="634998"/>
                </a:moveTo>
                <a:lnTo>
                  <a:pt x="1435097" y="0"/>
                </a:lnTo>
                <a:lnTo>
                  <a:pt x="2870194" y="634998"/>
                </a:lnTo>
                <a:lnTo>
                  <a:pt x="1435097" y="1269997"/>
                </a:lnTo>
                <a:lnTo>
                  <a:pt x="0" y="634998"/>
                </a:lnTo>
                <a:close/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pPr defTabSz="514350" eaLnBrk="1" fontAlgn="auto" hangingPunct="1">
              <a:spcBef>
                <a:spcPts val="0"/>
              </a:spcBef>
              <a:spcAft>
                <a:spcPts val="0"/>
              </a:spcAft>
            </a:pPr>
            <a:endParaRPr sz="1013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36139" y="2263137"/>
            <a:ext cx="671155" cy="266965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 defTabSz="514350" eaLnBrk="1" fontAlgn="auto" hangingPunct="1">
              <a:spcBef>
                <a:spcPts val="56"/>
              </a:spcBef>
              <a:spcAft>
                <a:spcPts val="0"/>
              </a:spcAft>
            </a:pPr>
            <a:r>
              <a:rPr sz="1688" spc="-200" dirty="0">
                <a:solidFill>
                  <a:srgbClr val="FFFFFF"/>
                </a:solidFill>
                <a:latin typeface="Verdana"/>
                <a:cs typeface="Verdana"/>
              </a:rPr>
              <a:t>x </a:t>
            </a:r>
            <a:r>
              <a:rPr sz="1688" spc="-700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88" spc="-2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88" spc="-172" dirty="0">
                <a:solidFill>
                  <a:srgbClr val="FFFFFF"/>
                </a:solidFill>
                <a:latin typeface="Verdana"/>
                <a:cs typeface="Verdana"/>
              </a:rPr>
              <a:t>10</a:t>
            </a:r>
            <a:r>
              <a:rPr sz="1688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88" spc="-177" dirty="0">
                <a:solidFill>
                  <a:srgbClr val="FFFFFF"/>
                </a:solidFill>
                <a:latin typeface="Verdana"/>
                <a:cs typeface="Verdana"/>
              </a:rPr>
              <a:t>?</a:t>
            </a:r>
            <a:endParaRPr sz="1688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60894" y="2735153"/>
            <a:ext cx="10001" cy="826889"/>
          </a:xfrm>
          <a:custGeom>
            <a:avLst/>
            <a:gdLst/>
            <a:ahLst/>
            <a:cxnLst/>
            <a:rect l="l" t="t" r="r" b="b"/>
            <a:pathLst>
              <a:path w="17780" h="1470025">
                <a:moveTo>
                  <a:pt x="17399" y="1469772"/>
                </a:moveTo>
                <a:lnTo>
                  <a:pt x="0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pPr defTabSz="514350" eaLnBrk="1" fontAlgn="auto" hangingPunct="1">
              <a:spcBef>
                <a:spcPts val="0"/>
              </a:spcBef>
              <a:spcAft>
                <a:spcPts val="0"/>
              </a:spcAft>
            </a:pPr>
            <a:endParaRPr sz="1013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439941" y="3531158"/>
            <a:ext cx="61256" cy="682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14350" eaLnBrk="1" fontAlgn="auto" hangingPunct="1">
              <a:spcBef>
                <a:spcPts val="0"/>
              </a:spcBef>
              <a:spcAft>
                <a:spcPts val="0"/>
              </a:spcAft>
            </a:pPr>
            <a:endParaRPr sz="1013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71658" y="2743197"/>
            <a:ext cx="1643063" cy="334051"/>
          </a:xfrm>
          <a:prstGeom prst="rect">
            <a:avLst/>
          </a:prstGeom>
          <a:ln w="76199">
            <a:solidFill>
              <a:srgbClr val="00FFFF"/>
            </a:solidFill>
          </a:ln>
        </p:spPr>
        <p:txBody>
          <a:bodyPr vert="horz" wrap="square" lIns="0" tIns="73581" rIns="0" bIns="0" rtlCol="0">
            <a:spAutoFit/>
          </a:bodyPr>
          <a:lstStyle/>
          <a:p>
            <a:pPr marL="197525" defTabSz="514350" eaLnBrk="1" fontAlgn="auto" hangingPunct="1">
              <a:spcBef>
                <a:spcPts val="579"/>
              </a:spcBef>
              <a:spcAft>
                <a:spcPts val="0"/>
              </a:spcAft>
            </a:pPr>
            <a:r>
              <a:rPr sz="1688" spc="-124" dirty="0">
                <a:solidFill>
                  <a:srgbClr val="FFFFFF"/>
                </a:solidFill>
                <a:latin typeface="Verdana"/>
                <a:cs typeface="Verdana"/>
              </a:rPr>
              <a:t>print</a:t>
            </a:r>
            <a:r>
              <a:rPr sz="1688" spc="-22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88" spc="-143" dirty="0">
                <a:solidFill>
                  <a:srgbClr val="FFFFFF"/>
                </a:solidFill>
                <a:latin typeface="Verdana"/>
                <a:cs typeface="Verdana"/>
              </a:rPr>
              <a:t>'Smaller'</a:t>
            </a:r>
            <a:endParaRPr sz="1688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271708" y="2403869"/>
            <a:ext cx="437555" cy="8930"/>
          </a:xfrm>
          <a:custGeom>
            <a:avLst/>
            <a:gdLst/>
            <a:ahLst/>
            <a:cxnLst/>
            <a:rect l="l" t="t" r="r" b="b"/>
            <a:pathLst>
              <a:path w="777875" h="15875">
                <a:moveTo>
                  <a:pt x="777873" y="15874"/>
                </a:moveTo>
                <a:lnTo>
                  <a:pt x="0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pPr defTabSz="514350" eaLnBrk="1" fontAlgn="auto" hangingPunct="1">
              <a:spcBef>
                <a:spcPts val="0"/>
              </a:spcBef>
              <a:spcAft>
                <a:spcPts val="0"/>
              </a:spcAft>
            </a:pPr>
            <a:endParaRPr sz="1013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692443" y="2403869"/>
            <a:ext cx="7144" cy="283964"/>
          </a:xfrm>
          <a:custGeom>
            <a:avLst/>
            <a:gdLst/>
            <a:ahLst/>
            <a:cxnLst/>
            <a:rect l="l" t="t" r="r" b="b"/>
            <a:pathLst>
              <a:path w="12700" h="504825">
                <a:moveTo>
                  <a:pt x="0" y="504573"/>
                </a:moveTo>
                <a:lnTo>
                  <a:pt x="12424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pPr defTabSz="514350" eaLnBrk="1" fontAlgn="auto" hangingPunct="1">
              <a:spcBef>
                <a:spcPts val="0"/>
              </a:spcBef>
              <a:spcAft>
                <a:spcPts val="0"/>
              </a:spcAft>
            </a:pPr>
            <a:endParaRPr sz="1013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662040" y="2656838"/>
            <a:ext cx="61270" cy="683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14350" eaLnBrk="1" fontAlgn="auto" hangingPunct="1">
              <a:spcBef>
                <a:spcPts val="0"/>
              </a:spcBef>
              <a:spcAft>
                <a:spcPts val="0"/>
              </a:spcAft>
            </a:pPr>
            <a:endParaRPr sz="1013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690502" y="3156633"/>
            <a:ext cx="8930" cy="176808"/>
          </a:xfrm>
          <a:custGeom>
            <a:avLst/>
            <a:gdLst/>
            <a:ahLst/>
            <a:cxnLst/>
            <a:rect l="l" t="t" r="r" b="b"/>
            <a:pathLst>
              <a:path w="15875" h="314325">
                <a:moveTo>
                  <a:pt x="15874" y="0"/>
                </a:moveTo>
                <a:lnTo>
                  <a:pt x="0" y="314324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pPr defTabSz="514350" eaLnBrk="1" fontAlgn="auto" hangingPunct="1">
              <a:spcBef>
                <a:spcPts val="0"/>
              </a:spcBef>
              <a:spcAft>
                <a:spcPts val="0"/>
              </a:spcAft>
            </a:pPr>
            <a:endParaRPr sz="1013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569105" y="3343270"/>
            <a:ext cx="1130498" cy="0"/>
          </a:xfrm>
          <a:custGeom>
            <a:avLst/>
            <a:gdLst/>
            <a:ahLst/>
            <a:cxnLst/>
            <a:rect l="l" t="t" r="r" b="b"/>
            <a:pathLst>
              <a:path w="2009775">
                <a:moveTo>
                  <a:pt x="0" y="0"/>
                </a:moveTo>
                <a:lnTo>
                  <a:pt x="2009470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pPr defTabSz="514350" eaLnBrk="1" fontAlgn="auto" hangingPunct="1">
              <a:spcBef>
                <a:spcPts val="0"/>
              </a:spcBef>
              <a:spcAft>
                <a:spcPts val="0"/>
              </a:spcAft>
            </a:pPr>
            <a:endParaRPr sz="1013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531586" y="3312642"/>
            <a:ext cx="68146" cy="612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14350" eaLnBrk="1" fontAlgn="auto" hangingPunct="1">
              <a:spcBef>
                <a:spcPts val="0"/>
              </a:spcBef>
              <a:spcAft>
                <a:spcPts val="0"/>
              </a:spcAft>
            </a:pPr>
            <a:endParaRPr sz="1013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64367" y="3593301"/>
            <a:ext cx="1614488" cy="714375"/>
          </a:xfrm>
          <a:custGeom>
            <a:avLst/>
            <a:gdLst/>
            <a:ahLst/>
            <a:cxnLst/>
            <a:rect l="l" t="t" r="r" b="b"/>
            <a:pathLst>
              <a:path w="2870200" h="1270000">
                <a:moveTo>
                  <a:pt x="0" y="634998"/>
                </a:moveTo>
                <a:lnTo>
                  <a:pt x="1435097" y="0"/>
                </a:lnTo>
                <a:lnTo>
                  <a:pt x="2870194" y="634998"/>
                </a:lnTo>
                <a:lnTo>
                  <a:pt x="1435097" y="1269997"/>
                </a:lnTo>
                <a:lnTo>
                  <a:pt x="0" y="634998"/>
                </a:lnTo>
                <a:close/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pPr defTabSz="514350" eaLnBrk="1" fontAlgn="auto" hangingPunct="1">
              <a:spcBef>
                <a:spcPts val="0"/>
              </a:spcBef>
              <a:spcAft>
                <a:spcPts val="0"/>
              </a:spcAft>
            </a:pPr>
            <a:endParaRPr sz="1013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18136" y="3806184"/>
            <a:ext cx="707231" cy="266965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 defTabSz="514350" eaLnBrk="1" fontAlgn="auto" hangingPunct="1">
              <a:spcBef>
                <a:spcPts val="56"/>
              </a:spcBef>
              <a:spcAft>
                <a:spcPts val="0"/>
              </a:spcAft>
            </a:pPr>
            <a:r>
              <a:rPr sz="1688" spc="-200" dirty="0">
                <a:solidFill>
                  <a:srgbClr val="FFFFFF"/>
                </a:solidFill>
                <a:latin typeface="Verdana"/>
                <a:cs typeface="Verdana"/>
              </a:rPr>
              <a:t>x </a:t>
            </a:r>
            <a:r>
              <a:rPr sz="1688" spc="-700" dirty="0">
                <a:solidFill>
                  <a:srgbClr val="FFFFFF"/>
                </a:solidFill>
                <a:latin typeface="Verdana"/>
                <a:cs typeface="Verdana"/>
              </a:rPr>
              <a:t>&gt;</a:t>
            </a:r>
            <a:r>
              <a:rPr sz="1688" spc="-2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88" spc="-31" dirty="0">
                <a:solidFill>
                  <a:srgbClr val="FFFFFF"/>
                </a:solidFill>
                <a:latin typeface="Verdana"/>
                <a:cs typeface="Verdana"/>
              </a:rPr>
              <a:t>20</a:t>
            </a:r>
            <a:r>
              <a:rPr sz="1688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88" spc="-177" dirty="0">
                <a:solidFill>
                  <a:srgbClr val="FFFFFF"/>
                </a:solidFill>
                <a:latin typeface="Verdana"/>
                <a:cs typeface="Verdana"/>
              </a:rPr>
              <a:t>?</a:t>
            </a:r>
            <a:endParaRPr sz="1688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460894" y="4278199"/>
            <a:ext cx="10001" cy="826889"/>
          </a:xfrm>
          <a:custGeom>
            <a:avLst/>
            <a:gdLst/>
            <a:ahLst/>
            <a:cxnLst/>
            <a:rect l="l" t="t" r="r" b="b"/>
            <a:pathLst>
              <a:path w="17780" h="1470025">
                <a:moveTo>
                  <a:pt x="17399" y="1469772"/>
                </a:moveTo>
                <a:lnTo>
                  <a:pt x="0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pPr defTabSz="514350" eaLnBrk="1" fontAlgn="auto" hangingPunct="1">
              <a:spcBef>
                <a:spcPts val="0"/>
              </a:spcBef>
              <a:spcAft>
                <a:spcPts val="0"/>
              </a:spcAft>
            </a:pPr>
            <a:endParaRPr sz="1013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439941" y="5074205"/>
            <a:ext cx="61256" cy="682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14350" eaLnBrk="1" fontAlgn="auto" hangingPunct="1">
              <a:spcBef>
                <a:spcPts val="0"/>
              </a:spcBef>
              <a:spcAft>
                <a:spcPts val="0"/>
              </a:spcAft>
            </a:pPr>
            <a:endParaRPr sz="1013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871658" y="4286243"/>
            <a:ext cx="1643063" cy="334051"/>
          </a:xfrm>
          <a:prstGeom prst="rect">
            <a:avLst/>
          </a:prstGeom>
          <a:ln w="76199">
            <a:solidFill>
              <a:srgbClr val="00FFFF"/>
            </a:solidFill>
          </a:ln>
        </p:spPr>
        <p:txBody>
          <a:bodyPr vert="horz" wrap="square" lIns="0" tIns="73581" rIns="0" bIns="0" rtlCol="0">
            <a:spAutoFit/>
          </a:bodyPr>
          <a:lstStyle/>
          <a:p>
            <a:pPr marL="262889" defTabSz="514350" eaLnBrk="1" fontAlgn="auto" hangingPunct="1">
              <a:spcBef>
                <a:spcPts val="579"/>
              </a:spcBef>
              <a:spcAft>
                <a:spcPts val="0"/>
              </a:spcAft>
            </a:pPr>
            <a:r>
              <a:rPr sz="1688" spc="-124" dirty="0">
                <a:solidFill>
                  <a:srgbClr val="FFFFFF"/>
                </a:solidFill>
                <a:latin typeface="Verdana"/>
                <a:cs typeface="Verdana"/>
              </a:rPr>
              <a:t>print</a:t>
            </a:r>
            <a:r>
              <a:rPr sz="1688" spc="-22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88" spc="-163" dirty="0">
                <a:solidFill>
                  <a:srgbClr val="FFFFFF"/>
                </a:solidFill>
                <a:latin typeface="Verdana"/>
                <a:cs typeface="Verdana"/>
              </a:rPr>
              <a:t>'Bigger'</a:t>
            </a:r>
            <a:endParaRPr sz="1688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271708" y="3946915"/>
            <a:ext cx="437555" cy="8930"/>
          </a:xfrm>
          <a:custGeom>
            <a:avLst/>
            <a:gdLst/>
            <a:ahLst/>
            <a:cxnLst/>
            <a:rect l="l" t="t" r="r" b="b"/>
            <a:pathLst>
              <a:path w="777875" h="15875">
                <a:moveTo>
                  <a:pt x="777873" y="15874"/>
                </a:moveTo>
                <a:lnTo>
                  <a:pt x="0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pPr defTabSz="514350" eaLnBrk="1" fontAlgn="auto" hangingPunct="1">
              <a:spcBef>
                <a:spcPts val="0"/>
              </a:spcBef>
              <a:spcAft>
                <a:spcPts val="0"/>
              </a:spcAft>
            </a:pPr>
            <a:endParaRPr sz="1013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692443" y="3946915"/>
            <a:ext cx="7144" cy="283964"/>
          </a:xfrm>
          <a:custGeom>
            <a:avLst/>
            <a:gdLst/>
            <a:ahLst/>
            <a:cxnLst/>
            <a:rect l="l" t="t" r="r" b="b"/>
            <a:pathLst>
              <a:path w="12700" h="504825">
                <a:moveTo>
                  <a:pt x="0" y="504573"/>
                </a:moveTo>
                <a:lnTo>
                  <a:pt x="12424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pPr defTabSz="514350" eaLnBrk="1" fontAlgn="auto" hangingPunct="1">
              <a:spcBef>
                <a:spcPts val="0"/>
              </a:spcBef>
              <a:spcAft>
                <a:spcPts val="0"/>
              </a:spcAft>
            </a:pPr>
            <a:endParaRPr sz="1013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662040" y="4199885"/>
            <a:ext cx="61270" cy="683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14350" eaLnBrk="1" fontAlgn="auto" hangingPunct="1">
              <a:spcBef>
                <a:spcPts val="0"/>
              </a:spcBef>
              <a:spcAft>
                <a:spcPts val="0"/>
              </a:spcAft>
            </a:pPr>
            <a:endParaRPr sz="1013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690502" y="4699680"/>
            <a:ext cx="8930" cy="176808"/>
          </a:xfrm>
          <a:custGeom>
            <a:avLst/>
            <a:gdLst/>
            <a:ahLst/>
            <a:cxnLst/>
            <a:rect l="l" t="t" r="r" b="b"/>
            <a:pathLst>
              <a:path w="15875" h="314325">
                <a:moveTo>
                  <a:pt x="15874" y="0"/>
                </a:moveTo>
                <a:lnTo>
                  <a:pt x="0" y="314324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pPr defTabSz="514350" eaLnBrk="1" fontAlgn="auto" hangingPunct="1">
              <a:spcBef>
                <a:spcPts val="0"/>
              </a:spcBef>
              <a:spcAft>
                <a:spcPts val="0"/>
              </a:spcAft>
            </a:pPr>
            <a:endParaRPr sz="1013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569105" y="4886317"/>
            <a:ext cx="1130498" cy="0"/>
          </a:xfrm>
          <a:custGeom>
            <a:avLst/>
            <a:gdLst/>
            <a:ahLst/>
            <a:cxnLst/>
            <a:rect l="l" t="t" r="r" b="b"/>
            <a:pathLst>
              <a:path w="2009775">
                <a:moveTo>
                  <a:pt x="0" y="0"/>
                </a:moveTo>
                <a:lnTo>
                  <a:pt x="2009470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pPr defTabSz="514350" eaLnBrk="1" fontAlgn="auto" hangingPunct="1">
              <a:spcBef>
                <a:spcPts val="0"/>
              </a:spcBef>
              <a:spcAft>
                <a:spcPts val="0"/>
              </a:spcAft>
            </a:pPr>
            <a:endParaRPr sz="1013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531586" y="4855689"/>
            <a:ext cx="68146" cy="612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14350" eaLnBrk="1" fontAlgn="auto" hangingPunct="1">
              <a:spcBef>
                <a:spcPts val="0"/>
              </a:spcBef>
              <a:spcAft>
                <a:spcPts val="0"/>
              </a:spcAft>
            </a:pPr>
            <a:endParaRPr sz="1013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729276" y="3976503"/>
            <a:ext cx="1648063" cy="1124426"/>
          </a:xfrm>
          <a:custGeom>
            <a:avLst/>
            <a:gdLst/>
            <a:ahLst/>
            <a:cxnLst/>
            <a:rect l="l" t="t" r="r" b="b"/>
            <a:pathLst>
              <a:path w="2929890" h="1998979">
                <a:moveTo>
                  <a:pt x="2929619" y="0"/>
                </a:moveTo>
                <a:lnTo>
                  <a:pt x="0" y="1998445"/>
                </a:lnTo>
              </a:path>
            </a:pathLst>
          </a:custGeom>
          <a:ln w="507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14350" eaLnBrk="1" fontAlgn="auto" hangingPunct="1">
              <a:spcBef>
                <a:spcPts val="0"/>
              </a:spcBef>
              <a:spcAft>
                <a:spcPts val="0"/>
              </a:spcAft>
            </a:pPr>
            <a:endParaRPr sz="1013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354377" y="3956169"/>
            <a:ext cx="45956" cy="43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14350" eaLnBrk="1" fontAlgn="auto" hangingPunct="1">
              <a:spcBef>
                <a:spcPts val="0"/>
              </a:spcBef>
              <a:spcAft>
                <a:spcPts val="0"/>
              </a:spcAft>
            </a:pPr>
            <a:endParaRPr sz="1013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00086" y="5164922"/>
            <a:ext cx="1543050" cy="290769"/>
          </a:xfrm>
          <a:prstGeom prst="rect">
            <a:avLst/>
          </a:prstGeom>
          <a:solidFill>
            <a:srgbClr val="000000"/>
          </a:solidFill>
          <a:ln w="76199">
            <a:solidFill>
              <a:srgbClr val="00FFFF"/>
            </a:solidFill>
          </a:ln>
        </p:spPr>
        <p:txBody>
          <a:bodyPr vert="horz" wrap="square" lIns="0" tIns="30718" rIns="0" bIns="0" rtlCol="0">
            <a:spAutoFit/>
          </a:bodyPr>
          <a:lstStyle/>
          <a:p>
            <a:pPr marL="289679" defTabSz="514350" eaLnBrk="1" fontAlgn="auto" hangingPunct="1">
              <a:spcBef>
                <a:spcPts val="242"/>
              </a:spcBef>
              <a:spcAft>
                <a:spcPts val="0"/>
              </a:spcAft>
            </a:pPr>
            <a:r>
              <a:rPr sz="1688" spc="-124" dirty="0">
                <a:solidFill>
                  <a:srgbClr val="FFFFFF"/>
                </a:solidFill>
                <a:latin typeface="Verdana"/>
                <a:cs typeface="Verdana"/>
              </a:rPr>
              <a:t>print</a:t>
            </a:r>
            <a:r>
              <a:rPr sz="1688" spc="-22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88" spc="-129" dirty="0">
                <a:solidFill>
                  <a:srgbClr val="FFFFFF"/>
                </a:solidFill>
                <a:latin typeface="Verdana"/>
                <a:cs typeface="Verdana"/>
              </a:rPr>
              <a:t>'Finis'</a:t>
            </a:r>
            <a:endParaRPr sz="1688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483334" y="2043110"/>
            <a:ext cx="408265" cy="297983"/>
          </a:xfrm>
          <a:prstGeom prst="rect">
            <a:avLst/>
          </a:prstGeom>
          <a:solidFill>
            <a:srgbClr val="000000"/>
          </a:solidFill>
          <a:ln w="9524">
            <a:solidFill>
              <a:srgbClr val="00FFFF"/>
            </a:solidFill>
          </a:ln>
        </p:spPr>
        <p:txBody>
          <a:bodyPr vert="horz" wrap="square" lIns="0" tIns="37862" rIns="0" bIns="0" rtlCol="0">
            <a:spAutoFit/>
          </a:bodyPr>
          <a:lstStyle/>
          <a:p>
            <a:pPr marL="43934" defTabSz="514350" eaLnBrk="1" fontAlgn="auto" hangingPunct="1">
              <a:spcBef>
                <a:spcPts val="298"/>
              </a:spcBef>
              <a:spcAft>
                <a:spcPts val="0"/>
              </a:spcAft>
            </a:pPr>
            <a:r>
              <a:rPr sz="1688" spc="-135" dirty="0">
                <a:solidFill>
                  <a:srgbClr val="FFFFFF"/>
                </a:solidFill>
                <a:latin typeface="Verdana"/>
                <a:cs typeface="Verdana"/>
              </a:rPr>
              <a:t>Yes</a:t>
            </a:r>
            <a:endParaRPr sz="1688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08951" y="4225085"/>
            <a:ext cx="408265" cy="297983"/>
          </a:xfrm>
          <a:prstGeom prst="rect">
            <a:avLst/>
          </a:prstGeom>
          <a:solidFill>
            <a:srgbClr val="000000"/>
          </a:solidFill>
          <a:ln w="9524">
            <a:solidFill>
              <a:srgbClr val="0000FF"/>
            </a:solidFill>
          </a:ln>
        </p:spPr>
        <p:txBody>
          <a:bodyPr vert="horz" wrap="square" lIns="0" tIns="37862" rIns="0" bIns="0" rtlCol="0">
            <a:spAutoFit/>
          </a:bodyPr>
          <a:lstStyle/>
          <a:p>
            <a:pPr marL="69294" defTabSz="514350" eaLnBrk="1" fontAlgn="auto" hangingPunct="1">
              <a:spcBef>
                <a:spcPts val="298"/>
              </a:spcBef>
              <a:spcAft>
                <a:spcPts val="0"/>
              </a:spcAft>
            </a:pPr>
            <a:r>
              <a:rPr sz="1688" spc="-87" dirty="0">
                <a:solidFill>
                  <a:srgbClr val="FFFFFF"/>
                </a:solidFill>
                <a:latin typeface="Verdana"/>
                <a:cs typeface="Verdana"/>
              </a:rPr>
              <a:t>No</a:t>
            </a:r>
            <a:endParaRPr sz="1688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39" name="Slide Number Placeholder 3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91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65028" y="1283805"/>
            <a:ext cx="3650456" cy="665086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352" dirty="0"/>
              <a:t>Repeated</a:t>
            </a:r>
            <a:r>
              <a:rPr spc="-582" dirty="0"/>
              <a:t> </a:t>
            </a:r>
            <a:r>
              <a:rPr spc="-354" dirty="0"/>
              <a:t>Steps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95064" y="1986362"/>
            <a:ext cx="850463" cy="318838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 defTabSz="514350" eaLnBrk="1" fontAlgn="auto" hangingPunct="1">
              <a:spcBef>
                <a:spcPts val="56"/>
              </a:spcBef>
              <a:spcAft>
                <a:spcPts val="0"/>
              </a:spcAft>
            </a:pPr>
            <a:r>
              <a:rPr sz="2025" spc="-194" dirty="0">
                <a:solidFill>
                  <a:srgbClr val="FFFFFF"/>
                </a:solidFill>
                <a:latin typeface="Verdana"/>
                <a:cs typeface="Verdana"/>
              </a:rPr>
              <a:t>Output:</a:t>
            </a:r>
            <a:endParaRPr sz="2025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95064" y="2607867"/>
            <a:ext cx="919043" cy="1876956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 defTabSz="514350" eaLnBrk="1" fontAlgn="auto" hangingPunct="1">
              <a:spcBef>
                <a:spcPts val="56"/>
              </a:spcBef>
              <a:spcAft>
                <a:spcPts val="0"/>
              </a:spcAft>
            </a:pPr>
            <a:r>
              <a:rPr sz="2025" spc="-194" dirty="0">
                <a:solidFill>
                  <a:srgbClr val="FFFF00"/>
                </a:solidFill>
                <a:latin typeface="Verdana"/>
                <a:cs typeface="Verdana"/>
              </a:rPr>
              <a:t>5</a:t>
            </a:r>
            <a:endParaRPr sz="2025">
              <a:solidFill>
                <a:prstClr val="black"/>
              </a:solidFill>
              <a:latin typeface="Verdana"/>
              <a:cs typeface="Verdana"/>
            </a:endParaRPr>
          </a:p>
          <a:p>
            <a:pPr marL="7144" defTabSz="514350" eaLnBrk="1" fontAlgn="auto" hangingPunct="1">
              <a:spcBef>
                <a:spcPts val="17"/>
              </a:spcBef>
              <a:spcAft>
                <a:spcPts val="0"/>
              </a:spcAft>
            </a:pPr>
            <a:r>
              <a:rPr sz="2025" spc="-157" dirty="0">
                <a:solidFill>
                  <a:srgbClr val="FFFF00"/>
                </a:solidFill>
                <a:latin typeface="Verdana"/>
                <a:cs typeface="Verdana"/>
              </a:rPr>
              <a:t>4</a:t>
            </a:r>
            <a:endParaRPr sz="2025">
              <a:solidFill>
                <a:prstClr val="black"/>
              </a:solidFill>
              <a:latin typeface="Verdana"/>
              <a:cs typeface="Verdana"/>
            </a:endParaRPr>
          </a:p>
          <a:p>
            <a:pPr marL="7144" defTabSz="514350" eaLnBrk="1" fontAlgn="auto" hangingPunct="1">
              <a:spcBef>
                <a:spcPts val="17"/>
              </a:spcBef>
              <a:spcAft>
                <a:spcPts val="0"/>
              </a:spcAft>
            </a:pPr>
            <a:r>
              <a:rPr sz="2025" spc="-180" dirty="0">
                <a:solidFill>
                  <a:srgbClr val="FFFF00"/>
                </a:solidFill>
                <a:latin typeface="Verdana"/>
                <a:cs typeface="Verdana"/>
              </a:rPr>
              <a:t>3</a:t>
            </a:r>
            <a:endParaRPr sz="2025">
              <a:solidFill>
                <a:prstClr val="black"/>
              </a:solidFill>
              <a:latin typeface="Verdana"/>
              <a:cs typeface="Verdana"/>
            </a:endParaRPr>
          </a:p>
          <a:p>
            <a:pPr marL="7144" defTabSz="514350" eaLnBrk="1" fontAlgn="auto" hangingPunct="1">
              <a:spcBef>
                <a:spcPts val="17"/>
              </a:spcBef>
              <a:spcAft>
                <a:spcPts val="0"/>
              </a:spcAft>
            </a:pPr>
            <a:r>
              <a:rPr sz="2025" spc="-228" dirty="0">
                <a:solidFill>
                  <a:srgbClr val="FFFF00"/>
                </a:solidFill>
                <a:latin typeface="Verdana"/>
                <a:cs typeface="Verdana"/>
              </a:rPr>
              <a:t>2</a:t>
            </a:r>
            <a:endParaRPr sz="2025">
              <a:solidFill>
                <a:prstClr val="black"/>
              </a:solidFill>
              <a:latin typeface="Verdana"/>
              <a:cs typeface="Verdana"/>
            </a:endParaRPr>
          </a:p>
          <a:p>
            <a:pPr marL="7144" defTabSz="514350" eaLnBrk="1" fontAlgn="auto" hangingPunct="1">
              <a:spcBef>
                <a:spcPts val="17"/>
              </a:spcBef>
              <a:spcAft>
                <a:spcPts val="0"/>
              </a:spcAft>
            </a:pPr>
            <a:r>
              <a:rPr sz="2025" spc="-571" dirty="0">
                <a:solidFill>
                  <a:srgbClr val="FFFF00"/>
                </a:solidFill>
                <a:latin typeface="Verdana"/>
                <a:cs typeface="Verdana"/>
              </a:rPr>
              <a:t>1</a:t>
            </a:r>
            <a:endParaRPr sz="2025">
              <a:solidFill>
                <a:prstClr val="black"/>
              </a:solidFill>
              <a:latin typeface="Verdana"/>
              <a:cs typeface="Verdana"/>
            </a:endParaRPr>
          </a:p>
          <a:p>
            <a:pPr marL="7144" defTabSz="514350" eaLnBrk="1" fontAlgn="auto" hangingPunct="1">
              <a:spcBef>
                <a:spcPts val="17"/>
              </a:spcBef>
              <a:spcAft>
                <a:spcPts val="0"/>
              </a:spcAft>
            </a:pPr>
            <a:r>
              <a:rPr sz="2025" spc="-149" dirty="0">
                <a:solidFill>
                  <a:srgbClr val="FFFF00"/>
                </a:solidFill>
                <a:latin typeface="Verdana"/>
                <a:cs typeface="Verdana"/>
              </a:rPr>
              <a:t>Blastoff!</a:t>
            </a:r>
            <a:endParaRPr sz="2025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44261" y="2141738"/>
            <a:ext cx="997625" cy="318838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 defTabSz="514350" eaLnBrk="1" fontAlgn="auto" hangingPunct="1">
              <a:spcBef>
                <a:spcPts val="56"/>
              </a:spcBef>
              <a:spcAft>
                <a:spcPts val="0"/>
              </a:spcAft>
            </a:pPr>
            <a:r>
              <a:rPr sz="2025" spc="-228" dirty="0">
                <a:solidFill>
                  <a:srgbClr val="FFFFFF"/>
                </a:solidFill>
                <a:latin typeface="Verdana"/>
                <a:cs typeface="Verdana"/>
              </a:rPr>
              <a:t>Program:</a:t>
            </a:r>
            <a:endParaRPr sz="2025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44261" y="2763243"/>
            <a:ext cx="1581269" cy="1577900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 defTabSz="514350" eaLnBrk="1" fontAlgn="auto" hangingPunct="1">
              <a:spcBef>
                <a:spcPts val="56"/>
              </a:spcBef>
              <a:spcAft>
                <a:spcPts val="0"/>
              </a:spcAft>
            </a:pPr>
            <a:r>
              <a:rPr sz="2025" spc="-152" dirty="0">
                <a:solidFill>
                  <a:srgbClr val="00FF00"/>
                </a:solidFill>
                <a:latin typeface="Verdana"/>
                <a:cs typeface="Verdana"/>
              </a:rPr>
              <a:t>n </a:t>
            </a:r>
            <a:r>
              <a:rPr sz="2025" spc="-641" dirty="0">
                <a:solidFill>
                  <a:srgbClr val="00FF00"/>
                </a:solidFill>
                <a:latin typeface="Verdana"/>
                <a:cs typeface="Verdana"/>
              </a:rPr>
              <a:t>=</a:t>
            </a:r>
            <a:r>
              <a:rPr sz="2025" spc="-585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2025" spc="-194" dirty="0">
                <a:solidFill>
                  <a:srgbClr val="00FF00"/>
                </a:solidFill>
                <a:latin typeface="Verdana"/>
                <a:cs typeface="Verdana"/>
              </a:rPr>
              <a:t>5</a:t>
            </a:r>
            <a:endParaRPr sz="2025">
              <a:solidFill>
                <a:prstClr val="black"/>
              </a:solidFill>
              <a:latin typeface="Verdana"/>
              <a:cs typeface="Verdana"/>
            </a:endParaRPr>
          </a:p>
          <a:p>
            <a:pPr marL="238244" marR="281821" indent="-231458" defTabSz="514350" eaLnBrk="1" fontAlgn="auto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</a:pPr>
            <a:r>
              <a:rPr sz="2025" spc="-152" dirty="0">
                <a:solidFill>
                  <a:srgbClr val="FFFF00"/>
                </a:solidFill>
                <a:latin typeface="Verdana"/>
                <a:cs typeface="Verdana"/>
              </a:rPr>
              <a:t>while </a:t>
            </a:r>
            <a:r>
              <a:rPr sz="2025" spc="-152" dirty="0">
                <a:solidFill>
                  <a:srgbClr val="00FF00"/>
                </a:solidFill>
                <a:latin typeface="Verdana"/>
                <a:cs typeface="Verdana"/>
              </a:rPr>
              <a:t>n </a:t>
            </a:r>
            <a:r>
              <a:rPr sz="2025" spc="-841" dirty="0">
                <a:solidFill>
                  <a:srgbClr val="00FF00"/>
                </a:solidFill>
                <a:latin typeface="Verdana"/>
                <a:cs typeface="Verdana"/>
              </a:rPr>
              <a:t>&gt;</a:t>
            </a:r>
            <a:r>
              <a:rPr sz="2025" spc="-270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2025" spc="157" dirty="0">
                <a:solidFill>
                  <a:srgbClr val="00FF00"/>
                </a:solidFill>
                <a:latin typeface="Verdana"/>
                <a:cs typeface="Verdana"/>
              </a:rPr>
              <a:t>0</a:t>
            </a:r>
            <a:r>
              <a:rPr sz="2025" spc="-498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2025" spc="-509" dirty="0">
                <a:solidFill>
                  <a:srgbClr val="FFFF00"/>
                </a:solidFill>
                <a:latin typeface="Verdana"/>
                <a:cs typeface="Verdana"/>
              </a:rPr>
              <a:t>:  </a:t>
            </a:r>
            <a:r>
              <a:rPr sz="2025" spc="-149" dirty="0">
                <a:solidFill>
                  <a:srgbClr val="FFFF00"/>
                </a:solidFill>
                <a:latin typeface="Verdana"/>
                <a:cs typeface="Verdana"/>
              </a:rPr>
              <a:t>print</a:t>
            </a:r>
            <a:r>
              <a:rPr sz="2025" spc="-267" dirty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sz="2025" spc="-152" dirty="0">
                <a:solidFill>
                  <a:srgbClr val="00FF00"/>
                </a:solidFill>
                <a:latin typeface="Verdana"/>
                <a:cs typeface="Verdana"/>
              </a:rPr>
              <a:t>n</a:t>
            </a:r>
            <a:endParaRPr sz="2025">
              <a:solidFill>
                <a:prstClr val="black"/>
              </a:solidFill>
              <a:latin typeface="Verdana"/>
              <a:cs typeface="Verdana"/>
            </a:endParaRPr>
          </a:p>
          <a:p>
            <a:pPr marL="7144" marR="2858" indent="231458" defTabSz="514350" eaLnBrk="1" fontAlgn="auto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</a:pPr>
            <a:r>
              <a:rPr sz="2025" spc="-152" dirty="0">
                <a:solidFill>
                  <a:srgbClr val="00FF00"/>
                </a:solidFill>
                <a:latin typeface="Verdana"/>
                <a:cs typeface="Verdana"/>
              </a:rPr>
              <a:t>n </a:t>
            </a:r>
            <a:r>
              <a:rPr sz="2025" spc="-641" dirty="0">
                <a:solidFill>
                  <a:srgbClr val="00FF00"/>
                </a:solidFill>
                <a:latin typeface="Verdana"/>
                <a:cs typeface="Verdana"/>
              </a:rPr>
              <a:t>= </a:t>
            </a:r>
            <a:r>
              <a:rPr sz="2025" spc="-152" dirty="0">
                <a:solidFill>
                  <a:srgbClr val="00FF00"/>
                </a:solidFill>
                <a:latin typeface="Verdana"/>
                <a:cs typeface="Verdana"/>
              </a:rPr>
              <a:t>n </a:t>
            </a:r>
            <a:r>
              <a:rPr sz="2025" spc="-272" dirty="0">
                <a:solidFill>
                  <a:srgbClr val="00FF00"/>
                </a:solidFill>
                <a:latin typeface="Verdana"/>
                <a:cs typeface="Verdana"/>
              </a:rPr>
              <a:t>– </a:t>
            </a:r>
            <a:r>
              <a:rPr sz="2025" spc="-571" dirty="0">
                <a:solidFill>
                  <a:srgbClr val="00FF00"/>
                </a:solidFill>
                <a:latin typeface="Verdana"/>
                <a:cs typeface="Verdana"/>
              </a:rPr>
              <a:t>1  </a:t>
            </a:r>
            <a:r>
              <a:rPr sz="2025" spc="-149" dirty="0">
                <a:solidFill>
                  <a:srgbClr val="FFFF00"/>
                </a:solidFill>
                <a:latin typeface="Verdana"/>
                <a:cs typeface="Verdana"/>
              </a:rPr>
              <a:t>print</a:t>
            </a:r>
            <a:r>
              <a:rPr sz="2025" spc="-298" dirty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sz="2025" spc="-155" dirty="0">
                <a:solidFill>
                  <a:srgbClr val="00FF00"/>
                </a:solidFill>
                <a:latin typeface="Verdana"/>
                <a:cs typeface="Verdana"/>
              </a:rPr>
              <a:t>'Blastoff!'</a:t>
            </a:r>
            <a:endParaRPr sz="2025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96555" y="1613614"/>
            <a:ext cx="6429" cy="240387"/>
          </a:xfrm>
          <a:custGeom>
            <a:avLst/>
            <a:gdLst/>
            <a:ahLst/>
            <a:cxnLst/>
            <a:rect l="l" t="t" r="r" b="b"/>
            <a:pathLst>
              <a:path w="11430" h="427355">
                <a:moveTo>
                  <a:pt x="10849" y="426764"/>
                </a:moveTo>
                <a:lnTo>
                  <a:pt x="0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pPr defTabSz="514350" eaLnBrk="1" fontAlgn="auto" hangingPunct="1">
              <a:spcBef>
                <a:spcPts val="0"/>
              </a:spcBef>
              <a:spcAft>
                <a:spcPts val="0"/>
              </a:spcAft>
            </a:pPr>
            <a:endParaRPr sz="1013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71805" y="1822806"/>
            <a:ext cx="61256" cy="683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14350" eaLnBrk="1" fontAlgn="auto" hangingPunct="1">
              <a:spcBef>
                <a:spcPts val="0"/>
              </a:spcBef>
              <a:spcAft>
                <a:spcPts val="0"/>
              </a:spcAft>
            </a:pPr>
            <a:endParaRPr sz="1013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81901" y="2877296"/>
            <a:ext cx="1598771" cy="685800"/>
          </a:xfrm>
          <a:custGeom>
            <a:avLst/>
            <a:gdLst/>
            <a:ahLst/>
            <a:cxnLst/>
            <a:rect l="l" t="t" r="r" b="b"/>
            <a:pathLst>
              <a:path w="2842259" h="1219200">
                <a:moveTo>
                  <a:pt x="2841644" y="0"/>
                </a:moveTo>
                <a:lnTo>
                  <a:pt x="0" y="1218997"/>
                </a:lnTo>
              </a:path>
            </a:pathLst>
          </a:custGeom>
          <a:ln w="507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14350" eaLnBrk="1" fontAlgn="auto" hangingPunct="1">
              <a:spcBef>
                <a:spcPts val="0"/>
              </a:spcBef>
              <a:spcAft>
                <a:spcPts val="0"/>
              </a:spcAft>
            </a:pPr>
            <a:endParaRPr sz="1013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157981" y="2858789"/>
            <a:ext cx="46476" cy="408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14350" eaLnBrk="1" fontAlgn="auto" hangingPunct="1">
              <a:spcBef>
                <a:spcPts val="0"/>
              </a:spcBef>
              <a:spcAft>
                <a:spcPts val="0"/>
              </a:spcAft>
            </a:pPr>
            <a:endParaRPr sz="1013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0098" y="1928810"/>
            <a:ext cx="1614488" cy="714375"/>
          </a:xfrm>
          <a:custGeom>
            <a:avLst/>
            <a:gdLst/>
            <a:ahLst/>
            <a:cxnLst/>
            <a:rect l="l" t="t" r="r" b="b"/>
            <a:pathLst>
              <a:path w="2870200" h="1270000">
                <a:moveTo>
                  <a:pt x="0" y="634948"/>
                </a:moveTo>
                <a:lnTo>
                  <a:pt x="1435047" y="0"/>
                </a:lnTo>
                <a:lnTo>
                  <a:pt x="2870094" y="634948"/>
                </a:lnTo>
                <a:lnTo>
                  <a:pt x="1435047" y="1269897"/>
                </a:lnTo>
                <a:lnTo>
                  <a:pt x="0" y="634948"/>
                </a:lnTo>
                <a:close/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pPr defTabSz="514350" eaLnBrk="1" fontAlgn="auto" hangingPunct="1">
              <a:spcBef>
                <a:spcPts val="0"/>
              </a:spcBef>
              <a:spcAft>
                <a:spcPts val="0"/>
              </a:spcAft>
            </a:pPr>
            <a:endParaRPr sz="1013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41024" y="2113163"/>
            <a:ext cx="732592" cy="318838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 defTabSz="514350" eaLnBrk="1" fontAlgn="auto" hangingPunct="1">
              <a:spcBef>
                <a:spcPts val="56"/>
              </a:spcBef>
              <a:spcAft>
                <a:spcPts val="0"/>
              </a:spcAft>
            </a:pPr>
            <a:r>
              <a:rPr sz="2025" spc="-152" dirty="0">
                <a:solidFill>
                  <a:srgbClr val="FFFFFF"/>
                </a:solidFill>
                <a:latin typeface="Verdana"/>
                <a:cs typeface="Verdana"/>
              </a:rPr>
              <a:t>n </a:t>
            </a:r>
            <a:r>
              <a:rPr sz="2025" spc="-841" dirty="0">
                <a:solidFill>
                  <a:srgbClr val="FFFFFF"/>
                </a:solidFill>
                <a:latin typeface="Verdana"/>
                <a:cs typeface="Verdana"/>
              </a:rPr>
              <a:t>&gt;</a:t>
            </a:r>
            <a:r>
              <a:rPr sz="2025" spc="-27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157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sz="2025" spc="-397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214" dirty="0">
                <a:solidFill>
                  <a:srgbClr val="FFFFFF"/>
                </a:solidFill>
                <a:latin typeface="Verdana"/>
                <a:cs typeface="Verdana"/>
              </a:rPr>
              <a:t>?</a:t>
            </a:r>
            <a:endParaRPr sz="2025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95725" y="2721891"/>
            <a:ext cx="11073" cy="1225153"/>
          </a:xfrm>
          <a:custGeom>
            <a:avLst/>
            <a:gdLst/>
            <a:ahLst/>
            <a:cxnLst/>
            <a:rect l="l" t="t" r="r" b="b"/>
            <a:pathLst>
              <a:path w="19685" h="2178050">
                <a:moveTo>
                  <a:pt x="0" y="2177820"/>
                </a:moveTo>
                <a:lnTo>
                  <a:pt x="19449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pPr defTabSz="514350" eaLnBrk="1" fontAlgn="auto" hangingPunct="1">
              <a:spcBef>
                <a:spcPts val="0"/>
              </a:spcBef>
              <a:spcAft>
                <a:spcPts val="0"/>
              </a:spcAft>
            </a:pPr>
            <a:endParaRPr sz="1013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575953" y="2684387"/>
            <a:ext cx="61270" cy="682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14350" eaLnBrk="1" fontAlgn="auto" hangingPunct="1">
              <a:spcBef>
                <a:spcPts val="0"/>
              </a:spcBef>
              <a:spcAft>
                <a:spcPts val="0"/>
              </a:spcAft>
            </a:pPr>
            <a:endParaRPr sz="1013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07439" y="2282425"/>
            <a:ext cx="437555" cy="8930"/>
          </a:xfrm>
          <a:custGeom>
            <a:avLst/>
            <a:gdLst/>
            <a:ahLst/>
            <a:cxnLst/>
            <a:rect l="l" t="t" r="r" b="b"/>
            <a:pathLst>
              <a:path w="777875" h="15875">
                <a:moveTo>
                  <a:pt x="777873" y="15874"/>
                </a:moveTo>
                <a:lnTo>
                  <a:pt x="0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pPr defTabSz="514350" eaLnBrk="1" fontAlgn="auto" hangingPunct="1">
              <a:spcBef>
                <a:spcPts val="0"/>
              </a:spcBef>
              <a:spcAft>
                <a:spcPts val="0"/>
              </a:spcAft>
            </a:pPr>
            <a:endParaRPr sz="1013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828173" y="2282425"/>
            <a:ext cx="7144" cy="283964"/>
          </a:xfrm>
          <a:custGeom>
            <a:avLst/>
            <a:gdLst/>
            <a:ahLst/>
            <a:cxnLst/>
            <a:rect l="l" t="t" r="r" b="b"/>
            <a:pathLst>
              <a:path w="12700" h="504825">
                <a:moveTo>
                  <a:pt x="0" y="504573"/>
                </a:moveTo>
                <a:lnTo>
                  <a:pt x="12424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pPr defTabSz="514350" eaLnBrk="1" fontAlgn="auto" hangingPunct="1">
              <a:spcBef>
                <a:spcPts val="0"/>
              </a:spcBef>
              <a:spcAft>
                <a:spcPts val="0"/>
              </a:spcAft>
            </a:pPr>
            <a:endParaRPr sz="1013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797771" y="2535395"/>
            <a:ext cx="61270" cy="683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14350" eaLnBrk="1" fontAlgn="auto" hangingPunct="1">
              <a:spcBef>
                <a:spcPts val="0"/>
              </a:spcBef>
              <a:spcAft>
                <a:spcPts val="0"/>
              </a:spcAft>
            </a:pPr>
            <a:endParaRPr sz="1013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826247" y="3757663"/>
            <a:ext cx="2858" cy="168950"/>
          </a:xfrm>
          <a:custGeom>
            <a:avLst/>
            <a:gdLst/>
            <a:ahLst/>
            <a:cxnLst/>
            <a:rect l="l" t="t" r="r" b="b"/>
            <a:pathLst>
              <a:path w="5079" h="300354">
                <a:moveTo>
                  <a:pt x="4799" y="0"/>
                </a:moveTo>
                <a:lnTo>
                  <a:pt x="0" y="299999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pPr defTabSz="514350" eaLnBrk="1" fontAlgn="auto" hangingPunct="1">
              <a:spcBef>
                <a:spcPts val="0"/>
              </a:spcBef>
              <a:spcAft>
                <a:spcPts val="0"/>
              </a:spcAft>
            </a:pPr>
            <a:endParaRPr sz="1013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604655" y="3928156"/>
            <a:ext cx="1230868" cy="8215"/>
          </a:xfrm>
          <a:custGeom>
            <a:avLst/>
            <a:gdLst/>
            <a:ahLst/>
            <a:cxnLst/>
            <a:rect l="l" t="t" r="r" b="b"/>
            <a:pathLst>
              <a:path w="2188210" h="14604">
                <a:moveTo>
                  <a:pt x="0" y="0"/>
                </a:moveTo>
                <a:lnTo>
                  <a:pt x="2187595" y="14399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pPr defTabSz="514350" eaLnBrk="1" fontAlgn="auto" hangingPunct="1">
              <a:spcBef>
                <a:spcPts val="0"/>
              </a:spcBef>
              <a:spcAft>
                <a:spcPts val="0"/>
              </a:spcAft>
            </a:pPr>
            <a:endParaRPr sz="1013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78810" y="2291354"/>
            <a:ext cx="144661" cy="1429"/>
          </a:xfrm>
          <a:custGeom>
            <a:avLst/>
            <a:gdLst/>
            <a:ahLst/>
            <a:cxnLst/>
            <a:rect l="l" t="t" r="r" b="b"/>
            <a:pathLst>
              <a:path w="257175" h="2539">
                <a:moveTo>
                  <a:pt x="-38099" y="1024"/>
                </a:moveTo>
                <a:lnTo>
                  <a:pt x="294999" y="1024"/>
                </a:lnTo>
              </a:path>
            </a:pathLst>
          </a:custGeom>
          <a:ln w="7824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pPr defTabSz="514350" eaLnBrk="1" fontAlgn="auto" hangingPunct="1">
              <a:spcBef>
                <a:spcPts val="0"/>
              </a:spcBef>
              <a:spcAft>
                <a:spcPts val="0"/>
              </a:spcAft>
            </a:pPr>
            <a:endParaRPr sz="1013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41301" y="2261809"/>
            <a:ext cx="68214" cy="612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14350" eaLnBrk="1" fontAlgn="auto" hangingPunct="1">
              <a:spcBef>
                <a:spcPts val="0"/>
              </a:spcBef>
              <a:spcAft>
                <a:spcPts val="0"/>
              </a:spcAft>
            </a:pPr>
            <a:endParaRPr sz="1013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599465" y="4197017"/>
            <a:ext cx="7144" cy="283964"/>
          </a:xfrm>
          <a:custGeom>
            <a:avLst/>
            <a:gdLst/>
            <a:ahLst/>
            <a:cxnLst/>
            <a:rect l="l" t="t" r="r" b="b"/>
            <a:pathLst>
              <a:path w="12700" h="504825">
                <a:moveTo>
                  <a:pt x="0" y="504448"/>
                </a:moveTo>
                <a:lnTo>
                  <a:pt x="12424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pPr defTabSz="514350" eaLnBrk="1" fontAlgn="auto" hangingPunct="1">
              <a:spcBef>
                <a:spcPts val="0"/>
              </a:spcBef>
              <a:spcAft>
                <a:spcPts val="0"/>
              </a:spcAft>
            </a:pPr>
            <a:endParaRPr sz="1013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569062" y="4449916"/>
            <a:ext cx="61256" cy="683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14350" eaLnBrk="1" fontAlgn="auto" hangingPunct="1">
              <a:spcBef>
                <a:spcPts val="0"/>
              </a:spcBef>
              <a:spcAft>
                <a:spcPts val="0"/>
              </a:spcAft>
            </a:pPr>
            <a:endParaRPr sz="1013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98287" y="2275281"/>
            <a:ext cx="20003" cy="1853088"/>
          </a:xfrm>
          <a:custGeom>
            <a:avLst/>
            <a:gdLst/>
            <a:ahLst/>
            <a:cxnLst/>
            <a:rect l="l" t="t" r="r" b="b"/>
            <a:pathLst>
              <a:path w="35559" h="3294379">
                <a:moveTo>
                  <a:pt x="35022" y="3293793"/>
                </a:moveTo>
                <a:lnTo>
                  <a:pt x="0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pPr defTabSz="514350" eaLnBrk="1" fontAlgn="auto" hangingPunct="1">
              <a:spcBef>
                <a:spcPts val="0"/>
              </a:spcBef>
              <a:spcAft>
                <a:spcPts val="0"/>
              </a:spcAft>
            </a:pPr>
            <a:endParaRPr sz="1013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87258" y="4097299"/>
            <a:ext cx="61263" cy="682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14350" eaLnBrk="1" fontAlgn="auto" hangingPunct="1">
              <a:spcBef>
                <a:spcPts val="0"/>
              </a:spcBef>
              <a:spcAft>
                <a:spcPts val="0"/>
              </a:spcAft>
            </a:pPr>
            <a:endParaRPr sz="1013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09896" y="4206762"/>
            <a:ext cx="985838" cy="0"/>
          </a:xfrm>
          <a:custGeom>
            <a:avLst/>
            <a:gdLst/>
            <a:ahLst/>
            <a:cxnLst/>
            <a:rect l="l" t="t" r="r" b="b"/>
            <a:pathLst>
              <a:path w="1752600">
                <a:moveTo>
                  <a:pt x="0" y="0"/>
                </a:moveTo>
                <a:lnTo>
                  <a:pt x="1752583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pPr defTabSz="514350" eaLnBrk="1" fontAlgn="auto" hangingPunct="1">
              <a:spcBef>
                <a:spcPts val="0"/>
              </a:spcBef>
              <a:spcAft>
                <a:spcPts val="0"/>
              </a:spcAft>
            </a:pPr>
            <a:endParaRPr sz="1013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900726" y="4200518"/>
            <a:ext cx="1404461" cy="117157"/>
          </a:xfrm>
          <a:custGeom>
            <a:avLst/>
            <a:gdLst/>
            <a:ahLst/>
            <a:cxnLst/>
            <a:rect l="l" t="t" r="r" b="b"/>
            <a:pathLst>
              <a:path w="2496820" h="208279">
                <a:moveTo>
                  <a:pt x="2496219" y="208149"/>
                </a:moveTo>
                <a:lnTo>
                  <a:pt x="0" y="0"/>
                </a:lnTo>
              </a:path>
            </a:pathLst>
          </a:custGeom>
          <a:ln w="507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14350" eaLnBrk="1" fontAlgn="auto" hangingPunct="1">
              <a:spcBef>
                <a:spcPts val="0"/>
              </a:spcBef>
              <a:spcAft>
                <a:spcPts val="0"/>
              </a:spcAft>
            </a:pPr>
            <a:endParaRPr sz="1013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283938" y="4296691"/>
            <a:ext cx="45871" cy="407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14350" eaLnBrk="1" fontAlgn="auto" hangingPunct="1">
              <a:spcBef>
                <a:spcPts val="0"/>
              </a:spcBef>
              <a:spcAft>
                <a:spcPts val="0"/>
              </a:spcAft>
            </a:pPr>
            <a:endParaRPr sz="1013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917938" y="4806407"/>
            <a:ext cx="5808583" cy="949347"/>
          </a:xfrm>
          <a:prstGeom prst="rect">
            <a:avLst/>
          </a:prstGeom>
        </p:spPr>
        <p:txBody>
          <a:bodyPr vert="horz" wrap="square" lIns="0" tIns="5001" rIns="0" bIns="0" rtlCol="0">
            <a:spAutoFit/>
          </a:bodyPr>
          <a:lstStyle/>
          <a:p>
            <a:pPr marL="7144" marR="2858" algn="ctr" defTabSz="514350" eaLnBrk="1" fontAlgn="auto" hangingPunct="1">
              <a:lnSpc>
                <a:spcPct val="100699"/>
              </a:lnSpc>
              <a:spcBef>
                <a:spcPts val="39"/>
              </a:spcBef>
              <a:spcAft>
                <a:spcPts val="0"/>
              </a:spcAft>
            </a:pPr>
            <a:r>
              <a:rPr sz="2025" spc="-141" dirty="0">
                <a:solidFill>
                  <a:srgbClr val="FFFFFF"/>
                </a:solidFill>
                <a:latin typeface="Verdana"/>
                <a:cs typeface="Verdana"/>
              </a:rPr>
              <a:t>Loops </a:t>
            </a:r>
            <a:r>
              <a:rPr sz="2025" spc="-194" dirty="0">
                <a:solidFill>
                  <a:srgbClr val="FFFFFF"/>
                </a:solidFill>
                <a:latin typeface="Verdana"/>
                <a:cs typeface="Verdana"/>
              </a:rPr>
              <a:t>(repeated </a:t>
            </a:r>
            <a:r>
              <a:rPr sz="2025" spc="-208" dirty="0">
                <a:solidFill>
                  <a:srgbClr val="FFFFFF"/>
                </a:solidFill>
                <a:latin typeface="Verdana"/>
                <a:cs typeface="Verdana"/>
              </a:rPr>
              <a:t>steps) </a:t>
            </a:r>
            <a:r>
              <a:rPr sz="2025" spc="-203" dirty="0">
                <a:solidFill>
                  <a:srgbClr val="FFFFFF"/>
                </a:solidFill>
                <a:latin typeface="Verdana"/>
                <a:cs typeface="Verdana"/>
              </a:rPr>
              <a:t>have </a:t>
            </a:r>
            <a:r>
              <a:rPr sz="2025" spc="-155" dirty="0">
                <a:solidFill>
                  <a:srgbClr val="00FF00"/>
                </a:solidFill>
                <a:latin typeface="Verdana"/>
                <a:cs typeface="Verdana"/>
              </a:rPr>
              <a:t>iteration </a:t>
            </a:r>
            <a:r>
              <a:rPr sz="2025" spc="-183" dirty="0">
                <a:solidFill>
                  <a:srgbClr val="00FF00"/>
                </a:solidFill>
                <a:latin typeface="Verdana"/>
                <a:cs typeface="Verdana"/>
              </a:rPr>
              <a:t>variables </a:t>
            </a:r>
            <a:r>
              <a:rPr sz="2025" spc="-166" dirty="0">
                <a:solidFill>
                  <a:srgbClr val="FFFFFF"/>
                </a:solidFill>
                <a:latin typeface="Verdana"/>
                <a:cs typeface="Verdana"/>
              </a:rPr>
              <a:t>that  </a:t>
            </a:r>
            <a:r>
              <a:rPr sz="2025" spc="-191" dirty="0">
                <a:solidFill>
                  <a:srgbClr val="FFFFFF"/>
                </a:solidFill>
                <a:latin typeface="Verdana"/>
                <a:cs typeface="Verdana"/>
              </a:rPr>
              <a:t>change </a:t>
            </a:r>
            <a:r>
              <a:rPr sz="2025" spc="-186" dirty="0">
                <a:solidFill>
                  <a:srgbClr val="FFFFFF"/>
                </a:solidFill>
                <a:latin typeface="Verdana"/>
                <a:cs typeface="Verdana"/>
              </a:rPr>
              <a:t>each </a:t>
            </a:r>
            <a:r>
              <a:rPr sz="2025" spc="-152" dirty="0">
                <a:solidFill>
                  <a:srgbClr val="FFFFFF"/>
                </a:solidFill>
                <a:latin typeface="Verdana"/>
                <a:cs typeface="Verdana"/>
              </a:rPr>
              <a:t>time </a:t>
            </a:r>
            <a:r>
              <a:rPr sz="2025" spc="-186" dirty="0">
                <a:solidFill>
                  <a:srgbClr val="FFFFFF"/>
                </a:solidFill>
                <a:latin typeface="Verdana"/>
                <a:cs typeface="Verdana"/>
              </a:rPr>
              <a:t>through </a:t>
            </a:r>
            <a:r>
              <a:rPr sz="2025" spc="-244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2025" spc="-155" dirty="0">
                <a:solidFill>
                  <a:srgbClr val="FFFFFF"/>
                </a:solidFill>
                <a:latin typeface="Verdana"/>
                <a:cs typeface="Verdana"/>
              </a:rPr>
              <a:t>loop. </a:t>
            </a:r>
            <a:r>
              <a:rPr sz="2025" spc="-104" dirty="0">
                <a:solidFill>
                  <a:srgbClr val="FFFFFF"/>
                </a:solidFill>
                <a:latin typeface="Verdana"/>
                <a:cs typeface="Verdana"/>
              </a:rPr>
              <a:t>Often </a:t>
            </a:r>
            <a:r>
              <a:rPr sz="2025" spc="-172" dirty="0">
                <a:solidFill>
                  <a:srgbClr val="FFFFFF"/>
                </a:solidFill>
                <a:latin typeface="Verdana"/>
                <a:cs typeface="Verdana"/>
              </a:rPr>
              <a:t>these  </a:t>
            </a:r>
            <a:r>
              <a:rPr sz="2025" spc="-155" dirty="0">
                <a:solidFill>
                  <a:srgbClr val="00FF00"/>
                </a:solidFill>
                <a:latin typeface="Verdana"/>
                <a:cs typeface="Verdana"/>
              </a:rPr>
              <a:t>iteration</a:t>
            </a:r>
            <a:r>
              <a:rPr sz="2025" spc="-258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2025" spc="-183" dirty="0">
                <a:solidFill>
                  <a:srgbClr val="00FF00"/>
                </a:solidFill>
                <a:latin typeface="Verdana"/>
                <a:cs typeface="Verdana"/>
              </a:rPr>
              <a:t>variables</a:t>
            </a:r>
            <a:r>
              <a:rPr sz="2025" spc="-256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2025" spc="-186" dirty="0">
                <a:solidFill>
                  <a:srgbClr val="FFFFFF"/>
                </a:solidFill>
                <a:latin typeface="Verdana"/>
                <a:cs typeface="Verdana"/>
              </a:rPr>
              <a:t>go</a:t>
            </a:r>
            <a:r>
              <a:rPr sz="2025" spc="-25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86" dirty="0">
                <a:solidFill>
                  <a:srgbClr val="FFFFFF"/>
                </a:solidFill>
                <a:latin typeface="Verdana"/>
                <a:cs typeface="Verdana"/>
              </a:rPr>
              <a:t>through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24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025" spc="-25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72" dirty="0">
                <a:solidFill>
                  <a:srgbClr val="FFFFFF"/>
                </a:solidFill>
                <a:latin typeface="Verdana"/>
                <a:cs typeface="Verdana"/>
              </a:rPr>
              <a:t>sequence</a:t>
            </a:r>
            <a:r>
              <a:rPr sz="2025" spc="-25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79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025" spc="-25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205" dirty="0">
                <a:solidFill>
                  <a:srgbClr val="FFFFFF"/>
                </a:solidFill>
                <a:latin typeface="Verdana"/>
                <a:cs typeface="Verdana"/>
              </a:rPr>
              <a:t>numbers.</a:t>
            </a:r>
            <a:endParaRPr sz="2025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05394" y="1864517"/>
            <a:ext cx="407194" cy="321001"/>
          </a:xfrm>
          <a:prstGeom prst="rect">
            <a:avLst/>
          </a:prstGeom>
          <a:solidFill>
            <a:srgbClr val="000000"/>
          </a:solidFill>
          <a:ln w="9524">
            <a:solidFill>
              <a:srgbClr val="0000FF"/>
            </a:solidFill>
          </a:ln>
        </p:spPr>
        <p:txBody>
          <a:bodyPr vert="horz" wrap="square" lIns="0" tIns="9287" rIns="0" bIns="0" rtlCol="0">
            <a:spAutoFit/>
          </a:bodyPr>
          <a:lstStyle/>
          <a:p>
            <a:pPr marL="42148" defTabSz="514350" eaLnBrk="1" fontAlgn="auto" hangingPunct="1">
              <a:spcBef>
                <a:spcPts val="73"/>
              </a:spcBef>
              <a:spcAft>
                <a:spcPts val="0"/>
              </a:spcAft>
            </a:pPr>
            <a:r>
              <a:rPr sz="2025" spc="-104" dirty="0">
                <a:solidFill>
                  <a:srgbClr val="FFFFFF"/>
                </a:solidFill>
                <a:latin typeface="Verdana"/>
                <a:cs typeface="Verdana"/>
              </a:rPr>
              <a:t>No</a:t>
            </a:r>
            <a:endParaRPr sz="2025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85811" y="4543417"/>
            <a:ext cx="1643420" cy="354248"/>
          </a:xfrm>
          <a:prstGeom prst="rect">
            <a:avLst/>
          </a:prstGeom>
          <a:solidFill>
            <a:srgbClr val="000000"/>
          </a:solidFill>
          <a:ln w="76199">
            <a:solidFill>
              <a:srgbClr val="00FFFF"/>
            </a:solidFill>
          </a:ln>
        </p:spPr>
        <p:txBody>
          <a:bodyPr vert="horz" wrap="square" lIns="0" tIns="50721" rIns="0" bIns="0" rtlCol="0">
            <a:spAutoFit/>
          </a:bodyPr>
          <a:lstStyle/>
          <a:p>
            <a:pPr marL="90011" defTabSz="514350" eaLnBrk="1" fontAlgn="auto" hangingPunct="1">
              <a:spcBef>
                <a:spcPts val="399"/>
              </a:spcBef>
              <a:spcAft>
                <a:spcPts val="0"/>
              </a:spcAft>
            </a:pPr>
            <a:r>
              <a:rPr sz="1969" spc="-146" dirty="0">
                <a:solidFill>
                  <a:srgbClr val="FFFFFF"/>
                </a:solidFill>
                <a:latin typeface="Verdana"/>
                <a:cs typeface="Verdana"/>
              </a:rPr>
              <a:t>print</a:t>
            </a:r>
            <a:r>
              <a:rPr sz="1969" spc="-267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69" spc="-135" dirty="0">
                <a:solidFill>
                  <a:srgbClr val="FFFFFF"/>
                </a:solidFill>
                <a:latin typeface="Verdana"/>
                <a:cs typeface="Verdana"/>
              </a:rPr>
              <a:t>'Blastoff'</a:t>
            </a:r>
            <a:endParaRPr sz="1969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620851" y="1864517"/>
            <a:ext cx="408265" cy="321001"/>
          </a:xfrm>
          <a:prstGeom prst="rect">
            <a:avLst/>
          </a:prstGeom>
          <a:solidFill>
            <a:srgbClr val="000000"/>
          </a:solidFill>
          <a:ln w="9524">
            <a:solidFill>
              <a:srgbClr val="0000FF"/>
            </a:solidFill>
          </a:ln>
        </p:spPr>
        <p:txBody>
          <a:bodyPr vert="horz" wrap="square" lIns="0" tIns="9287" rIns="0" bIns="0" rtlCol="0">
            <a:spAutoFit/>
          </a:bodyPr>
          <a:lstStyle/>
          <a:p>
            <a:pPr marL="11787" defTabSz="514350" eaLnBrk="1" fontAlgn="auto" hangingPunct="1">
              <a:spcBef>
                <a:spcPts val="73"/>
              </a:spcBef>
              <a:spcAft>
                <a:spcPts val="0"/>
              </a:spcAft>
            </a:pPr>
            <a:r>
              <a:rPr sz="2025" spc="-163" dirty="0">
                <a:solidFill>
                  <a:srgbClr val="FFFFFF"/>
                </a:solidFill>
                <a:latin typeface="Verdana"/>
                <a:cs typeface="Verdana"/>
              </a:rPr>
              <a:t>Yes</a:t>
            </a:r>
            <a:endParaRPr sz="2025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85811" y="1200149"/>
            <a:ext cx="1643420" cy="354248"/>
          </a:xfrm>
          <a:prstGeom prst="rect">
            <a:avLst/>
          </a:prstGeom>
          <a:solidFill>
            <a:srgbClr val="000000"/>
          </a:solidFill>
          <a:ln w="76199">
            <a:solidFill>
              <a:srgbClr val="00FFFF"/>
            </a:solidFill>
          </a:ln>
        </p:spPr>
        <p:txBody>
          <a:bodyPr vert="horz" wrap="square" lIns="0" tIns="50721" rIns="0" bIns="0" rtlCol="0">
            <a:spAutoFit/>
          </a:bodyPr>
          <a:lstStyle/>
          <a:p>
            <a:pPr algn="ctr" defTabSz="514350" eaLnBrk="1" fontAlgn="auto" hangingPunct="1">
              <a:spcBef>
                <a:spcPts val="399"/>
              </a:spcBef>
              <a:spcAft>
                <a:spcPts val="0"/>
              </a:spcAft>
            </a:pPr>
            <a:r>
              <a:rPr sz="1969" spc="-146" dirty="0">
                <a:solidFill>
                  <a:srgbClr val="FFFFFF"/>
                </a:solidFill>
                <a:latin typeface="Verdana"/>
                <a:cs typeface="Verdana"/>
              </a:rPr>
              <a:t>n </a:t>
            </a:r>
            <a:r>
              <a:rPr sz="1969" spc="-624" dirty="0">
                <a:solidFill>
                  <a:srgbClr val="FFFFFF"/>
                </a:solidFill>
                <a:latin typeface="Verdana"/>
                <a:cs typeface="Verdana"/>
              </a:rPr>
              <a:t>=   </a:t>
            </a:r>
            <a:r>
              <a:rPr sz="1969" spc="-56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69" spc="-188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endParaRPr sz="1969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014533" y="2650327"/>
            <a:ext cx="1643420" cy="354248"/>
          </a:xfrm>
          <a:prstGeom prst="rect">
            <a:avLst/>
          </a:prstGeom>
          <a:ln w="76199">
            <a:solidFill>
              <a:srgbClr val="00FFFF"/>
            </a:solidFill>
          </a:ln>
        </p:spPr>
        <p:txBody>
          <a:bodyPr vert="horz" wrap="square" lIns="0" tIns="50721" rIns="0" bIns="0" rtlCol="0">
            <a:spAutoFit/>
          </a:bodyPr>
          <a:lstStyle/>
          <a:p>
            <a:pPr marL="475059" defTabSz="514350" eaLnBrk="1" fontAlgn="auto" hangingPunct="1">
              <a:spcBef>
                <a:spcPts val="399"/>
              </a:spcBef>
              <a:spcAft>
                <a:spcPts val="0"/>
              </a:spcAft>
            </a:pPr>
            <a:r>
              <a:rPr sz="1969" spc="-146" dirty="0">
                <a:solidFill>
                  <a:srgbClr val="FFFFFF"/>
                </a:solidFill>
                <a:latin typeface="Verdana"/>
                <a:cs typeface="Verdana"/>
              </a:rPr>
              <a:t>print</a:t>
            </a:r>
            <a:r>
              <a:rPr sz="1969" spc="-25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69" spc="-146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endParaRPr sz="1969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560526" y="3573599"/>
            <a:ext cx="1660922" cy="394335"/>
          </a:xfrm>
          <a:custGeom>
            <a:avLst/>
            <a:gdLst/>
            <a:ahLst/>
            <a:cxnLst/>
            <a:rect l="l" t="t" r="r" b="b"/>
            <a:pathLst>
              <a:path w="2952750" h="701039">
                <a:moveTo>
                  <a:pt x="2952394" y="700848"/>
                </a:moveTo>
                <a:lnTo>
                  <a:pt x="0" y="0"/>
                </a:lnTo>
              </a:path>
            </a:pathLst>
          </a:custGeom>
          <a:ln w="507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14350" eaLnBrk="1" fontAlgn="auto" hangingPunct="1">
              <a:spcBef>
                <a:spcPts val="0"/>
              </a:spcBef>
              <a:spcAft>
                <a:spcPts val="0"/>
              </a:spcAft>
            </a:pPr>
            <a:endParaRPr sz="1013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199577" y="3946156"/>
            <a:ext cx="46392" cy="4051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14350" eaLnBrk="1" fontAlgn="auto" hangingPunct="1">
              <a:spcBef>
                <a:spcPts val="0"/>
              </a:spcBef>
              <a:spcAft>
                <a:spcPts val="0"/>
              </a:spcAft>
            </a:pPr>
            <a:endParaRPr sz="1013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007389" y="3336126"/>
            <a:ext cx="1643420" cy="354248"/>
          </a:xfrm>
          <a:prstGeom prst="rect">
            <a:avLst/>
          </a:prstGeom>
          <a:solidFill>
            <a:srgbClr val="000000"/>
          </a:solidFill>
          <a:ln w="76199">
            <a:solidFill>
              <a:srgbClr val="00FFFF"/>
            </a:solidFill>
          </a:ln>
        </p:spPr>
        <p:txBody>
          <a:bodyPr vert="horz" wrap="square" lIns="0" tIns="50721" rIns="0" bIns="0" rtlCol="0">
            <a:spAutoFit/>
          </a:bodyPr>
          <a:lstStyle/>
          <a:p>
            <a:pPr marL="465415" defTabSz="514350" eaLnBrk="1" fontAlgn="auto" hangingPunct="1">
              <a:spcBef>
                <a:spcPts val="399"/>
              </a:spcBef>
              <a:spcAft>
                <a:spcPts val="0"/>
              </a:spcAft>
            </a:pPr>
            <a:r>
              <a:rPr sz="1969" spc="-146" dirty="0">
                <a:solidFill>
                  <a:srgbClr val="FFFFFF"/>
                </a:solidFill>
                <a:latin typeface="Verdana"/>
                <a:cs typeface="Verdana"/>
              </a:rPr>
              <a:t>n </a:t>
            </a:r>
            <a:r>
              <a:rPr sz="1969" spc="-624" dirty="0">
                <a:solidFill>
                  <a:srgbClr val="FFFFFF"/>
                </a:solidFill>
                <a:latin typeface="Verdana"/>
                <a:cs typeface="Verdana"/>
              </a:rPr>
              <a:t>= </a:t>
            </a:r>
            <a:r>
              <a:rPr sz="1969" spc="-146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969" spc="-40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69" spc="-307" dirty="0">
                <a:solidFill>
                  <a:srgbClr val="FFFFFF"/>
                </a:solidFill>
                <a:latin typeface="Verdana"/>
                <a:cs typeface="Verdana"/>
              </a:rPr>
              <a:t>-1</a:t>
            </a:r>
            <a:endParaRPr sz="1969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823955" y="3071864"/>
            <a:ext cx="12144" cy="187881"/>
          </a:xfrm>
          <a:custGeom>
            <a:avLst/>
            <a:gdLst/>
            <a:ahLst/>
            <a:cxnLst/>
            <a:rect l="l" t="t" r="r" b="b"/>
            <a:pathLst>
              <a:path w="21589" h="334010">
                <a:moveTo>
                  <a:pt x="0" y="333999"/>
                </a:moveTo>
                <a:lnTo>
                  <a:pt x="21574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pPr defTabSz="514350" eaLnBrk="1" fontAlgn="auto" hangingPunct="1">
              <a:spcBef>
                <a:spcPts val="0"/>
              </a:spcBef>
              <a:spcAft>
                <a:spcPts val="0"/>
              </a:spcAft>
            </a:pPr>
            <a:endParaRPr sz="1013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793931" y="3228534"/>
            <a:ext cx="61228" cy="6868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14350" eaLnBrk="1" fontAlgn="auto" hangingPunct="1">
              <a:spcBef>
                <a:spcPts val="0"/>
              </a:spcBef>
              <a:spcAft>
                <a:spcPts val="0"/>
              </a:spcAft>
            </a:pPr>
            <a:endParaRPr sz="1013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Slide Number Placeholder 3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83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5400" y="2590800"/>
            <a:ext cx="6155412" cy="1320795"/>
          </a:xfrm>
          <a:prstGeom prst="rect">
            <a:avLst/>
          </a:prstGeom>
        </p:spPr>
        <p:txBody>
          <a:bodyPr vert="horz" wrap="square" lIns="0" tIns="5001" rIns="0" bIns="0" rtlCol="0">
            <a:spAutoFit/>
          </a:bodyPr>
          <a:lstStyle/>
          <a:p>
            <a:pPr marL="7144" marR="2858" algn="ctr">
              <a:lnSpc>
                <a:spcPct val="100299"/>
              </a:lnSpc>
              <a:spcBef>
                <a:spcPts val="39"/>
              </a:spcBef>
            </a:pPr>
            <a:r>
              <a:rPr spc="-383" dirty="0"/>
              <a:t>Variables,</a:t>
            </a:r>
            <a:r>
              <a:rPr spc="-554" dirty="0"/>
              <a:t> </a:t>
            </a:r>
            <a:r>
              <a:rPr spc="-399" dirty="0"/>
              <a:t>Expressions,</a:t>
            </a:r>
            <a:r>
              <a:rPr spc="-554" dirty="0"/>
              <a:t> </a:t>
            </a:r>
            <a:r>
              <a:rPr spc="-374" dirty="0"/>
              <a:t>and </a:t>
            </a:r>
            <a:r>
              <a:rPr spc="-214" dirty="0"/>
              <a:t> </a:t>
            </a:r>
            <a:r>
              <a:rPr spc="-357" dirty="0" smtClean="0"/>
              <a:t>Statements</a:t>
            </a: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29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5016" y="751356"/>
            <a:ext cx="2391370" cy="682463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4388" spc="-360" dirty="0"/>
              <a:t>Constants</a:t>
            </a:r>
            <a:endParaRPr sz="4388" dirty="0"/>
          </a:p>
        </p:txBody>
      </p:sp>
      <p:sp>
        <p:nvSpPr>
          <p:cNvPr id="3" name="object 3"/>
          <p:cNvSpPr txBox="1"/>
          <p:nvPr/>
        </p:nvSpPr>
        <p:spPr>
          <a:xfrm>
            <a:off x="76200" y="1676400"/>
            <a:ext cx="9067800" cy="2077011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296466" indent="-289322">
              <a:spcBef>
                <a:spcPts val="56"/>
              </a:spcBef>
              <a:buChar char="•"/>
              <a:tabLst>
                <a:tab pos="296466" algn="l"/>
                <a:tab pos="296823" algn="l"/>
              </a:tabLst>
            </a:pPr>
            <a:r>
              <a:rPr sz="2400" spc="-157" dirty="0">
                <a:solidFill>
                  <a:srgbClr val="FF9900"/>
                </a:solidFill>
                <a:latin typeface="Verdana"/>
                <a:cs typeface="Verdana"/>
              </a:rPr>
              <a:t>Fixed</a:t>
            </a:r>
            <a:r>
              <a:rPr sz="2400" spc="-258" dirty="0">
                <a:solidFill>
                  <a:srgbClr val="FF9900"/>
                </a:solidFill>
                <a:latin typeface="Verdana"/>
                <a:cs typeface="Verdana"/>
              </a:rPr>
              <a:t> </a:t>
            </a:r>
            <a:r>
              <a:rPr sz="2400" spc="-188" dirty="0">
                <a:solidFill>
                  <a:srgbClr val="FF9900"/>
                </a:solidFill>
                <a:latin typeface="Verdana"/>
                <a:cs typeface="Verdana"/>
              </a:rPr>
              <a:t>values</a:t>
            </a:r>
            <a:r>
              <a:rPr sz="2400" spc="-256" dirty="0">
                <a:solidFill>
                  <a:srgbClr val="FF9900"/>
                </a:solidFill>
                <a:latin typeface="Verdana"/>
                <a:cs typeface="Verdana"/>
              </a:rPr>
              <a:t> </a:t>
            </a:r>
            <a:r>
              <a:rPr sz="2400" spc="-191" dirty="0">
                <a:solidFill>
                  <a:srgbClr val="FFFFFF"/>
                </a:solidFill>
                <a:latin typeface="Verdana"/>
                <a:cs typeface="Verdana"/>
              </a:rPr>
              <a:t>such</a:t>
            </a:r>
            <a:r>
              <a:rPr sz="2400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230" dirty="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sz="2400" spc="-25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203" dirty="0">
                <a:solidFill>
                  <a:srgbClr val="FFFFFF"/>
                </a:solidFill>
                <a:latin typeface="Verdana"/>
                <a:cs typeface="Verdana"/>
              </a:rPr>
              <a:t>numbers,</a:t>
            </a:r>
            <a:r>
              <a:rPr sz="2400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74" dirty="0">
                <a:solidFill>
                  <a:srgbClr val="FFFFFF"/>
                </a:solidFill>
                <a:latin typeface="Verdana"/>
                <a:cs typeface="Verdana"/>
              </a:rPr>
              <a:t>letters,</a:t>
            </a:r>
            <a:r>
              <a:rPr sz="2400" spc="-25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77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400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86" dirty="0">
                <a:solidFill>
                  <a:srgbClr val="FFFFFF"/>
                </a:solidFill>
                <a:latin typeface="Verdana"/>
                <a:cs typeface="Verdana"/>
              </a:rPr>
              <a:t>strings</a:t>
            </a:r>
            <a:r>
              <a:rPr sz="2400" spc="-25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211" dirty="0">
                <a:solidFill>
                  <a:srgbClr val="FFFFFF"/>
                </a:solidFill>
                <a:latin typeface="Verdana"/>
                <a:cs typeface="Verdana"/>
              </a:rPr>
              <a:t>are</a:t>
            </a:r>
            <a:r>
              <a:rPr sz="2400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41" dirty="0">
                <a:solidFill>
                  <a:srgbClr val="FFFFFF"/>
                </a:solidFill>
                <a:latin typeface="Verdana"/>
                <a:cs typeface="Verdana"/>
              </a:rPr>
              <a:t>called</a:t>
            </a:r>
            <a:endParaRPr sz="2400" dirty="0">
              <a:latin typeface="Verdana"/>
              <a:cs typeface="Verdana"/>
            </a:endParaRPr>
          </a:p>
          <a:p>
            <a:pPr marL="296466">
              <a:spcBef>
                <a:spcPts val="17"/>
              </a:spcBef>
            </a:pPr>
            <a:r>
              <a:rPr sz="2400" spc="-135" dirty="0">
                <a:solidFill>
                  <a:srgbClr val="FF9900"/>
                </a:solidFill>
                <a:latin typeface="Arial"/>
                <a:cs typeface="Arial"/>
              </a:rPr>
              <a:t>“</a:t>
            </a:r>
            <a:r>
              <a:rPr sz="2400" spc="-135" dirty="0">
                <a:solidFill>
                  <a:srgbClr val="FF9900"/>
                </a:solidFill>
                <a:latin typeface="Verdana"/>
                <a:cs typeface="Verdana"/>
              </a:rPr>
              <a:t>constants</a:t>
            </a:r>
            <a:r>
              <a:rPr sz="2400" spc="-135" dirty="0">
                <a:solidFill>
                  <a:srgbClr val="FF9900"/>
                </a:solidFill>
                <a:latin typeface="Arial"/>
                <a:cs typeface="Arial"/>
              </a:rPr>
              <a:t>” </a:t>
            </a:r>
            <a:r>
              <a:rPr sz="2400" spc="-186" dirty="0">
                <a:solidFill>
                  <a:srgbClr val="FFFFFF"/>
                </a:solidFill>
                <a:latin typeface="Verdana"/>
                <a:cs typeface="Verdana"/>
              </a:rPr>
              <a:t>because </a:t>
            </a:r>
            <a:r>
              <a:rPr sz="2400" spc="-163" dirty="0">
                <a:solidFill>
                  <a:srgbClr val="FFFFFF"/>
                </a:solidFill>
                <a:latin typeface="Verdana"/>
                <a:cs typeface="Verdana"/>
              </a:rPr>
              <a:t>their </a:t>
            </a:r>
            <a:r>
              <a:rPr sz="2400" spc="-183" dirty="0">
                <a:solidFill>
                  <a:srgbClr val="FFFFFF"/>
                </a:solidFill>
                <a:latin typeface="Verdana"/>
                <a:cs typeface="Verdana"/>
              </a:rPr>
              <a:t>value </a:t>
            </a:r>
            <a:r>
              <a:rPr sz="2400" spc="-160" dirty="0">
                <a:solidFill>
                  <a:srgbClr val="FFFFFF"/>
                </a:solidFill>
                <a:latin typeface="Verdana"/>
                <a:cs typeface="Verdana"/>
              </a:rPr>
              <a:t>does </a:t>
            </a:r>
            <a:r>
              <a:rPr sz="2400" spc="-129" dirty="0">
                <a:solidFill>
                  <a:srgbClr val="FFFFFF"/>
                </a:solidFill>
                <a:latin typeface="Verdana"/>
                <a:cs typeface="Verdana"/>
              </a:rPr>
              <a:t>not</a:t>
            </a:r>
            <a:r>
              <a:rPr sz="2400" spc="-577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91" dirty="0">
                <a:solidFill>
                  <a:srgbClr val="FFFFFF"/>
                </a:solidFill>
                <a:latin typeface="Verdana"/>
                <a:cs typeface="Verdana"/>
              </a:rPr>
              <a:t>change</a:t>
            </a:r>
            <a:endParaRPr sz="2400" dirty="0">
              <a:latin typeface="Verdana"/>
              <a:cs typeface="Verdana"/>
            </a:endParaRPr>
          </a:p>
          <a:p>
            <a:pPr marL="296466" indent="-289322">
              <a:spcBef>
                <a:spcPts val="1311"/>
              </a:spcBef>
              <a:buChar char="•"/>
              <a:tabLst>
                <a:tab pos="296466" algn="l"/>
                <a:tab pos="296823" algn="l"/>
              </a:tabLst>
            </a:pPr>
            <a:r>
              <a:rPr sz="2400" spc="-166" dirty="0">
                <a:solidFill>
                  <a:srgbClr val="FFFFFF"/>
                </a:solidFill>
                <a:latin typeface="Verdana"/>
                <a:cs typeface="Verdana"/>
              </a:rPr>
              <a:t>Numeric </a:t>
            </a:r>
            <a:r>
              <a:rPr sz="2400" spc="-163" dirty="0">
                <a:solidFill>
                  <a:srgbClr val="FF9900"/>
                </a:solidFill>
                <a:latin typeface="Verdana"/>
                <a:cs typeface="Verdana"/>
              </a:rPr>
              <a:t>constants </a:t>
            </a:r>
            <a:r>
              <a:rPr sz="2400" spc="-211" dirty="0">
                <a:solidFill>
                  <a:srgbClr val="FFFFFF"/>
                </a:solidFill>
                <a:latin typeface="Verdana"/>
                <a:cs typeface="Verdana"/>
              </a:rPr>
              <a:t>are </a:t>
            </a:r>
            <a:r>
              <a:rPr sz="2400" spc="-230" dirty="0">
                <a:solidFill>
                  <a:srgbClr val="FFFFFF"/>
                </a:solidFill>
                <a:latin typeface="Verdana"/>
                <a:cs typeface="Verdana"/>
              </a:rPr>
              <a:t>as </a:t>
            </a:r>
            <a:r>
              <a:rPr sz="2400" spc="-172" dirty="0">
                <a:solidFill>
                  <a:srgbClr val="FFFFFF"/>
                </a:solidFill>
                <a:latin typeface="Verdana"/>
                <a:cs typeface="Verdana"/>
              </a:rPr>
              <a:t>you</a:t>
            </a:r>
            <a:r>
              <a:rPr sz="2400" spc="-52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63" dirty="0">
                <a:solidFill>
                  <a:srgbClr val="FFFFFF"/>
                </a:solidFill>
                <a:latin typeface="Verdana"/>
                <a:cs typeface="Verdana"/>
              </a:rPr>
              <a:t>expect</a:t>
            </a:r>
            <a:endParaRPr sz="2400" dirty="0">
              <a:latin typeface="Verdana"/>
              <a:cs typeface="Verdana"/>
            </a:endParaRPr>
          </a:p>
          <a:p>
            <a:pPr marL="296466" marR="2462808" indent="-289322">
              <a:lnSpc>
                <a:spcPts val="2419"/>
              </a:lnSpc>
              <a:spcBef>
                <a:spcPts val="1373"/>
              </a:spcBef>
              <a:buChar char="•"/>
              <a:tabLst>
                <a:tab pos="296466" algn="l"/>
                <a:tab pos="296823" algn="l"/>
              </a:tabLst>
            </a:pPr>
            <a:r>
              <a:rPr sz="2400" spc="-177" dirty="0">
                <a:solidFill>
                  <a:srgbClr val="FFFFFF"/>
                </a:solidFill>
                <a:latin typeface="Verdana"/>
                <a:cs typeface="Verdana"/>
              </a:rPr>
              <a:t>String</a:t>
            </a:r>
            <a:r>
              <a:rPr sz="2400" spc="-26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63" dirty="0">
                <a:solidFill>
                  <a:srgbClr val="FF9900"/>
                </a:solidFill>
                <a:latin typeface="Verdana"/>
                <a:cs typeface="Verdana"/>
              </a:rPr>
              <a:t>constants</a:t>
            </a:r>
            <a:r>
              <a:rPr sz="2400" spc="-264" dirty="0">
                <a:solidFill>
                  <a:srgbClr val="FF9900"/>
                </a:solidFill>
                <a:latin typeface="Verdana"/>
                <a:cs typeface="Verdana"/>
              </a:rPr>
              <a:t> </a:t>
            </a:r>
            <a:r>
              <a:rPr sz="2400" spc="-203" dirty="0">
                <a:solidFill>
                  <a:srgbClr val="FFFFFF"/>
                </a:solidFill>
                <a:latin typeface="Verdana"/>
                <a:cs typeface="Verdana"/>
              </a:rPr>
              <a:t>use</a:t>
            </a:r>
            <a:r>
              <a:rPr sz="2400" spc="-26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66" dirty="0">
                <a:solidFill>
                  <a:srgbClr val="FFFFFF"/>
                </a:solidFill>
                <a:latin typeface="Verdana"/>
                <a:cs typeface="Verdana"/>
              </a:rPr>
              <a:t>single</a:t>
            </a:r>
            <a:r>
              <a:rPr sz="2400" spc="-26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63" dirty="0">
                <a:solidFill>
                  <a:srgbClr val="FFFFFF"/>
                </a:solidFill>
                <a:latin typeface="Verdana"/>
                <a:cs typeface="Verdana"/>
              </a:rPr>
              <a:t>quotes</a:t>
            </a:r>
            <a:r>
              <a:rPr sz="2400" spc="-26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321" dirty="0">
                <a:solidFill>
                  <a:srgbClr val="FFFFFF"/>
                </a:solidFill>
                <a:latin typeface="Verdana"/>
                <a:cs typeface="Verdana"/>
              </a:rPr>
              <a:t>(')  </a:t>
            </a:r>
            <a:r>
              <a:rPr sz="2400" spc="-166" dirty="0">
                <a:solidFill>
                  <a:srgbClr val="FFFFFF"/>
                </a:solidFill>
                <a:latin typeface="Verdana"/>
                <a:cs typeface="Verdana"/>
              </a:rPr>
              <a:t>or </a:t>
            </a:r>
            <a:r>
              <a:rPr sz="2400" spc="-143" dirty="0">
                <a:solidFill>
                  <a:srgbClr val="FFFFFF"/>
                </a:solidFill>
                <a:latin typeface="Verdana"/>
                <a:cs typeface="Verdana"/>
              </a:rPr>
              <a:t>double </a:t>
            </a:r>
            <a:r>
              <a:rPr sz="2400" spc="-163" dirty="0">
                <a:solidFill>
                  <a:srgbClr val="FFFFFF"/>
                </a:solidFill>
                <a:latin typeface="Verdana"/>
                <a:cs typeface="Verdana"/>
              </a:rPr>
              <a:t>quotes</a:t>
            </a:r>
            <a:r>
              <a:rPr sz="2400" spc="-47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301" dirty="0">
                <a:solidFill>
                  <a:srgbClr val="FFFFFF"/>
                </a:solidFill>
                <a:latin typeface="Verdana"/>
                <a:cs typeface="Verdana"/>
              </a:rPr>
              <a:t>(")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05401" y="3877648"/>
            <a:ext cx="3668006" cy="1853873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2000" spc="-3" dirty="0">
                <a:solidFill>
                  <a:srgbClr val="FFFFFF"/>
                </a:solidFill>
                <a:latin typeface="Courier New"/>
                <a:cs typeface="Courier New"/>
              </a:rPr>
              <a:t>&gt;&gt;&gt; </a:t>
            </a:r>
            <a:r>
              <a:rPr sz="2000" spc="-3" dirty="0">
                <a:solidFill>
                  <a:srgbClr val="FFFF00"/>
                </a:solidFill>
                <a:latin typeface="Courier New"/>
                <a:cs typeface="Courier New"/>
              </a:rPr>
              <a:t>print</a:t>
            </a:r>
            <a:r>
              <a:rPr sz="2000" spc="-6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2000" spc="-3" dirty="0">
                <a:solidFill>
                  <a:srgbClr val="FF9900"/>
                </a:solidFill>
                <a:latin typeface="Courier New"/>
                <a:cs typeface="Courier New"/>
              </a:rPr>
              <a:t>123</a:t>
            </a:r>
            <a:endParaRPr sz="2000" dirty="0">
              <a:latin typeface="Courier New"/>
              <a:cs typeface="Courier New"/>
            </a:endParaRPr>
          </a:p>
          <a:p>
            <a:pPr marL="7144"/>
            <a:r>
              <a:rPr sz="2000" spc="-3" dirty="0">
                <a:solidFill>
                  <a:srgbClr val="FFFFFF"/>
                </a:solidFill>
                <a:latin typeface="Courier New"/>
                <a:cs typeface="Courier New"/>
              </a:rPr>
              <a:t>123</a:t>
            </a:r>
            <a:endParaRPr sz="2000" dirty="0">
              <a:latin typeface="Courier New"/>
              <a:cs typeface="Courier New"/>
            </a:endParaRPr>
          </a:p>
          <a:p>
            <a:pPr marL="7144"/>
            <a:r>
              <a:rPr sz="2000" spc="-3" dirty="0">
                <a:solidFill>
                  <a:srgbClr val="FFFFFF"/>
                </a:solidFill>
                <a:latin typeface="Courier New"/>
                <a:cs typeface="Courier New"/>
              </a:rPr>
              <a:t>&gt;&gt;&gt; </a:t>
            </a:r>
            <a:r>
              <a:rPr sz="2000" spc="-3" dirty="0">
                <a:solidFill>
                  <a:srgbClr val="FFFF00"/>
                </a:solidFill>
                <a:latin typeface="Courier New"/>
                <a:cs typeface="Courier New"/>
              </a:rPr>
              <a:t>print</a:t>
            </a:r>
            <a:r>
              <a:rPr sz="2000" spc="-8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2000" spc="-3" dirty="0">
                <a:solidFill>
                  <a:srgbClr val="FF9900"/>
                </a:solidFill>
                <a:latin typeface="Courier New"/>
                <a:cs typeface="Courier New"/>
              </a:rPr>
              <a:t>98.6</a:t>
            </a:r>
            <a:endParaRPr sz="2000" dirty="0">
              <a:latin typeface="Courier New"/>
              <a:cs typeface="Courier New"/>
            </a:endParaRPr>
          </a:p>
          <a:p>
            <a:pPr marL="7144"/>
            <a:r>
              <a:rPr sz="2000" spc="-3" dirty="0">
                <a:solidFill>
                  <a:srgbClr val="FFFFFF"/>
                </a:solidFill>
                <a:latin typeface="Courier New"/>
                <a:cs typeface="Courier New"/>
              </a:rPr>
              <a:t>98.6</a:t>
            </a:r>
            <a:endParaRPr sz="2000" dirty="0">
              <a:latin typeface="Courier New"/>
              <a:cs typeface="Courier New"/>
            </a:endParaRPr>
          </a:p>
          <a:p>
            <a:pPr marL="7144" marR="2858"/>
            <a:r>
              <a:rPr sz="2000" spc="-3" dirty="0">
                <a:solidFill>
                  <a:srgbClr val="FFFFFF"/>
                </a:solidFill>
                <a:latin typeface="Courier New"/>
                <a:cs typeface="Courier New"/>
              </a:rPr>
              <a:t>&gt;&gt;&gt; </a:t>
            </a:r>
            <a:r>
              <a:rPr sz="2000" spc="-3" dirty="0">
                <a:solidFill>
                  <a:srgbClr val="FFFF00"/>
                </a:solidFill>
                <a:latin typeface="Courier New"/>
                <a:cs typeface="Courier New"/>
              </a:rPr>
              <a:t>print </a:t>
            </a:r>
            <a:r>
              <a:rPr sz="2000" spc="-3" dirty="0">
                <a:solidFill>
                  <a:srgbClr val="FF9900"/>
                </a:solidFill>
                <a:latin typeface="Courier New"/>
                <a:cs typeface="Courier New"/>
              </a:rPr>
              <a:t>'Hello world'  </a:t>
            </a:r>
            <a:r>
              <a:rPr sz="2000" spc="-3" dirty="0">
                <a:solidFill>
                  <a:srgbClr val="FFFFFF"/>
                </a:solidFill>
                <a:latin typeface="Courier New"/>
                <a:cs typeface="Courier New"/>
              </a:rPr>
              <a:t>Hello</a:t>
            </a:r>
            <a:r>
              <a:rPr sz="2000" spc="-8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spc="-3" dirty="0">
                <a:solidFill>
                  <a:srgbClr val="FFFFFF"/>
                </a:solidFill>
                <a:latin typeface="Courier New"/>
                <a:cs typeface="Courier New"/>
              </a:rPr>
              <a:t>world</a:t>
            </a:r>
            <a:endParaRPr sz="2000" dirty="0">
              <a:latin typeface="Courier New"/>
              <a:cs typeface="Courier New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12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6330" y="381000"/>
            <a:ext cx="2107049" cy="665086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354" dirty="0"/>
              <a:t>Variables</a:t>
            </a:r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533400" y="1046086"/>
            <a:ext cx="4167380" cy="3023568"/>
          </a:xfrm>
          <a:prstGeom prst="rect">
            <a:avLst/>
          </a:prstGeom>
        </p:spPr>
        <p:txBody>
          <a:bodyPr vert="horz" wrap="square" lIns="0" tIns="5001" rIns="0" bIns="0" rtlCol="0">
            <a:spAutoFit/>
          </a:bodyPr>
          <a:lstStyle/>
          <a:p>
            <a:pPr marL="412909" marR="2858" indent="-158591" algn="just">
              <a:lnSpc>
                <a:spcPct val="100699"/>
              </a:lnSpc>
              <a:spcBef>
                <a:spcPts val="39"/>
              </a:spcBef>
              <a:buChar char="•"/>
              <a:tabLst>
                <a:tab pos="413623" algn="l"/>
              </a:tabLst>
            </a:pPr>
            <a:r>
              <a:rPr spc="-138" dirty="0"/>
              <a:t>A</a:t>
            </a:r>
            <a:r>
              <a:rPr spc="-258" dirty="0"/>
              <a:t> </a:t>
            </a:r>
            <a:r>
              <a:rPr spc="-177" dirty="0">
                <a:solidFill>
                  <a:srgbClr val="00FF00"/>
                </a:solidFill>
              </a:rPr>
              <a:t>variable</a:t>
            </a:r>
            <a:r>
              <a:rPr spc="-258" dirty="0">
                <a:solidFill>
                  <a:srgbClr val="00FF00"/>
                </a:solidFill>
              </a:rPr>
              <a:t> </a:t>
            </a:r>
            <a:r>
              <a:rPr spc="-172" dirty="0"/>
              <a:t>is</a:t>
            </a:r>
            <a:r>
              <a:rPr spc="-258" dirty="0"/>
              <a:t> </a:t>
            </a:r>
            <a:r>
              <a:rPr spc="-244" dirty="0"/>
              <a:t>a</a:t>
            </a:r>
            <a:r>
              <a:rPr spc="-258" dirty="0"/>
              <a:t> </a:t>
            </a:r>
            <a:r>
              <a:rPr spc="-180" dirty="0"/>
              <a:t>named</a:t>
            </a:r>
            <a:r>
              <a:rPr spc="-258" dirty="0"/>
              <a:t> </a:t>
            </a:r>
            <a:r>
              <a:rPr spc="-155" dirty="0"/>
              <a:t>place</a:t>
            </a:r>
            <a:r>
              <a:rPr spc="-258" dirty="0"/>
              <a:t> </a:t>
            </a:r>
            <a:r>
              <a:rPr spc="-141" dirty="0"/>
              <a:t>in</a:t>
            </a:r>
            <a:r>
              <a:rPr spc="-258" dirty="0"/>
              <a:t> </a:t>
            </a:r>
            <a:r>
              <a:rPr spc="-157" dirty="0"/>
              <a:t>the</a:t>
            </a:r>
            <a:r>
              <a:rPr spc="-258" dirty="0"/>
              <a:t> </a:t>
            </a:r>
            <a:r>
              <a:rPr spc="-177" dirty="0"/>
              <a:t>memory</a:t>
            </a:r>
            <a:r>
              <a:rPr spc="-258" dirty="0"/>
              <a:t> </a:t>
            </a:r>
            <a:r>
              <a:rPr spc="-186" dirty="0"/>
              <a:t>where</a:t>
            </a:r>
            <a:r>
              <a:rPr spc="-258" dirty="0"/>
              <a:t> </a:t>
            </a:r>
            <a:r>
              <a:rPr spc="-244" dirty="0"/>
              <a:t>a</a:t>
            </a:r>
            <a:r>
              <a:rPr spc="-258" dirty="0"/>
              <a:t> </a:t>
            </a:r>
            <a:r>
              <a:rPr spc="-197" dirty="0"/>
              <a:t>programmer</a:t>
            </a:r>
            <a:r>
              <a:rPr spc="-258" dirty="0"/>
              <a:t> </a:t>
            </a:r>
            <a:r>
              <a:rPr spc="-177" dirty="0"/>
              <a:t>can  </a:t>
            </a:r>
            <a:r>
              <a:rPr spc="-169" dirty="0"/>
              <a:t>store</a:t>
            </a:r>
            <a:r>
              <a:rPr spc="-258" dirty="0"/>
              <a:t> </a:t>
            </a:r>
            <a:r>
              <a:rPr spc="-186" dirty="0"/>
              <a:t>data</a:t>
            </a:r>
            <a:r>
              <a:rPr spc="-258" dirty="0"/>
              <a:t> </a:t>
            </a:r>
            <a:r>
              <a:rPr spc="-177" dirty="0"/>
              <a:t>and</a:t>
            </a:r>
            <a:r>
              <a:rPr spc="-258" dirty="0"/>
              <a:t> </a:t>
            </a:r>
            <a:r>
              <a:rPr spc="-166" dirty="0"/>
              <a:t>later</a:t>
            </a:r>
            <a:r>
              <a:rPr spc="-258" dirty="0"/>
              <a:t> </a:t>
            </a:r>
            <a:r>
              <a:rPr spc="-174" dirty="0"/>
              <a:t>retrieve</a:t>
            </a:r>
            <a:r>
              <a:rPr spc="-258" dirty="0"/>
              <a:t> </a:t>
            </a:r>
            <a:r>
              <a:rPr spc="-157" dirty="0"/>
              <a:t>the</a:t>
            </a:r>
            <a:r>
              <a:rPr spc="-256" dirty="0"/>
              <a:t> </a:t>
            </a:r>
            <a:r>
              <a:rPr spc="-186" dirty="0"/>
              <a:t>data</a:t>
            </a:r>
            <a:r>
              <a:rPr spc="-258" dirty="0"/>
              <a:t> </a:t>
            </a:r>
            <a:r>
              <a:rPr spc="-194" dirty="0"/>
              <a:t>using</a:t>
            </a:r>
            <a:r>
              <a:rPr spc="-258" dirty="0"/>
              <a:t> </a:t>
            </a:r>
            <a:r>
              <a:rPr spc="-157" dirty="0"/>
              <a:t>the</a:t>
            </a:r>
            <a:r>
              <a:rPr spc="-258" dirty="0"/>
              <a:t> </a:t>
            </a:r>
            <a:r>
              <a:rPr spc="-177" dirty="0">
                <a:solidFill>
                  <a:srgbClr val="00FF00"/>
                </a:solidFill>
              </a:rPr>
              <a:t>variable</a:t>
            </a:r>
            <a:r>
              <a:rPr spc="-258" dirty="0">
                <a:solidFill>
                  <a:srgbClr val="00FF00"/>
                </a:solidFill>
              </a:rPr>
              <a:t> </a:t>
            </a:r>
            <a:r>
              <a:rPr spc="-129" dirty="0">
                <a:latin typeface="Arial"/>
                <a:cs typeface="Arial"/>
              </a:rPr>
              <a:t>“</a:t>
            </a:r>
            <a:r>
              <a:rPr spc="-129" dirty="0"/>
              <a:t>name</a:t>
            </a:r>
            <a:r>
              <a:rPr spc="-129" dirty="0">
                <a:latin typeface="Arial"/>
                <a:cs typeface="Arial"/>
              </a:rPr>
              <a:t>”</a:t>
            </a:r>
          </a:p>
          <a:p>
            <a:pPr marL="412909" indent="-158591" algn="just">
              <a:spcBef>
                <a:spcPts val="1985"/>
              </a:spcBef>
              <a:buChar char="•"/>
              <a:tabLst>
                <a:tab pos="413623" algn="l"/>
              </a:tabLst>
            </a:pPr>
            <a:r>
              <a:rPr spc="-191" dirty="0"/>
              <a:t>Programmers</a:t>
            </a:r>
            <a:r>
              <a:rPr spc="-258" dirty="0"/>
              <a:t> </a:t>
            </a:r>
            <a:r>
              <a:rPr spc="-180" dirty="0"/>
              <a:t>get</a:t>
            </a:r>
            <a:r>
              <a:rPr spc="-258" dirty="0"/>
              <a:t> </a:t>
            </a:r>
            <a:r>
              <a:rPr spc="-118" dirty="0"/>
              <a:t>to</a:t>
            </a:r>
            <a:r>
              <a:rPr spc="-258" dirty="0"/>
              <a:t> </a:t>
            </a:r>
            <a:r>
              <a:rPr spc="-157" dirty="0"/>
              <a:t>choose</a:t>
            </a:r>
            <a:r>
              <a:rPr spc="-258" dirty="0"/>
              <a:t> </a:t>
            </a:r>
            <a:r>
              <a:rPr spc="-157" dirty="0"/>
              <a:t>the</a:t>
            </a:r>
            <a:r>
              <a:rPr spc="-258" dirty="0"/>
              <a:t> </a:t>
            </a:r>
            <a:r>
              <a:rPr spc="-197" dirty="0"/>
              <a:t>names</a:t>
            </a:r>
            <a:r>
              <a:rPr spc="-258" dirty="0"/>
              <a:t> </a:t>
            </a:r>
            <a:r>
              <a:rPr spc="-79" dirty="0"/>
              <a:t>of</a:t>
            </a:r>
            <a:r>
              <a:rPr spc="-258" dirty="0"/>
              <a:t> </a:t>
            </a:r>
            <a:r>
              <a:rPr spc="-157" dirty="0"/>
              <a:t>the</a:t>
            </a:r>
            <a:r>
              <a:rPr spc="-258" dirty="0"/>
              <a:t> </a:t>
            </a:r>
            <a:r>
              <a:rPr spc="-183" dirty="0">
                <a:solidFill>
                  <a:srgbClr val="00FF00"/>
                </a:solidFill>
              </a:rPr>
              <a:t>variables</a:t>
            </a:r>
          </a:p>
          <a:p>
            <a:pPr marL="412909" indent="-158591" algn="just">
              <a:spcBef>
                <a:spcPts val="1957"/>
              </a:spcBef>
              <a:buChar char="•"/>
              <a:tabLst>
                <a:tab pos="413623" algn="l"/>
              </a:tabLst>
            </a:pPr>
            <a:r>
              <a:rPr spc="-146" dirty="0"/>
              <a:t>You</a:t>
            </a:r>
            <a:r>
              <a:rPr spc="-262" dirty="0"/>
              <a:t> </a:t>
            </a:r>
            <a:r>
              <a:rPr spc="-177" dirty="0"/>
              <a:t>can</a:t>
            </a:r>
            <a:r>
              <a:rPr spc="-258" dirty="0"/>
              <a:t> </a:t>
            </a:r>
            <a:r>
              <a:rPr spc="-191" dirty="0"/>
              <a:t>change</a:t>
            </a:r>
            <a:r>
              <a:rPr spc="-258" dirty="0"/>
              <a:t> </a:t>
            </a:r>
            <a:r>
              <a:rPr spc="-157" dirty="0"/>
              <a:t>the</a:t>
            </a:r>
            <a:r>
              <a:rPr spc="-258" dirty="0"/>
              <a:t> </a:t>
            </a:r>
            <a:r>
              <a:rPr spc="-146" dirty="0"/>
              <a:t>contents</a:t>
            </a:r>
            <a:r>
              <a:rPr spc="-258" dirty="0"/>
              <a:t> </a:t>
            </a:r>
            <a:r>
              <a:rPr spc="-79" dirty="0"/>
              <a:t>of</a:t>
            </a:r>
            <a:r>
              <a:rPr spc="-258" dirty="0"/>
              <a:t> </a:t>
            </a:r>
            <a:r>
              <a:rPr spc="-244" dirty="0"/>
              <a:t>a</a:t>
            </a:r>
            <a:r>
              <a:rPr spc="-262" dirty="0"/>
              <a:t> </a:t>
            </a:r>
            <a:r>
              <a:rPr spc="-177" dirty="0">
                <a:solidFill>
                  <a:srgbClr val="00FF00"/>
                </a:solidFill>
              </a:rPr>
              <a:t>variable</a:t>
            </a:r>
            <a:r>
              <a:rPr spc="-258" dirty="0">
                <a:solidFill>
                  <a:srgbClr val="00FF00"/>
                </a:solidFill>
              </a:rPr>
              <a:t> </a:t>
            </a:r>
            <a:r>
              <a:rPr spc="-141" dirty="0"/>
              <a:t>in</a:t>
            </a:r>
            <a:r>
              <a:rPr spc="-258" dirty="0"/>
              <a:t> </a:t>
            </a:r>
            <a:r>
              <a:rPr spc="-244" dirty="0"/>
              <a:t>a</a:t>
            </a:r>
            <a:r>
              <a:rPr spc="-258" dirty="0"/>
              <a:t> </a:t>
            </a:r>
            <a:r>
              <a:rPr spc="-166" dirty="0"/>
              <a:t>later</a:t>
            </a:r>
            <a:r>
              <a:rPr spc="-258" dirty="0"/>
              <a:t> </a:t>
            </a:r>
            <a:r>
              <a:rPr spc="-166" dirty="0"/>
              <a:t>statement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43576" y="4279099"/>
            <a:ext cx="2821781" cy="559705"/>
          </a:xfrm>
          <a:prstGeom prst="rect">
            <a:avLst/>
          </a:prstGeom>
          <a:solidFill>
            <a:srgbClr val="000000"/>
          </a:solidFill>
          <a:ln w="76199">
            <a:solidFill>
              <a:srgbClr val="00FFFF"/>
            </a:solidFill>
          </a:ln>
        </p:spPr>
        <p:txBody>
          <a:bodyPr vert="horz" wrap="square" lIns="0" tIns="134303" rIns="0" bIns="0" rtlCol="0">
            <a:spAutoFit/>
          </a:bodyPr>
          <a:lstStyle/>
          <a:p>
            <a:pPr marL="78581">
              <a:spcBef>
                <a:spcPts val="1058"/>
              </a:spcBef>
            </a:pPr>
            <a:r>
              <a:rPr sz="2756" spc="-458" dirty="0">
                <a:solidFill>
                  <a:srgbClr val="FFFFFF"/>
                </a:solidFill>
                <a:latin typeface="Verdana"/>
                <a:cs typeface="Verdana"/>
              </a:rPr>
              <a:t>12.2</a:t>
            </a:r>
            <a:endParaRPr sz="2756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2998" y="4388361"/>
            <a:ext cx="190381" cy="457337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2925" spc="-346" dirty="0">
                <a:solidFill>
                  <a:srgbClr val="00FF00"/>
                </a:solidFill>
                <a:latin typeface="Verdana"/>
                <a:cs typeface="Verdana"/>
              </a:rPr>
              <a:t>x</a:t>
            </a:r>
            <a:endParaRPr sz="2925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22145" y="5200641"/>
            <a:ext cx="2821781" cy="559705"/>
          </a:xfrm>
          <a:prstGeom prst="rect">
            <a:avLst/>
          </a:prstGeom>
          <a:solidFill>
            <a:srgbClr val="000000"/>
          </a:solidFill>
          <a:ln w="76199">
            <a:solidFill>
              <a:srgbClr val="00FFFF"/>
            </a:solidFill>
          </a:ln>
        </p:spPr>
        <p:txBody>
          <a:bodyPr vert="horz" wrap="square" lIns="0" tIns="134303" rIns="0" bIns="0" rtlCol="0">
            <a:spAutoFit/>
          </a:bodyPr>
          <a:lstStyle/>
          <a:p>
            <a:pPr marL="78581">
              <a:spcBef>
                <a:spcPts val="1058"/>
              </a:spcBef>
            </a:pPr>
            <a:r>
              <a:rPr sz="2756" spc="-495" dirty="0">
                <a:solidFill>
                  <a:srgbClr val="FFFFFF"/>
                </a:solidFill>
                <a:latin typeface="Verdana"/>
                <a:cs typeface="Verdana"/>
              </a:rPr>
              <a:t>14</a:t>
            </a:r>
            <a:endParaRPr sz="2756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67147" y="5313476"/>
            <a:ext cx="202168" cy="457337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2925" spc="-256" dirty="0">
                <a:solidFill>
                  <a:srgbClr val="00FF00"/>
                </a:solidFill>
                <a:latin typeface="Verdana"/>
                <a:cs typeface="Verdana"/>
              </a:rPr>
              <a:t>y</a:t>
            </a:r>
            <a:endParaRPr sz="2925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68936" y="4396680"/>
            <a:ext cx="1660565" cy="838210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  <a:tabLst>
                <a:tab pos="418624" algn="l"/>
                <a:tab pos="830104" algn="l"/>
              </a:tabLst>
            </a:pPr>
            <a:r>
              <a:rPr sz="2700" dirty="0">
                <a:solidFill>
                  <a:srgbClr val="00FF00"/>
                </a:solidFill>
                <a:latin typeface="Courier New"/>
                <a:cs typeface="Courier New"/>
              </a:rPr>
              <a:t>x	</a:t>
            </a:r>
            <a:r>
              <a:rPr sz="2700" dirty="0">
                <a:solidFill>
                  <a:srgbClr val="FFFFFF"/>
                </a:solidFill>
                <a:latin typeface="Courier New"/>
                <a:cs typeface="Courier New"/>
              </a:rPr>
              <a:t>=	</a:t>
            </a:r>
            <a:r>
              <a:rPr sz="2700" spc="-3" dirty="0">
                <a:solidFill>
                  <a:srgbClr val="FF9900"/>
                </a:solidFill>
                <a:latin typeface="Courier New"/>
                <a:cs typeface="Courier New"/>
              </a:rPr>
              <a:t>12.2</a:t>
            </a:r>
            <a:endParaRPr sz="2700">
              <a:latin typeface="Courier New"/>
              <a:cs typeface="Courier New"/>
            </a:endParaRPr>
          </a:p>
          <a:p>
            <a:pPr marL="7144">
              <a:spcBef>
                <a:spcPts val="8"/>
              </a:spcBef>
              <a:tabLst>
                <a:tab pos="418624" algn="l"/>
                <a:tab pos="830104" algn="l"/>
              </a:tabLst>
            </a:pPr>
            <a:r>
              <a:rPr sz="2700" dirty="0">
                <a:solidFill>
                  <a:srgbClr val="00FF00"/>
                </a:solidFill>
                <a:latin typeface="Courier New"/>
                <a:cs typeface="Courier New"/>
              </a:rPr>
              <a:t>y	</a:t>
            </a:r>
            <a:r>
              <a:rPr sz="2700" dirty="0">
                <a:solidFill>
                  <a:srgbClr val="FFFFFF"/>
                </a:solidFill>
                <a:latin typeface="Courier New"/>
                <a:cs typeface="Courier New"/>
              </a:rPr>
              <a:t>=	</a:t>
            </a:r>
            <a:r>
              <a:rPr sz="2700" spc="-3" dirty="0">
                <a:solidFill>
                  <a:srgbClr val="FF9900"/>
                </a:solidFill>
                <a:latin typeface="Courier New"/>
                <a:cs typeface="Courier New"/>
              </a:rPr>
              <a:t>14</a:t>
            </a:r>
            <a:endParaRPr sz="2700">
              <a:latin typeface="Courier New"/>
              <a:cs typeface="Courier New"/>
            </a:endParaRPr>
          </a:p>
        </p:txBody>
      </p:sp>
      <p:pic>
        <p:nvPicPr>
          <p:cNvPr id="9" name="Picture 5" descr="mem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6" t="64699" r="24265" b="13741"/>
          <a:stretch>
            <a:fillRect/>
          </a:stretch>
        </p:blipFill>
        <p:spPr bwMode="auto">
          <a:xfrm>
            <a:off x="5822145" y="1143000"/>
            <a:ext cx="2882900" cy="2191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08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6359" y="502307"/>
            <a:ext cx="2107049" cy="665086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354" dirty="0"/>
              <a:t>Variables</a:t>
            </a:r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609600" y="1241017"/>
            <a:ext cx="4167380" cy="3023568"/>
          </a:xfrm>
          <a:prstGeom prst="rect">
            <a:avLst/>
          </a:prstGeom>
        </p:spPr>
        <p:txBody>
          <a:bodyPr vert="horz" wrap="square" lIns="0" tIns="5001" rIns="0" bIns="0" rtlCol="0">
            <a:spAutoFit/>
          </a:bodyPr>
          <a:lstStyle/>
          <a:p>
            <a:pPr marL="412909" marR="2858" indent="-158591" algn="just">
              <a:lnSpc>
                <a:spcPct val="100699"/>
              </a:lnSpc>
              <a:spcBef>
                <a:spcPts val="39"/>
              </a:spcBef>
              <a:buChar char="•"/>
              <a:tabLst>
                <a:tab pos="413623" algn="l"/>
              </a:tabLst>
            </a:pPr>
            <a:r>
              <a:rPr spc="-138" dirty="0"/>
              <a:t>A</a:t>
            </a:r>
            <a:r>
              <a:rPr spc="-258" dirty="0"/>
              <a:t> </a:t>
            </a:r>
            <a:r>
              <a:rPr spc="-177" dirty="0">
                <a:solidFill>
                  <a:srgbClr val="00FF00"/>
                </a:solidFill>
              </a:rPr>
              <a:t>variable</a:t>
            </a:r>
            <a:r>
              <a:rPr spc="-258" dirty="0">
                <a:solidFill>
                  <a:srgbClr val="00FF00"/>
                </a:solidFill>
              </a:rPr>
              <a:t> </a:t>
            </a:r>
            <a:r>
              <a:rPr spc="-172" dirty="0"/>
              <a:t>is</a:t>
            </a:r>
            <a:r>
              <a:rPr spc="-258" dirty="0"/>
              <a:t> </a:t>
            </a:r>
            <a:r>
              <a:rPr spc="-244" dirty="0"/>
              <a:t>a</a:t>
            </a:r>
            <a:r>
              <a:rPr spc="-258" dirty="0"/>
              <a:t> </a:t>
            </a:r>
            <a:r>
              <a:rPr spc="-180" dirty="0"/>
              <a:t>named</a:t>
            </a:r>
            <a:r>
              <a:rPr spc="-258" dirty="0"/>
              <a:t> </a:t>
            </a:r>
            <a:r>
              <a:rPr spc="-155" dirty="0"/>
              <a:t>place</a:t>
            </a:r>
            <a:r>
              <a:rPr spc="-258" dirty="0"/>
              <a:t> </a:t>
            </a:r>
            <a:r>
              <a:rPr spc="-141" dirty="0"/>
              <a:t>in</a:t>
            </a:r>
            <a:r>
              <a:rPr spc="-258" dirty="0"/>
              <a:t> </a:t>
            </a:r>
            <a:r>
              <a:rPr spc="-157" dirty="0"/>
              <a:t>the</a:t>
            </a:r>
            <a:r>
              <a:rPr spc="-258" dirty="0"/>
              <a:t> </a:t>
            </a:r>
            <a:r>
              <a:rPr spc="-177" dirty="0"/>
              <a:t>memory</a:t>
            </a:r>
            <a:r>
              <a:rPr spc="-258" dirty="0"/>
              <a:t> </a:t>
            </a:r>
            <a:r>
              <a:rPr spc="-186" dirty="0"/>
              <a:t>where</a:t>
            </a:r>
            <a:r>
              <a:rPr spc="-258" dirty="0"/>
              <a:t> </a:t>
            </a:r>
            <a:r>
              <a:rPr spc="-244" dirty="0"/>
              <a:t>a</a:t>
            </a:r>
            <a:r>
              <a:rPr spc="-258" dirty="0"/>
              <a:t> </a:t>
            </a:r>
            <a:r>
              <a:rPr spc="-197" dirty="0"/>
              <a:t>programmer</a:t>
            </a:r>
            <a:r>
              <a:rPr spc="-258" dirty="0"/>
              <a:t> </a:t>
            </a:r>
            <a:r>
              <a:rPr spc="-177" dirty="0"/>
              <a:t>can  </a:t>
            </a:r>
            <a:r>
              <a:rPr spc="-169" dirty="0"/>
              <a:t>store</a:t>
            </a:r>
            <a:r>
              <a:rPr spc="-258" dirty="0"/>
              <a:t> </a:t>
            </a:r>
            <a:r>
              <a:rPr spc="-186" dirty="0"/>
              <a:t>data</a:t>
            </a:r>
            <a:r>
              <a:rPr spc="-258" dirty="0"/>
              <a:t> </a:t>
            </a:r>
            <a:r>
              <a:rPr spc="-177" dirty="0"/>
              <a:t>and</a:t>
            </a:r>
            <a:r>
              <a:rPr spc="-258" dirty="0"/>
              <a:t> </a:t>
            </a:r>
            <a:r>
              <a:rPr spc="-166" dirty="0"/>
              <a:t>later</a:t>
            </a:r>
            <a:r>
              <a:rPr spc="-258" dirty="0"/>
              <a:t> </a:t>
            </a:r>
            <a:r>
              <a:rPr spc="-174" dirty="0"/>
              <a:t>retrieve</a:t>
            </a:r>
            <a:r>
              <a:rPr spc="-258" dirty="0"/>
              <a:t> </a:t>
            </a:r>
            <a:r>
              <a:rPr spc="-157" dirty="0"/>
              <a:t>the</a:t>
            </a:r>
            <a:r>
              <a:rPr spc="-256" dirty="0"/>
              <a:t> </a:t>
            </a:r>
            <a:r>
              <a:rPr spc="-186" dirty="0"/>
              <a:t>data</a:t>
            </a:r>
            <a:r>
              <a:rPr spc="-258" dirty="0"/>
              <a:t> </a:t>
            </a:r>
            <a:r>
              <a:rPr spc="-194" dirty="0"/>
              <a:t>using</a:t>
            </a:r>
            <a:r>
              <a:rPr spc="-258" dirty="0"/>
              <a:t> </a:t>
            </a:r>
            <a:r>
              <a:rPr spc="-157" dirty="0"/>
              <a:t>the</a:t>
            </a:r>
            <a:r>
              <a:rPr spc="-258" dirty="0"/>
              <a:t> </a:t>
            </a:r>
            <a:r>
              <a:rPr spc="-177" dirty="0">
                <a:solidFill>
                  <a:srgbClr val="00FF00"/>
                </a:solidFill>
              </a:rPr>
              <a:t>variable</a:t>
            </a:r>
            <a:r>
              <a:rPr spc="-258" dirty="0">
                <a:solidFill>
                  <a:srgbClr val="00FF00"/>
                </a:solidFill>
              </a:rPr>
              <a:t> </a:t>
            </a:r>
            <a:r>
              <a:rPr spc="-129" dirty="0">
                <a:latin typeface="Arial"/>
                <a:cs typeface="Arial"/>
              </a:rPr>
              <a:t>“</a:t>
            </a:r>
            <a:r>
              <a:rPr spc="-129" dirty="0"/>
              <a:t>name</a:t>
            </a:r>
            <a:r>
              <a:rPr spc="-129" dirty="0">
                <a:latin typeface="Arial"/>
                <a:cs typeface="Arial"/>
              </a:rPr>
              <a:t>”</a:t>
            </a:r>
          </a:p>
          <a:p>
            <a:pPr marL="412909" indent="-158591" algn="just">
              <a:spcBef>
                <a:spcPts val="1985"/>
              </a:spcBef>
              <a:buChar char="•"/>
              <a:tabLst>
                <a:tab pos="413623" algn="l"/>
              </a:tabLst>
            </a:pPr>
            <a:r>
              <a:rPr spc="-191" dirty="0"/>
              <a:t>Programmers</a:t>
            </a:r>
            <a:r>
              <a:rPr spc="-258" dirty="0"/>
              <a:t> </a:t>
            </a:r>
            <a:r>
              <a:rPr spc="-180" dirty="0"/>
              <a:t>get</a:t>
            </a:r>
            <a:r>
              <a:rPr spc="-258" dirty="0"/>
              <a:t> </a:t>
            </a:r>
            <a:r>
              <a:rPr spc="-118" dirty="0"/>
              <a:t>to</a:t>
            </a:r>
            <a:r>
              <a:rPr spc="-258" dirty="0"/>
              <a:t> </a:t>
            </a:r>
            <a:r>
              <a:rPr spc="-157" dirty="0"/>
              <a:t>choose</a:t>
            </a:r>
            <a:r>
              <a:rPr spc="-258" dirty="0"/>
              <a:t> </a:t>
            </a:r>
            <a:r>
              <a:rPr spc="-157" dirty="0"/>
              <a:t>the</a:t>
            </a:r>
            <a:r>
              <a:rPr spc="-258" dirty="0"/>
              <a:t> </a:t>
            </a:r>
            <a:r>
              <a:rPr spc="-197" dirty="0"/>
              <a:t>names</a:t>
            </a:r>
            <a:r>
              <a:rPr spc="-258" dirty="0"/>
              <a:t> </a:t>
            </a:r>
            <a:r>
              <a:rPr spc="-79" dirty="0"/>
              <a:t>of</a:t>
            </a:r>
            <a:r>
              <a:rPr spc="-258" dirty="0"/>
              <a:t> </a:t>
            </a:r>
            <a:r>
              <a:rPr spc="-157" dirty="0"/>
              <a:t>the</a:t>
            </a:r>
            <a:r>
              <a:rPr spc="-258" dirty="0"/>
              <a:t> </a:t>
            </a:r>
            <a:r>
              <a:rPr spc="-183" dirty="0">
                <a:solidFill>
                  <a:srgbClr val="00FF00"/>
                </a:solidFill>
              </a:rPr>
              <a:t>variables</a:t>
            </a:r>
          </a:p>
          <a:p>
            <a:pPr marL="412909" indent="-158591" algn="just">
              <a:spcBef>
                <a:spcPts val="1957"/>
              </a:spcBef>
              <a:buChar char="•"/>
              <a:tabLst>
                <a:tab pos="413623" algn="l"/>
              </a:tabLst>
            </a:pPr>
            <a:r>
              <a:rPr spc="-146" dirty="0"/>
              <a:t>You</a:t>
            </a:r>
            <a:r>
              <a:rPr spc="-262" dirty="0"/>
              <a:t> </a:t>
            </a:r>
            <a:r>
              <a:rPr spc="-177" dirty="0"/>
              <a:t>can</a:t>
            </a:r>
            <a:r>
              <a:rPr spc="-258" dirty="0"/>
              <a:t> </a:t>
            </a:r>
            <a:r>
              <a:rPr spc="-191" dirty="0"/>
              <a:t>change</a:t>
            </a:r>
            <a:r>
              <a:rPr spc="-258" dirty="0"/>
              <a:t> </a:t>
            </a:r>
            <a:r>
              <a:rPr spc="-157" dirty="0"/>
              <a:t>the</a:t>
            </a:r>
            <a:r>
              <a:rPr spc="-258" dirty="0"/>
              <a:t> </a:t>
            </a:r>
            <a:r>
              <a:rPr spc="-146" dirty="0"/>
              <a:t>contents</a:t>
            </a:r>
            <a:r>
              <a:rPr spc="-258" dirty="0"/>
              <a:t> </a:t>
            </a:r>
            <a:r>
              <a:rPr spc="-79" dirty="0"/>
              <a:t>of</a:t>
            </a:r>
            <a:r>
              <a:rPr spc="-258" dirty="0"/>
              <a:t> </a:t>
            </a:r>
            <a:r>
              <a:rPr spc="-244" dirty="0"/>
              <a:t>a</a:t>
            </a:r>
            <a:r>
              <a:rPr spc="-262" dirty="0"/>
              <a:t> </a:t>
            </a:r>
            <a:r>
              <a:rPr spc="-177" dirty="0">
                <a:solidFill>
                  <a:srgbClr val="00FF00"/>
                </a:solidFill>
              </a:rPr>
              <a:t>variable</a:t>
            </a:r>
            <a:r>
              <a:rPr spc="-258" dirty="0">
                <a:solidFill>
                  <a:srgbClr val="00FF00"/>
                </a:solidFill>
              </a:rPr>
              <a:t> </a:t>
            </a:r>
            <a:r>
              <a:rPr spc="-141" dirty="0"/>
              <a:t>in</a:t>
            </a:r>
            <a:r>
              <a:rPr spc="-258" dirty="0"/>
              <a:t> </a:t>
            </a:r>
            <a:r>
              <a:rPr spc="-244" dirty="0"/>
              <a:t>a</a:t>
            </a:r>
            <a:r>
              <a:rPr spc="-258" dirty="0"/>
              <a:t> </a:t>
            </a:r>
            <a:r>
              <a:rPr spc="-166" dirty="0"/>
              <a:t>later</a:t>
            </a:r>
            <a:r>
              <a:rPr spc="-258" dirty="0"/>
              <a:t> </a:t>
            </a:r>
            <a:r>
              <a:rPr spc="-166" dirty="0"/>
              <a:t>statement</a:t>
            </a:r>
          </a:p>
        </p:txBody>
      </p:sp>
      <p:sp>
        <p:nvSpPr>
          <p:cNvPr id="4" name="object 4"/>
          <p:cNvSpPr/>
          <p:nvPr/>
        </p:nvSpPr>
        <p:spPr>
          <a:xfrm>
            <a:off x="5843576" y="4279099"/>
            <a:ext cx="2822138" cy="714375"/>
          </a:xfrm>
          <a:custGeom>
            <a:avLst/>
            <a:gdLst/>
            <a:ahLst/>
            <a:cxnLst/>
            <a:rect l="l" t="t" r="r" b="b"/>
            <a:pathLst>
              <a:path w="5017134" h="1270000">
                <a:moveTo>
                  <a:pt x="0" y="0"/>
                </a:moveTo>
                <a:lnTo>
                  <a:pt x="5016589" y="0"/>
                </a:lnTo>
                <a:lnTo>
                  <a:pt x="5016589" y="1269897"/>
                </a:lnTo>
                <a:lnTo>
                  <a:pt x="0" y="1269897"/>
                </a:lnTo>
                <a:lnTo>
                  <a:pt x="0" y="0"/>
                </a:lnTo>
                <a:close/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922353" y="4406160"/>
            <a:ext cx="569714" cy="431304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>
              <a:spcBef>
                <a:spcPts val="56"/>
              </a:spcBef>
            </a:pPr>
            <a:r>
              <a:rPr sz="2756" spc="-458" dirty="0">
                <a:solidFill>
                  <a:srgbClr val="FFFFFF"/>
                </a:solidFill>
                <a:latin typeface="Verdana"/>
                <a:cs typeface="Verdana"/>
              </a:rPr>
              <a:t>12.2</a:t>
            </a:r>
            <a:endParaRPr sz="2756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93027" y="4388389"/>
            <a:ext cx="190381" cy="457337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2925" spc="-346" dirty="0">
                <a:solidFill>
                  <a:srgbClr val="00FF00"/>
                </a:solidFill>
                <a:latin typeface="Verdana"/>
                <a:cs typeface="Verdana"/>
              </a:rPr>
              <a:t>x</a:t>
            </a:r>
            <a:endParaRPr sz="2925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22145" y="5200641"/>
            <a:ext cx="2822138" cy="559344"/>
          </a:xfrm>
          <a:prstGeom prst="rect">
            <a:avLst/>
          </a:prstGeom>
          <a:solidFill>
            <a:srgbClr val="000000"/>
          </a:solidFill>
          <a:ln w="76199">
            <a:solidFill>
              <a:srgbClr val="00FFFF"/>
            </a:solidFill>
          </a:ln>
        </p:spPr>
        <p:txBody>
          <a:bodyPr vert="horz" wrap="square" lIns="0" tIns="133945" rIns="0" bIns="0" rtlCol="0">
            <a:spAutoFit/>
          </a:bodyPr>
          <a:lstStyle/>
          <a:p>
            <a:pPr marL="78581">
              <a:spcBef>
                <a:spcPts val="1055"/>
              </a:spcBef>
            </a:pPr>
            <a:r>
              <a:rPr sz="2756" spc="-495" dirty="0">
                <a:solidFill>
                  <a:srgbClr val="FFFFFF"/>
                </a:solidFill>
                <a:latin typeface="Verdana"/>
                <a:cs typeface="Verdana"/>
              </a:rPr>
              <a:t>14</a:t>
            </a:r>
            <a:endParaRPr sz="2756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67116" y="5313505"/>
            <a:ext cx="202168" cy="457337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2925" spc="-256" dirty="0">
                <a:solidFill>
                  <a:srgbClr val="00FF00"/>
                </a:solidFill>
                <a:latin typeface="Verdana"/>
                <a:cs typeface="Verdana"/>
              </a:rPr>
              <a:t>y</a:t>
            </a:r>
            <a:endParaRPr sz="2925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013239" y="4413058"/>
            <a:ext cx="429697" cy="499348"/>
          </a:xfrm>
          <a:custGeom>
            <a:avLst/>
            <a:gdLst/>
            <a:ahLst/>
            <a:cxnLst/>
            <a:rect l="l" t="t" r="r" b="b"/>
            <a:pathLst>
              <a:path w="763904" h="887729">
                <a:moveTo>
                  <a:pt x="763598" y="0"/>
                </a:moveTo>
                <a:lnTo>
                  <a:pt x="0" y="887498"/>
                </a:lnTo>
              </a:path>
            </a:pathLst>
          </a:custGeom>
          <a:ln w="63499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13239" y="4404115"/>
            <a:ext cx="322183" cy="449342"/>
          </a:xfrm>
          <a:custGeom>
            <a:avLst/>
            <a:gdLst/>
            <a:ahLst/>
            <a:cxnLst/>
            <a:rect l="l" t="t" r="r" b="b"/>
            <a:pathLst>
              <a:path w="572770" h="798829">
                <a:moveTo>
                  <a:pt x="0" y="0"/>
                </a:moveTo>
                <a:lnTo>
                  <a:pt x="572698" y="798223"/>
                </a:lnTo>
              </a:path>
            </a:pathLst>
          </a:custGeom>
          <a:ln w="63499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767147" y="4359886"/>
            <a:ext cx="746165" cy="509339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>
              <a:spcBef>
                <a:spcPts val="56"/>
              </a:spcBef>
            </a:pPr>
            <a:r>
              <a:rPr sz="3263" spc="-138" dirty="0">
                <a:solidFill>
                  <a:srgbClr val="FFFFFF"/>
                </a:solidFill>
                <a:latin typeface="Verdana"/>
                <a:cs typeface="Verdana"/>
              </a:rPr>
              <a:t>100</a:t>
            </a:r>
            <a:endParaRPr sz="3263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68925" y="4396680"/>
            <a:ext cx="1660565" cy="1343477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  <a:tabLst>
                <a:tab pos="418624" algn="l"/>
                <a:tab pos="830104" algn="l"/>
              </a:tabLst>
            </a:pPr>
            <a:r>
              <a:rPr sz="2700" dirty="0">
                <a:solidFill>
                  <a:srgbClr val="00FF00"/>
                </a:solidFill>
                <a:latin typeface="Courier New"/>
                <a:cs typeface="Courier New"/>
              </a:rPr>
              <a:t>x	</a:t>
            </a:r>
            <a:r>
              <a:rPr sz="2700" dirty="0">
                <a:solidFill>
                  <a:srgbClr val="FFFFFF"/>
                </a:solidFill>
                <a:latin typeface="Courier New"/>
                <a:cs typeface="Courier New"/>
              </a:rPr>
              <a:t>=	</a:t>
            </a:r>
            <a:r>
              <a:rPr sz="2700" spc="-3" dirty="0">
                <a:solidFill>
                  <a:srgbClr val="FF7E00"/>
                </a:solidFill>
                <a:latin typeface="Courier New"/>
                <a:cs typeface="Courier New"/>
              </a:rPr>
              <a:t>12.2</a:t>
            </a:r>
            <a:endParaRPr sz="2700">
              <a:latin typeface="Courier New"/>
              <a:cs typeface="Courier New"/>
            </a:endParaRPr>
          </a:p>
          <a:p>
            <a:pPr marL="7144">
              <a:spcBef>
                <a:spcPts val="8"/>
              </a:spcBef>
              <a:tabLst>
                <a:tab pos="418624" algn="l"/>
                <a:tab pos="830104" algn="l"/>
              </a:tabLst>
            </a:pPr>
            <a:r>
              <a:rPr sz="2700" dirty="0">
                <a:solidFill>
                  <a:srgbClr val="00FF00"/>
                </a:solidFill>
                <a:latin typeface="Courier New"/>
                <a:cs typeface="Courier New"/>
              </a:rPr>
              <a:t>y	</a:t>
            </a:r>
            <a:r>
              <a:rPr sz="2700" dirty="0">
                <a:solidFill>
                  <a:srgbClr val="FFFFFF"/>
                </a:solidFill>
                <a:latin typeface="Courier New"/>
                <a:cs typeface="Courier New"/>
              </a:rPr>
              <a:t>=	</a:t>
            </a:r>
            <a:r>
              <a:rPr sz="2700" spc="-3" dirty="0">
                <a:solidFill>
                  <a:srgbClr val="FF7E00"/>
                </a:solidFill>
                <a:latin typeface="Courier New"/>
                <a:cs typeface="Courier New"/>
              </a:rPr>
              <a:t>14</a:t>
            </a:r>
            <a:endParaRPr sz="2700">
              <a:latin typeface="Courier New"/>
              <a:cs typeface="Courier New"/>
            </a:endParaRPr>
          </a:p>
          <a:p>
            <a:pPr marL="7144">
              <a:spcBef>
                <a:spcPts val="675"/>
              </a:spcBef>
              <a:tabLst>
                <a:tab pos="418624" algn="l"/>
                <a:tab pos="830104" algn="l"/>
              </a:tabLst>
            </a:pPr>
            <a:r>
              <a:rPr sz="2700" dirty="0">
                <a:solidFill>
                  <a:srgbClr val="00FF00"/>
                </a:solidFill>
                <a:latin typeface="Courier New"/>
                <a:cs typeface="Courier New"/>
              </a:rPr>
              <a:t>x	</a:t>
            </a:r>
            <a:r>
              <a:rPr sz="2700" dirty="0">
                <a:solidFill>
                  <a:srgbClr val="FFFFFF"/>
                </a:solidFill>
                <a:latin typeface="Courier New"/>
                <a:cs typeface="Courier New"/>
              </a:rPr>
              <a:t>=	</a:t>
            </a:r>
            <a:r>
              <a:rPr sz="2700" spc="-3" dirty="0">
                <a:solidFill>
                  <a:srgbClr val="FF7E00"/>
                </a:solidFill>
                <a:latin typeface="Courier New"/>
                <a:cs typeface="Courier New"/>
              </a:rPr>
              <a:t>100</a:t>
            </a:r>
            <a:endParaRPr sz="2700">
              <a:latin typeface="Courier New"/>
              <a:cs typeface="Courier New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27</a:t>
            </a:fld>
            <a:endParaRPr lang="en-US"/>
          </a:p>
        </p:txBody>
      </p:sp>
      <p:pic>
        <p:nvPicPr>
          <p:cNvPr id="14" name="Picture 5" descr="mem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6" t="64699" r="24265" b="13741"/>
          <a:stretch>
            <a:fillRect/>
          </a:stretch>
        </p:blipFill>
        <p:spPr bwMode="auto">
          <a:xfrm>
            <a:off x="5922353" y="994394"/>
            <a:ext cx="3024525" cy="2298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225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2498" y="1283805"/>
            <a:ext cx="6552248" cy="665086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284" dirty="0"/>
              <a:t>Python </a:t>
            </a:r>
            <a:r>
              <a:rPr spc="-343" dirty="0"/>
              <a:t>Variable </a:t>
            </a:r>
            <a:r>
              <a:rPr spc="-368" dirty="0"/>
              <a:t>Name</a:t>
            </a:r>
            <a:r>
              <a:rPr spc="-1029" dirty="0"/>
              <a:t> </a:t>
            </a:r>
            <a:r>
              <a:rPr spc="-368" dirty="0"/>
              <a:t>Rules</a:t>
            </a:r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12554" y="2348931"/>
            <a:ext cx="7569446" cy="3413274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280392" indent="-223957">
              <a:spcBef>
                <a:spcPts val="56"/>
              </a:spcBef>
              <a:buAutoNum type="arabicPeriod"/>
              <a:tabLst>
                <a:tab pos="280749" algn="l"/>
              </a:tabLst>
            </a:pPr>
            <a:r>
              <a:rPr sz="2400" spc="-155" dirty="0">
                <a:solidFill>
                  <a:srgbClr val="FFFFFF"/>
                </a:solidFill>
                <a:latin typeface="Verdana"/>
                <a:cs typeface="Verdana"/>
              </a:rPr>
              <a:t>Must</a:t>
            </a:r>
            <a:r>
              <a:rPr sz="2400" spc="-26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83" dirty="0">
                <a:solidFill>
                  <a:srgbClr val="FFFFFF"/>
                </a:solidFill>
                <a:latin typeface="Verdana"/>
                <a:cs typeface="Verdana"/>
              </a:rPr>
              <a:t>start</a:t>
            </a:r>
            <a:r>
              <a:rPr sz="2400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55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2400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24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00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46" dirty="0">
                <a:solidFill>
                  <a:srgbClr val="FFFFFF"/>
                </a:solidFill>
                <a:latin typeface="Verdana"/>
                <a:cs typeface="Verdana"/>
              </a:rPr>
              <a:t>letter</a:t>
            </a:r>
            <a:r>
              <a:rPr sz="2400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66" dirty="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sz="2400" spc="-26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74" dirty="0">
                <a:solidFill>
                  <a:srgbClr val="FFFFFF"/>
                </a:solidFill>
                <a:latin typeface="Verdana"/>
                <a:cs typeface="Verdana"/>
              </a:rPr>
              <a:t>underscore</a:t>
            </a:r>
            <a:r>
              <a:rPr sz="2400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43" dirty="0">
                <a:solidFill>
                  <a:srgbClr val="FFFFFF"/>
                </a:solidFill>
                <a:latin typeface="Verdana"/>
                <a:cs typeface="Verdana"/>
              </a:rPr>
              <a:t>_</a:t>
            </a:r>
            <a:endParaRPr sz="2400" dirty="0">
              <a:latin typeface="Verdana"/>
              <a:cs typeface="Verdana"/>
            </a:endParaRPr>
          </a:p>
          <a:p>
            <a:pPr marL="280392" indent="-267533">
              <a:spcBef>
                <a:spcPts val="1985"/>
              </a:spcBef>
              <a:buAutoNum type="arabicPeriod"/>
              <a:tabLst>
                <a:tab pos="280749" algn="l"/>
              </a:tabLst>
            </a:pPr>
            <a:r>
              <a:rPr sz="2400" spc="-155" dirty="0">
                <a:solidFill>
                  <a:srgbClr val="FFFFFF"/>
                </a:solidFill>
                <a:latin typeface="Verdana"/>
                <a:cs typeface="Verdana"/>
              </a:rPr>
              <a:t>Must</a:t>
            </a:r>
            <a:r>
              <a:rPr sz="2400" spc="-26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55" dirty="0">
                <a:solidFill>
                  <a:srgbClr val="FFFFFF"/>
                </a:solidFill>
                <a:latin typeface="Verdana"/>
                <a:cs typeface="Verdana"/>
              </a:rPr>
              <a:t>consist</a:t>
            </a:r>
            <a:r>
              <a:rPr sz="2400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79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400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55" dirty="0">
                <a:solidFill>
                  <a:srgbClr val="FFFFFF"/>
                </a:solidFill>
                <a:latin typeface="Verdana"/>
                <a:cs typeface="Verdana"/>
              </a:rPr>
              <a:t>letters</a:t>
            </a:r>
            <a:r>
              <a:rPr sz="2400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77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400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88" dirty="0">
                <a:solidFill>
                  <a:srgbClr val="FFFFFF"/>
                </a:solidFill>
                <a:latin typeface="Verdana"/>
                <a:cs typeface="Verdana"/>
              </a:rPr>
              <a:t>numbers</a:t>
            </a:r>
            <a:r>
              <a:rPr sz="2400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77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400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80" dirty="0">
                <a:solidFill>
                  <a:srgbClr val="FFFFFF"/>
                </a:solidFill>
                <a:latin typeface="Verdana"/>
                <a:cs typeface="Verdana"/>
              </a:rPr>
              <a:t>underscores</a:t>
            </a:r>
            <a:endParaRPr sz="2400" dirty="0">
              <a:latin typeface="Verdana"/>
              <a:cs typeface="Verdana"/>
            </a:endParaRPr>
          </a:p>
          <a:p>
            <a:pPr marL="280392" indent="-273248">
              <a:spcBef>
                <a:spcPts val="1957"/>
              </a:spcBef>
              <a:buAutoNum type="arabicPeriod"/>
              <a:tabLst>
                <a:tab pos="280749" algn="l"/>
              </a:tabLst>
            </a:pPr>
            <a:r>
              <a:rPr sz="2400" spc="-200" dirty="0">
                <a:solidFill>
                  <a:srgbClr val="FFFFFF"/>
                </a:solidFill>
                <a:latin typeface="Verdana"/>
                <a:cs typeface="Verdana"/>
              </a:rPr>
              <a:t>Case</a:t>
            </a:r>
            <a:r>
              <a:rPr sz="2400" spc="-26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66" dirty="0">
                <a:solidFill>
                  <a:srgbClr val="FFFFFF"/>
                </a:solidFill>
                <a:latin typeface="Verdana"/>
                <a:cs typeface="Verdana"/>
              </a:rPr>
              <a:t>Sensitive</a:t>
            </a:r>
            <a:endParaRPr sz="2400" dirty="0">
              <a:latin typeface="Verdana"/>
              <a:cs typeface="Verdana"/>
            </a:endParaRPr>
          </a:p>
          <a:p>
            <a:pPr>
              <a:spcBef>
                <a:spcPts val="8"/>
              </a:spcBef>
              <a:buClr>
                <a:srgbClr val="FFFFFF"/>
              </a:buClr>
              <a:buFont typeface="Verdana"/>
              <a:buAutoNum type="arabicPeriod"/>
            </a:pPr>
            <a:endParaRPr sz="2400" dirty="0">
              <a:latin typeface="Times New Roman"/>
              <a:cs typeface="Times New Roman"/>
            </a:endParaRPr>
          </a:p>
          <a:p>
            <a:pPr marL="373261" lvl="1" indent="-207526">
              <a:buClr>
                <a:srgbClr val="FFFFFF"/>
              </a:buClr>
              <a:buChar char="•"/>
              <a:tabLst>
                <a:tab pos="373618" algn="l"/>
                <a:tab pos="1255514" algn="l"/>
                <a:tab pos="2085618" algn="l"/>
                <a:tab pos="2753558" algn="l"/>
                <a:tab pos="3859054" algn="l"/>
              </a:tabLst>
            </a:pPr>
            <a:r>
              <a:rPr sz="2400" spc="-219" dirty="0">
                <a:solidFill>
                  <a:srgbClr val="00FF00"/>
                </a:solidFill>
                <a:latin typeface="Verdana"/>
                <a:cs typeface="Verdana"/>
              </a:rPr>
              <a:t>Good:	</a:t>
            </a:r>
            <a:r>
              <a:rPr sz="2400" spc="-200" dirty="0">
                <a:solidFill>
                  <a:srgbClr val="FFFFFF"/>
                </a:solidFill>
                <a:latin typeface="Verdana"/>
                <a:cs typeface="Verdana"/>
              </a:rPr>
              <a:t>spam	</a:t>
            </a:r>
            <a:r>
              <a:rPr sz="2400" spc="-225" dirty="0">
                <a:solidFill>
                  <a:srgbClr val="FFFFFF"/>
                </a:solidFill>
                <a:latin typeface="Verdana"/>
                <a:cs typeface="Verdana"/>
              </a:rPr>
              <a:t>eggs	</a:t>
            </a:r>
            <a:r>
              <a:rPr sz="2400" spc="-200" dirty="0">
                <a:solidFill>
                  <a:srgbClr val="FFFFFF"/>
                </a:solidFill>
                <a:latin typeface="Verdana"/>
                <a:cs typeface="Verdana"/>
              </a:rPr>
              <a:t>spam23	</a:t>
            </a:r>
            <a:r>
              <a:rPr sz="2400" spc="-163" dirty="0">
                <a:solidFill>
                  <a:srgbClr val="FFFFFF"/>
                </a:solidFill>
                <a:latin typeface="Verdana"/>
                <a:cs typeface="Verdana"/>
              </a:rPr>
              <a:t>_speed</a:t>
            </a:r>
            <a:endParaRPr sz="2400" dirty="0">
              <a:latin typeface="Verdana"/>
              <a:cs typeface="Verdana"/>
            </a:endParaRPr>
          </a:p>
          <a:p>
            <a:pPr marL="373261" lvl="1" indent="-207526">
              <a:spcBef>
                <a:spcPts val="1198"/>
              </a:spcBef>
              <a:buClr>
                <a:srgbClr val="FFFFFF"/>
              </a:buClr>
              <a:buChar char="•"/>
              <a:tabLst>
                <a:tab pos="373618" algn="l"/>
                <a:tab pos="1250156" algn="l"/>
                <a:tab pos="2413873" algn="l"/>
              </a:tabLst>
            </a:pPr>
            <a:r>
              <a:rPr sz="2400" spc="-267" dirty="0">
                <a:solidFill>
                  <a:srgbClr val="DF6666"/>
                </a:solidFill>
                <a:latin typeface="Verdana"/>
                <a:cs typeface="Verdana"/>
              </a:rPr>
              <a:t>Bad:	</a:t>
            </a:r>
            <a:r>
              <a:rPr sz="2400" spc="-200" dirty="0">
                <a:solidFill>
                  <a:srgbClr val="FFFFFF"/>
                </a:solidFill>
                <a:latin typeface="Verdana"/>
                <a:cs typeface="Verdana"/>
              </a:rPr>
              <a:t>23spam	</a:t>
            </a:r>
            <a:r>
              <a:rPr lang="en-US" sz="2400" spc="-197" dirty="0">
                <a:solidFill>
                  <a:srgbClr val="FFFFFF"/>
                </a:solidFill>
                <a:latin typeface="Verdana"/>
                <a:cs typeface="Verdana"/>
              </a:rPr>
              <a:t>@</a:t>
            </a:r>
            <a:r>
              <a:rPr sz="2400" spc="-197" dirty="0" smtClean="0">
                <a:solidFill>
                  <a:srgbClr val="FFFFFF"/>
                </a:solidFill>
                <a:latin typeface="Verdana"/>
                <a:cs typeface="Verdana"/>
              </a:rPr>
              <a:t>sign</a:t>
            </a:r>
            <a:r>
              <a:rPr sz="2400" spc="194" dirty="0" smtClean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298" dirty="0">
                <a:solidFill>
                  <a:srgbClr val="FFFFFF"/>
                </a:solidFill>
                <a:latin typeface="Verdana"/>
                <a:cs typeface="Verdana"/>
              </a:rPr>
              <a:t>var.12</a:t>
            </a:r>
            <a:endParaRPr sz="2400" dirty="0">
              <a:latin typeface="Verdana"/>
              <a:cs typeface="Verdana"/>
            </a:endParaRPr>
          </a:p>
          <a:p>
            <a:pPr marL="373261" lvl="1" indent="-207526">
              <a:spcBef>
                <a:spcPts val="1198"/>
              </a:spcBef>
              <a:buClr>
                <a:srgbClr val="FFFFFF"/>
              </a:buClr>
              <a:buChar char="•"/>
              <a:tabLst>
                <a:tab pos="373618" algn="l"/>
                <a:tab pos="1645206" algn="l"/>
                <a:tab pos="2417445" algn="l"/>
                <a:tab pos="3233261" algn="l"/>
              </a:tabLst>
            </a:pPr>
            <a:r>
              <a:rPr sz="2400" spc="-163" dirty="0">
                <a:solidFill>
                  <a:srgbClr val="00FFFF"/>
                </a:solidFill>
                <a:latin typeface="Verdana"/>
                <a:cs typeface="Verdana"/>
              </a:rPr>
              <a:t>Different:	</a:t>
            </a:r>
            <a:r>
              <a:rPr sz="2400" spc="-200" dirty="0">
                <a:solidFill>
                  <a:srgbClr val="FFFFFF"/>
                </a:solidFill>
                <a:latin typeface="Verdana"/>
                <a:cs typeface="Verdana"/>
              </a:rPr>
              <a:t>spam	</a:t>
            </a:r>
            <a:r>
              <a:rPr sz="2400" spc="-194" dirty="0">
                <a:solidFill>
                  <a:srgbClr val="FFFFFF"/>
                </a:solidFill>
                <a:latin typeface="Verdana"/>
                <a:cs typeface="Verdana"/>
              </a:rPr>
              <a:t>Spam	</a:t>
            </a:r>
            <a:r>
              <a:rPr sz="2400" spc="-118" dirty="0">
                <a:solidFill>
                  <a:srgbClr val="FFFFFF"/>
                </a:solidFill>
                <a:latin typeface="Verdana"/>
                <a:cs typeface="Verdana"/>
              </a:rPr>
              <a:t>SPAM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2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5000" y="671435"/>
            <a:ext cx="3791545" cy="665086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388" dirty="0"/>
              <a:t>Reserved</a:t>
            </a:r>
            <a:r>
              <a:rPr spc="-577" dirty="0"/>
              <a:t> </a:t>
            </a:r>
            <a:r>
              <a:rPr spc="-307" dirty="0"/>
              <a:t>Words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52400" y="2209800"/>
            <a:ext cx="8839200" cy="3638977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214313" indent="-207169">
              <a:spcBef>
                <a:spcPts val="56"/>
              </a:spcBef>
              <a:buChar char="•"/>
              <a:tabLst>
                <a:tab pos="214670" algn="l"/>
              </a:tabLst>
            </a:pPr>
            <a:r>
              <a:rPr sz="2400" spc="-146" dirty="0">
                <a:solidFill>
                  <a:srgbClr val="FFFFFF"/>
                </a:solidFill>
                <a:latin typeface="Verdana"/>
                <a:cs typeface="Verdana"/>
              </a:rPr>
              <a:t>You</a:t>
            </a:r>
            <a:r>
              <a:rPr sz="2400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52" dirty="0">
                <a:solidFill>
                  <a:srgbClr val="FFFFFF"/>
                </a:solidFill>
                <a:latin typeface="Verdana"/>
                <a:cs typeface="Verdana"/>
              </a:rPr>
              <a:t>cannot</a:t>
            </a:r>
            <a:r>
              <a:rPr sz="2400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203" dirty="0">
                <a:solidFill>
                  <a:srgbClr val="FFFFFF"/>
                </a:solidFill>
                <a:latin typeface="Verdana"/>
                <a:cs typeface="Verdana"/>
              </a:rPr>
              <a:t>use</a:t>
            </a:r>
            <a:r>
              <a:rPr sz="2400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88" dirty="0">
                <a:solidFill>
                  <a:srgbClr val="FFFF00"/>
                </a:solidFill>
                <a:latin typeface="Verdana"/>
                <a:cs typeface="Verdana"/>
              </a:rPr>
              <a:t>reserved</a:t>
            </a:r>
            <a:r>
              <a:rPr sz="2400" spc="-256" dirty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sz="2400" spc="-177" dirty="0">
                <a:solidFill>
                  <a:srgbClr val="FFFF00"/>
                </a:solidFill>
                <a:latin typeface="Verdana"/>
                <a:cs typeface="Verdana"/>
              </a:rPr>
              <a:t>words</a:t>
            </a:r>
            <a:r>
              <a:rPr sz="2400" spc="-258" dirty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sz="2400" spc="-230" dirty="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sz="2400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77" dirty="0">
                <a:solidFill>
                  <a:srgbClr val="FFFFFF"/>
                </a:solidFill>
                <a:latin typeface="Verdana"/>
                <a:cs typeface="Verdana"/>
              </a:rPr>
              <a:t>variable</a:t>
            </a:r>
            <a:r>
              <a:rPr sz="2400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97" dirty="0">
                <a:solidFill>
                  <a:srgbClr val="FFFFFF"/>
                </a:solidFill>
                <a:latin typeface="Verdana"/>
                <a:cs typeface="Verdana"/>
              </a:rPr>
              <a:t>names</a:t>
            </a:r>
            <a:r>
              <a:rPr sz="2400" spc="-25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157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2400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46" dirty="0">
                <a:solidFill>
                  <a:srgbClr val="FFFFFF"/>
                </a:solidFill>
                <a:latin typeface="Verdana"/>
                <a:cs typeface="Verdana"/>
              </a:rPr>
              <a:t>identifiers</a:t>
            </a:r>
            <a:endParaRPr sz="2400" dirty="0">
              <a:latin typeface="Verdana"/>
              <a:cs typeface="Verdana"/>
            </a:endParaRPr>
          </a:p>
          <a:p>
            <a:pPr>
              <a:spcBef>
                <a:spcPts val="17"/>
              </a:spcBef>
            </a:pPr>
            <a:endParaRPr sz="3200" dirty="0">
              <a:latin typeface="Times New Roman"/>
              <a:cs typeface="Times New Roman"/>
            </a:endParaRPr>
          </a:p>
          <a:p>
            <a:pPr marL="1158002" marR="1101209" algn="just">
              <a:lnSpc>
                <a:spcPct val="150000"/>
              </a:lnSpc>
              <a:tabLst>
                <a:tab pos="1838801" algn="l"/>
                <a:tab pos="1966317" algn="l"/>
                <a:tab pos="1984177" algn="l"/>
                <a:tab pos="2028468" algn="l"/>
                <a:tab pos="2127052" algn="l"/>
                <a:tab pos="2432090" algn="l"/>
                <a:tab pos="2588538" algn="l"/>
                <a:tab pos="2763203" algn="l"/>
                <a:tab pos="2995374" algn="l"/>
                <a:tab pos="3141821" algn="l"/>
                <a:tab pos="3314700" algn="l"/>
                <a:tab pos="3343275" algn="l"/>
                <a:tab pos="3385780" algn="l"/>
                <a:tab pos="3545800" algn="l"/>
                <a:tab pos="3979783" algn="l"/>
                <a:tab pos="4116586" algn="l"/>
                <a:tab pos="4131588" algn="l"/>
                <a:tab pos="4169807" algn="l"/>
                <a:tab pos="4778097" algn="l"/>
                <a:tab pos="5013841" algn="l"/>
                <a:tab pos="5115997" algn="l"/>
                <a:tab pos="5173147" algn="l"/>
                <a:tab pos="5190292" algn="l"/>
                <a:tab pos="5248870" algn="l"/>
                <a:tab pos="5538549" algn="l"/>
              </a:tabLst>
            </a:pPr>
            <a:r>
              <a:rPr sz="2400" spc="-208" dirty="0">
                <a:solidFill>
                  <a:srgbClr val="FFFF00"/>
                </a:solidFill>
                <a:latin typeface="Verdana"/>
                <a:cs typeface="Verdana"/>
              </a:rPr>
              <a:t>and	</a:t>
            </a:r>
            <a:r>
              <a:rPr sz="2400" spc="-152" dirty="0">
                <a:solidFill>
                  <a:srgbClr val="FFFF00"/>
                </a:solidFill>
                <a:latin typeface="Verdana"/>
                <a:cs typeface="Verdana"/>
              </a:rPr>
              <a:t>del	</a:t>
            </a:r>
            <a:r>
              <a:rPr sz="2400" spc="-146" dirty="0">
                <a:solidFill>
                  <a:srgbClr val="FFFF00"/>
                </a:solidFill>
                <a:latin typeface="Verdana"/>
                <a:cs typeface="Verdana"/>
              </a:rPr>
              <a:t>for	</a:t>
            </a:r>
            <a:r>
              <a:rPr sz="2400" spc="-203" dirty="0">
                <a:solidFill>
                  <a:srgbClr val="FFFF00"/>
                </a:solidFill>
                <a:latin typeface="Verdana"/>
                <a:cs typeface="Verdana"/>
              </a:rPr>
              <a:t>is			</a:t>
            </a:r>
            <a:r>
              <a:rPr sz="2400" spc="-228" dirty="0">
                <a:solidFill>
                  <a:srgbClr val="FFFF00"/>
                </a:solidFill>
                <a:latin typeface="Verdana"/>
                <a:cs typeface="Verdana"/>
              </a:rPr>
              <a:t>raise				</a:t>
            </a:r>
            <a:r>
              <a:rPr sz="2400" spc="-230" dirty="0">
                <a:solidFill>
                  <a:srgbClr val="FFFF00"/>
                </a:solidFill>
                <a:latin typeface="Verdana"/>
                <a:cs typeface="Verdana"/>
              </a:rPr>
              <a:t>assert		</a:t>
            </a:r>
            <a:r>
              <a:rPr sz="2400" spc="-124" dirty="0">
                <a:solidFill>
                  <a:srgbClr val="FFFF00"/>
                </a:solidFill>
                <a:latin typeface="Verdana"/>
                <a:cs typeface="Verdana"/>
              </a:rPr>
              <a:t>elif  </a:t>
            </a:r>
            <a:r>
              <a:rPr sz="2400" spc="-166" dirty="0">
                <a:solidFill>
                  <a:srgbClr val="FFFF00"/>
                </a:solidFill>
                <a:latin typeface="Verdana"/>
                <a:cs typeface="Verdana"/>
              </a:rPr>
              <a:t>from		</a:t>
            </a:r>
            <a:r>
              <a:rPr sz="2400" spc="-203" dirty="0" smtClean="0">
                <a:solidFill>
                  <a:srgbClr val="FFFF00"/>
                </a:solidFill>
                <a:latin typeface="Verdana"/>
                <a:cs typeface="Verdana"/>
              </a:rPr>
              <a:t>lambda</a:t>
            </a:r>
            <a:r>
              <a:rPr sz="2400" spc="-203" dirty="0">
                <a:solidFill>
                  <a:srgbClr val="FFFF00"/>
                </a:solidFill>
                <a:latin typeface="Verdana"/>
                <a:cs typeface="Verdana"/>
              </a:rPr>
              <a:t>		</a:t>
            </a:r>
            <a:r>
              <a:rPr sz="2400" spc="-211" dirty="0">
                <a:solidFill>
                  <a:srgbClr val="FFFF00"/>
                </a:solidFill>
                <a:latin typeface="Verdana"/>
                <a:cs typeface="Verdana"/>
              </a:rPr>
              <a:t>return		</a:t>
            </a:r>
            <a:r>
              <a:rPr sz="2400" spc="-248" dirty="0">
                <a:solidFill>
                  <a:srgbClr val="FFFF00"/>
                </a:solidFill>
                <a:latin typeface="Verdana"/>
                <a:cs typeface="Verdana"/>
              </a:rPr>
              <a:t>break	</a:t>
            </a:r>
            <a:r>
              <a:rPr sz="2400" spc="-186" dirty="0">
                <a:solidFill>
                  <a:srgbClr val="FFFF00"/>
                </a:solidFill>
                <a:latin typeface="Verdana"/>
                <a:cs typeface="Verdana"/>
              </a:rPr>
              <a:t>else  </a:t>
            </a:r>
            <a:r>
              <a:rPr sz="2400" spc="-177" dirty="0">
                <a:solidFill>
                  <a:srgbClr val="FFFF00"/>
                </a:solidFill>
                <a:latin typeface="Verdana"/>
                <a:cs typeface="Verdana"/>
              </a:rPr>
              <a:t>global</a:t>
            </a:r>
            <a:r>
              <a:rPr sz="2400" dirty="0">
                <a:solidFill>
                  <a:srgbClr val="FFFF00"/>
                </a:solidFill>
                <a:latin typeface="Verdana"/>
                <a:cs typeface="Verdana"/>
              </a:rPr>
              <a:t>		</a:t>
            </a:r>
            <a:r>
              <a:rPr sz="2400" spc="-149" dirty="0" smtClean="0">
                <a:solidFill>
                  <a:srgbClr val="FFFF00"/>
                </a:solidFill>
                <a:latin typeface="Verdana"/>
                <a:cs typeface="Verdana"/>
              </a:rPr>
              <a:t>not</a:t>
            </a:r>
            <a:r>
              <a:rPr sz="2400" dirty="0">
                <a:solidFill>
                  <a:srgbClr val="FFFF00"/>
                </a:solidFill>
                <a:latin typeface="Verdana"/>
                <a:cs typeface="Verdana"/>
              </a:rPr>
              <a:t>		</a:t>
            </a:r>
            <a:r>
              <a:rPr sz="2400" spc="-197" dirty="0">
                <a:solidFill>
                  <a:srgbClr val="FFFF00"/>
                </a:solidFill>
                <a:latin typeface="Verdana"/>
                <a:cs typeface="Verdana"/>
              </a:rPr>
              <a:t>try</a:t>
            </a:r>
            <a:r>
              <a:rPr sz="2400" dirty="0">
                <a:solidFill>
                  <a:srgbClr val="FFFF00"/>
                </a:solidFill>
                <a:latin typeface="Verdana"/>
                <a:cs typeface="Verdana"/>
              </a:rPr>
              <a:t>		</a:t>
            </a:r>
            <a:r>
              <a:rPr sz="2400" spc="-208" dirty="0">
                <a:solidFill>
                  <a:srgbClr val="FFFF00"/>
                </a:solidFill>
                <a:latin typeface="Verdana"/>
                <a:cs typeface="Verdana"/>
              </a:rPr>
              <a:t>class</a:t>
            </a:r>
            <a:r>
              <a:rPr sz="2400" dirty="0">
                <a:solidFill>
                  <a:srgbClr val="FFFF00"/>
                </a:solidFill>
                <a:latin typeface="Verdana"/>
                <a:cs typeface="Verdana"/>
              </a:rPr>
              <a:t>		</a:t>
            </a:r>
            <a:r>
              <a:rPr sz="2400" spc="-188" dirty="0">
                <a:solidFill>
                  <a:srgbClr val="FFFF00"/>
                </a:solidFill>
                <a:latin typeface="Verdana"/>
                <a:cs typeface="Verdana"/>
              </a:rPr>
              <a:t>except</a:t>
            </a:r>
            <a:r>
              <a:rPr sz="2400" dirty="0">
                <a:solidFill>
                  <a:srgbClr val="FFFF00"/>
                </a:solidFill>
                <a:latin typeface="Verdana"/>
                <a:cs typeface="Verdana"/>
              </a:rPr>
              <a:t>			</a:t>
            </a:r>
            <a:r>
              <a:rPr sz="2400" spc="-98" dirty="0">
                <a:solidFill>
                  <a:srgbClr val="FFFF00"/>
                </a:solidFill>
                <a:latin typeface="Verdana"/>
                <a:cs typeface="Verdana"/>
              </a:rPr>
              <a:t>if</a:t>
            </a:r>
            <a:r>
              <a:rPr sz="2400" dirty="0">
                <a:solidFill>
                  <a:srgbClr val="FFFF00"/>
                </a:solidFill>
                <a:latin typeface="Verdana"/>
                <a:cs typeface="Verdana"/>
              </a:rPr>
              <a:t>	</a:t>
            </a:r>
            <a:r>
              <a:rPr sz="2400" spc="-163" dirty="0">
                <a:solidFill>
                  <a:srgbClr val="FFFF00"/>
                </a:solidFill>
                <a:latin typeface="Verdana"/>
                <a:cs typeface="Verdana"/>
              </a:rPr>
              <a:t>or  </a:t>
            </a:r>
            <a:r>
              <a:rPr sz="2400" spc="-174" dirty="0">
                <a:solidFill>
                  <a:srgbClr val="FFFF00"/>
                </a:solidFill>
                <a:latin typeface="Verdana"/>
                <a:cs typeface="Verdana"/>
              </a:rPr>
              <a:t>while		</a:t>
            </a:r>
            <a:r>
              <a:rPr sz="2400" spc="-174" dirty="0" smtClean="0">
                <a:solidFill>
                  <a:srgbClr val="FFFF00"/>
                </a:solidFill>
                <a:latin typeface="Verdana"/>
                <a:cs typeface="Verdana"/>
              </a:rPr>
              <a:t>continue</a:t>
            </a:r>
            <a:r>
              <a:rPr sz="2400" spc="-174" dirty="0">
                <a:solidFill>
                  <a:srgbClr val="FFFF00"/>
                </a:solidFill>
                <a:latin typeface="Verdana"/>
                <a:cs typeface="Verdana"/>
              </a:rPr>
              <a:t>			</a:t>
            </a:r>
            <a:r>
              <a:rPr sz="2400" spc="-208" dirty="0">
                <a:solidFill>
                  <a:srgbClr val="FFFF00"/>
                </a:solidFill>
                <a:latin typeface="Verdana"/>
                <a:cs typeface="Verdana"/>
              </a:rPr>
              <a:t>exec			</a:t>
            </a:r>
            <a:r>
              <a:rPr sz="2400" spc="-177" dirty="0">
                <a:solidFill>
                  <a:srgbClr val="FFFF00"/>
                </a:solidFill>
                <a:latin typeface="Verdana"/>
                <a:cs typeface="Verdana"/>
              </a:rPr>
              <a:t>import				</a:t>
            </a:r>
            <a:r>
              <a:rPr sz="2400" spc="-239" dirty="0">
                <a:solidFill>
                  <a:srgbClr val="FFFF00"/>
                </a:solidFill>
                <a:latin typeface="Verdana"/>
                <a:cs typeface="Verdana"/>
              </a:rPr>
              <a:t>pass  </a:t>
            </a:r>
            <a:r>
              <a:rPr sz="2400" spc="-163" dirty="0">
                <a:solidFill>
                  <a:srgbClr val="FFFF00"/>
                </a:solidFill>
                <a:latin typeface="Verdana"/>
                <a:cs typeface="Verdana"/>
              </a:rPr>
              <a:t>yield</a:t>
            </a:r>
            <a:r>
              <a:rPr sz="2400" dirty="0">
                <a:solidFill>
                  <a:srgbClr val="FFFF00"/>
                </a:solidFill>
                <a:latin typeface="Verdana"/>
                <a:cs typeface="Verdana"/>
              </a:rPr>
              <a:t>		</a:t>
            </a:r>
            <a:r>
              <a:rPr sz="2400" spc="-138" dirty="0">
                <a:solidFill>
                  <a:srgbClr val="FFFF00"/>
                </a:solidFill>
                <a:latin typeface="Verdana"/>
                <a:cs typeface="Verdana"/>
              </a:rPr>
              <a:t>def</a:t>
            </a:r>
            <a:r>
              <a:rPr sz="2400" dirty="0">
                <a:solidFill>
                  <a:srgbClr val="FFFF00"/>
                </a:solidFill>
                <a:latin typeface="Verdana"/>
                <a:cs typeface="Verdana"/>
              </a:rPr>
              <a:t>		</a:t>
            </a:r>
            <a:r>
              <a:rPr sz="2400" dirty="0">
                <a:solidFill>
                  <a:srgbClr val="FFFF00"/>
                </a:solidFill>
                <a:latin typeface="Arial"/>
                <a:cs typeface="Arial"/>
              </a:rPr>
              <a:t>ﬁ</a:t>
            </a:r>
            <a:r>
              <a:rPr sz="2400" spc="-172" dirty="0">
                <a:solidFill>
                  <a:srgbClr val="FFFF00"/>
                </a:solidFill>
                <a:latin typeface="Verdana"/>
                <a:cs typeface="Verdana"/>
              </a:rPr>
              <a:t>nally</a:t>
            </a:r>
            <a:r>
              <a:rPr sz="2400" dirty="0">
                <a:solidFill>
                  <a:srgbClr val="FFFF00"/>
                </a:solidFill>
                <a:latin typeface="Verdana"/>
                <a:cs typeface="Verdana"/>
              </a:rPr>
              <a:t>		</a:t>
            </a:r>
            <a:r>
              <a:rPr sz="2400" spc="-163" dirty="0">
                <a:solidFill>
                  <a:srgbClr val="FFFF00"/>
                </a:solidFill>
                <a:latin typeface="Verdana"/>
                <a:cs typeface="Verdana"/>
              </a:rPr>
              <a:t>in</a:t>
            </a:r>
            <a:r>
              <a:rPr sz="2400" dirty="0">
                <a:solidFill>
                  <a:srgbClr val="FFFF00"/>
                </a:solidFill>
                <a:latin typeface="Verdana"/>
                <a:cs typeface="Verdana"/>
              </a:rPr>
              <a:t>	</a:t>
            </a:r>
            <a:r>
              <a:rPr sz="2400" spc="-174" dirty="0">
                <a:solidFill>
                  <a:srgbClr val="FFFF00"/>
                </a:solidFill>
                <a:latin typeface="Verdana"/>
                <a:cs typeface="Verdana"/>
              </a:rPr>
              <a:t>print</a:t>
            </a:r>
            <a:r>
              <a:rPr sz="2400" dirty="0">
                <a:solidFill>
                  <a:srgbClr val="FFFF00"/>
                </a:solidFill>
                <a:latin typeface="Verdana"/>
                <a:cs typeface="Verdana"/>
              </a:rPr>
              <a:t>	</a:t>
            </a:r>
            <a:r>
              <a:rPr sz="2400" spc="-270" dirty="0">
                <a:solidFill>
                  <a:srgbClr val="FFFF00"/>
                </a:solidFill>
                <a:latin typeface="Verdana"/>
                <a:cs typeface="Verdana"/>
              </a:rPr>
              <a:t>as</a:t>
            </a:r>
            <a:r>
              <a:rPr sz="2400" dirty="0">
                <a:solidFill>
                  <a:srgbClr val="FFFF00"/>
                </a:solidFill>
                <a:latin typeface="Verdana"/>
                <a:cs typeface="Verdana"/>
              </a:rPr>
              <a:t>				</a:t>
            </a:r>
            <a:r>
              <a:rPr sz="2400" spc="-180" dirty="0">
                <a:solidFill>
                  <a:srgbClr val="FFFF00"/>
                </a:solidFill>
                <a:latin typeface="Verdana"/>
                <a:cs typeface="Verdana"/>
              </a:rPr>
              <a:t>with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74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132971"/>
            <a:ext cx="8153400" cy="629029"/>
          </a:xfrm>
        </p:spPr>
        <p:txBody>
          <a:bodyPr/>
          <a:lstStyle/>
          <a:p>
            <a:r>
              <a:rPr lang="en-US" dirty="0" smtClean="0"/>
              <a:t>Machine Learning Can Solve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09600" y="1371600"/>
            <a:ext cx="7467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Detecting abnormal access patterns to a website.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1992086"/>
            <a:ext cx="8153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Detecting fraudulent activity in credit card transactions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609600" y="2715789"/>
            <a:ext cx="8534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Determining whether or not a tumor is benign based on a medical image.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3385304"/>
            <a:ext cx="6248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Identifying </a:t>
            </a:r>
            <a:r>
              <a:rPr lang="en-US" sz="2000" dirty="0">
                <a:solidFill>
                  <a:schemeClr val="bg1"/>
                </a:solidFill>
              </a:rPr>
              <a:t>topics in a set of blog posts</a:t>
            </a:r>
          </a:p>
        </p:txBody>
      </p:sp>
      <p:sp>
        <p:nvSpPr>
          <p:cNvPr id="8" name="Rectangle 7"/>
          <p:cNvSpPr/>
          <p:nvPr/>
        </p:nvSpPr>
        <p:spPr>
          <a:xfrm>
            <a:off x="624114" y="4054819"/>
            <a:ext cx="76816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Segmenting customers into groups with similar preferences</a:t>
            </a:r>
          </a:p>
        </p:txBody>
      </p:sp>
    </p:spTree>
    <p:extLst>
      <p:ext uri="{BB962C8B-B14F-4D97-AF65-F5344CB8AC3E}">
        <p14:creationId xmlns:p14="http://schemas.microsoft.com/office/powerpoint/2010/main" val="2053449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00004" y="1283805"/>
            <a:ext cx="4337328" cy="665086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349" dirty="0"/>
              <a:t>Sentences or</a:t>
            </a:r>
            <a:r>
              <a:rPr spc="-762" dirty="0"/>
              <a:t> </a:t>
            </a:r>
            <a:r>
              <a:rPr spc="-329" dirty="0"/>
              <a:t>Lines</a:t>
            </a:r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9022" y="2804563"/>
            <a:ext cx="1171932" cy="474714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  <a:tabLst>
                <a:tab pos="470059" algn="l"/>
                <a:tab pos="932974" algn="l"/>
              </a:tabLst>
            </a:pPr>
            <a:r>
              <a:rPr sz="3038" dirty="0">
                <a:solidFill>
                  <a:srgbClr val="00FF00"/>
                </a:solidFill>
                <a:latin typeface="Courier New"/>
                <a:cs typeface="Courier New"/>
              </a:rPr>
              <a:t>x	</a:t>
            </a:r>
            <a:r>
              <a:rPr sz="3038" dirty="0">
                <a:solidFill>
                  <a:srgbClr val="FFFFFF"/>
                </a:solidFill>
                <a:latin typeface="Courier New"/>
                <a:cs typeface="Courier New"/>
              </a:rPr>
              <a:t>=	</a:t>
            </a:r>
            <a:r>
              <a:rPr sz="3038" dirty="0">
                <a:solidFill>
                  <a:srgbClr val="FF9900"/>
                </a:solidFill>
                <a:latin typeface="Courier New"/>
                <a:cs typeface="Courier New"/>
              </a:rPr>
              <a:t>2</a:t>
            </a:r>
            <a:endParaRPr sz="3038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9022" y="3265333"/>
            <a:ext cx="2097762" cy="474714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  <a:tabLst>
                <a:tab pos="470059" algn="l"/>
                <a:tab pos="932974" algn="l"/>
                <a:tab pos="1395889" algn="l"/>
                <a:tab pos="1858804" algn="l"/>
              </a:tabLst>
            </a:pPr>
            <a:r>
              <a:rPr sz="3038" dirty="0">
                <a:solidFill>
                  <a:srgbClr val="00FF00"/>
                </a:solidFill>
                <a:latin typeface="Courier New"/>
                <a:cs typeface="Courier New"/>
              </a:rPr>
              <a:t>x	</a:t>
            </a:r>
            <a:r>
              <a:rPr sz="3038" dirty="0">
                <a:solidFill>
                  <a:srgbClr val="FFFFFF"/>
                </a:solidFill>
                <a:latin typeface="Courier New"/>
                <a:cs typeface="Courier New"/>
              </a:rPr>
              <a:t>=	</a:t>
            </a:r>
            <a:r>
              <a:rPr sz="3038" dirty="0">
                <a:solidFill>
                  <a:srgbClr val="00FF00"/>
                </a:solidFill>
                <a:latin typeface="Courier New"/>
                <a:cs typeface="Courier New"/>
              </a:rPr>
              <a:t>x	</a:t>
            </a:r>
            <a:r>
              <a:rPr sz="3038" dirty="0">
                <a:solidFill>
                  <a:srgbClr val="00FFFF"/>
                </a:solidFill>
                <a:latin typeface="Courier New"/>
                <a:cs typeface="Courier New"/>
              </a:rPr>
              <a:t>+	</a:t>
            </a:r>
            <a:r>
              <a:rPr sz="3038" dirty="0">
                <a:solidFill>
                  <a:srgbClr val="FF9900"/>
                </a:solidFill>
                <a:latin typeface="Courier New"/>
                <a:cs typeface="Courier New"/>
              </a:rPr>
              <a:t>2</a:t>
            </a:r>
            <a:endParaRPr sz="3038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9022" y="3726104"/>
            <a:ext cx="1634847" cy="474714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3038" spc="-3" dirty="0">
                <a:solidFill>
                  <a:srgbClr val="FFFF00"/>
                </a:solidFill>
                <a:latin typeface="Courier New"/>
                <a:cs typeface="Courier New"/>
              </a:rPr>
              <a:t>print</a:t>
            </a:r>
            <a:r>
              <a:rPr sz="3038" spc="-53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3038" dirty="0">
                <a:solidFill>
                  <a:srgbClr val="00FF00"/>
                </a:solidFill>
                <a:latin typeface="Courier New"/>
                <a:cs typeface="Courier New"/>
              </a:rPr>
              <a:t>x</a:t>
            </a:r>
            <a:endParaRPr sz="3038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0920" y="5291333"/>
            <a:ext cx="1046559" cy="370839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2363" spc="-191" dirty="0">
                <a:solidFill>
                  <a:srgbClr val="00FF00"/>
                </a:solidFill>
                <a:latin typeface="Verdana"/>
                <a:cs typeface="Verdana"/>
              </a:rPr>
              <a:t>Variable</a:t>
            </a:r>
            <a:endParaRPr sz="2363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32366" y="5291333"/>
            <a:ext cx="1168360" cy="370839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2363" spc="-183" dirty="0">
                <a:solidFill>
                  <a:srgbClr val="00FFFF"/>
                </a:solidFill>
                <a:latin typeface="Verdana"/>
                <a:cs typeface="Verdana"/>
              </a:rPr>
              <a:t>Operator</a:t>
            </a:r>
            <a:endParaRPr sz="2363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95941" y="5277044"/>
            <a:ext cx="1170146" cy="370839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2363" spc="-186" dirty="0">
                <a:solidFill>
                  <a:srgbClr val="FF9900"/>
                </a:solidFill>
                <a:latin typeface="Verdana"/>
                <a:cs typeface="Verdana"/>
              </a:rPr>
              <a:t>Constant</a:t>
            </a:r>
            <a:endParaRPr sz="2363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43395" y="5291333"/>
            <a:ext cx="2245212" cy="379271"/>
          </a:xfrm>
          <a:prstGeom prst="rect">
            <a:avLst/>
          </a:prstGeom>
        </p:spPr>
        <p:txBody>
          <a:bodyPr vert="horz" wrap="square" lIns="0" tIns="20003" rIns="0" bIns="0" rtlCol="0">
            <a:spAutoFit/>
          </a:bodyPr>
          <a:lstStyle/>
          <a:p>
            <a:pPr marL="235744" marR="2858" indent="-228957">
              <a:lnSpc>
                <a:spcPts val="2824"/>
              </a:lnSpc>
              <a:spcBef>
                <a:spcPts val="157"/>
              </a:spcBef>
            </a:pPr>
            <a:r>
              <a:rPr sz="2363" spc="-200" dirty="0">
                <a:solidFill>
                  <a:srgbClr val="FFFF00"/>
                </a:solidFill>
                <a:latin typeface="Verdana"/>
                <a:cs typeface="Verdana"/>
              </a:rPr>
              <a:t>Reserved  </a:t>
            </a:r>
            <a:r>
              <a:rPr sz="2363" spc="-149" dirty="0">
                <a:solidFill>
                  <a:srgbClr val="FFFF00"/>
                </a:solidFill>
                <a:latin typeface="Verdana"/>
                <a:cs typeface="Verdana"/>
              </a:rPr>
              <a:t>Word</a:t>
            </a:r>
            <a:endParaRPr sz="2363" dirty="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07670" y="2819489"/>
            <a:ext cx="4056936" cy="1440683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 marR="2858">
              <a:lnSpc>
                <a:spcPct val="114599"/>
              </a:lnSpc>
              <a:spcBef>
                <a:spcPts val="56"/>
              </a:spcBef>
            </a:pPr>
            <a:r>
              <a:rPr sz="2700" spc="-230" dirty="0">
                <a:solidFill>
                  <a:srgbClr val="FFFFFF"/>
                </a:solidFill>
                <a:latin typeface="Verdana"/>
                <a:cs typeface="Verdana"/>
              </a:rPr>
              <a:t>Assignment </a:t>
            </a:r>
            <a:r>
              <a:rPr sz="2700" spc="-222" dirty="0">
                <a:solidFill>
                  <a:srgbClr val="FFFFFF"/>
                </a:solidFill>
                <a:latin typeface="Verdana"/>
                <a:cs typeface="Verdana"/>
              </a:rPr>
              <a:t>statement  </a:t>
            </a:r>
            <a:r>
              <a:rPr sz="2700" spc="-230" dirty="0">
                <a:solidFill>
                  <a:srgbClr val="FFFFFF"/>
                </a:solidFill>
                <a:latin typeface="Verdana"/>
                <a:cs typeface="Verdana"/>
              </a:rPr>
              <a:t>Assignment </a:t>
            </a:r>
            <a:r>
              <a:rPr sz="2700" spc="-205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2700" spc="-50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233" dirty="0">
                <a:solidFill>
                  <a:srgbClr val="FFFFFF"/>
                </a:solidFill>
                <a:latin typeface="Verdana"/>
                <a:cs typeface="Verdana"/>
              </a:rPr>
              <a:t>expression  </a:t>
            </a:r>
            <a:r>
              <a:rPr sz="2700" spc="-180" dirty="0">
                <a:solidFill>
                  <a:srgbClr val="FFFFFF"/>
                </a:solidFill>
                <a:latin typeface="Verdana"/>
                <a:cs typeface="Verdana"/>
              </a:rPr>
              <a:t>Print</a:t>
            </a:r>
            <a:r>
              <a:rPr sz="2700" spc="-34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700" spc="-222" dirty="0">
                <a:solidFill>
                  <a:srgbClr val="FFFFFF"/>
                </a:solidFill>
                <a:latin typeface="Verdana"/>
                <a:cs typeface="Verdana"/>
              </a:rPr>
              <a:t>statement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91181" y="3078670"/>
            <a:ext cx="1583412" cy="3572"/>
          </a:xfrm>
          <a:custGeom>
            <a:avLst/>
            <a:gdLst/>
            <a:ahLst/>
            <a:cxnLst/>
            <a:rect l="l" t="t" r="r" b="b"/>
            <a:pathLst>
              <a:path w="2814954" h="6350">
                <a:moveTo>
                  <a:pt x="0" y="0"/>
                </a:moveTo>
                <a:lnTo>
                  <a:pt x="2814644" y="6049"/>
                </a:lnTo>
              </a:path>
            </a:pathLst>
          </a:custGeom>
          <a:ln w="634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59920" y="3053161"/>
            <a:ext cx="56798" cy="510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90970" y="3561815"/>
            <a:ext cx="786527" cy="8215"/>
          </a:xfrm>
          <a:custGeom>
            <a:avLst/>
            <a:gdLst/>
            <a:ahLst/>
            <a:cxnLst/>
            <a:rect l="l" t="t" r="r" b="b"/>
            <a:pathLst>
              <a:path w="1398270" h="14604">
                <a:moveTo>
                  <a:pt x="0" y="0"/>
                </a:moveTo>
                <a:lnTo>
                  <a:pt x="1397747" y="14124"/>
                </a:lnTo>
              </a:path>
            </a:pathLst>
          </a:custGeom>
          <a:ln w="634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59709" y="3536362"/>
            <a:ext cx="56868" cy="510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82162" y="4108339"/>
            <a:ext cx="1286589" cy="8930"/>
          </a:xfrm>
          <a:custGeom>
            <a:avLst/>
            <a:gdLst/>
            <a:ahLst/>
            <a:cxnLst/>
            <a:rect l="l" t="t" r="r" b="b"/>
            <a:pathLst>
              <a:path w="2287270" h="15875">
                <a:moveTo>
                  <a:pt x="0" y="0"/>
                </a:moveTo>
                <a:lnTo>
                  <a:pt x="2287245" y="15699"/>
                </a:lnTo>
              </a:path>
            </a:pathLst>
          </a:custGeom>
          <a:ln w="634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50901" y="4082872"/>
            <a:ext cx="56840" cy="510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3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00101" y="1283805"/>
            <a:ext cx="5537121" cy="665086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366" dirty="0"/>
              <a:t>Assignment</a:t>
            </a:r>
            <a:r>
              <a:rPr spc="-588" dirty="0"/>
              <a:t> </a:t>
            </a:r>
            <a:r>
              <a:rPr spc="-357" dirty="0"/>
              <a:t>Statements</a:t>
            </a:r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14258" y="2522167"/>
            <a:ext cx="7361634" cy="1272945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214313" indent="-207169">
              <a:spcBef>
                <a:spcPts val="56"/>
              </a:spcBef>
              <a:buChar char="•"/>
              <a:tabLst>
                <a:tab pos="214670" algn="l"/>
              </a:tabLst>
            </a:pPr>
            <a:r>
              <a:rPr sz="2025" spc="-104" dirty="0">
                <a:solidFill>
                  <a:srgbClr val="FFFFFF"/>
                </a:solidFill>
                <a:latin typeface="Verdana"/>
                <a:cs typeface="Verdana"/>
              </a:rPr>
              <a:t>We</a:t>
            </a:r>
            <a:r>
              <a:rPr sz="2025" spc="-26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203" dirty="0">
                <a:solidFill>
                  <a:srgbClr val="FFFFFF"/>
                </a:solidFill>
                <a:latin typeface="Verdana"/>
                <a:cs typeface="Verdana"/>
              </a:rPr>
              <a:t>assign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24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83" dirty="0">
                <a:solidFill>
                  <a:srgbClr val="FFFFFF"/>
                </a:solidFill>
                <a:latin typeface="Verdana"/>
                <a:cs typeface="Verdana"/>
              </a:rPr>
              <a:t>value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18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24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77" dirty="0">
                <a:solidFill>
                  <a:srgbClr val="FFFFFF"/>
                </a:solidFill>
                <a:latin typeface="Verdana"/>
                <a:cs typeface="Verdana"/>
              </a:rPr>
              <a:t>variable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94" dirty="0">
                <a:solidFill>
                  <a:srgbClr val="FFFFFF"/>
                </a:solidFill>
                <a:latin typeface="Verdana"/>
                <a:cs typeface="Verdana"/>
              </a:rPr>
              <a:t>using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57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86" dirty="0">
                <a:solidFill>
                  <a:srgbClr val="FFFFFF"/>
                </a:solidFill>
                <a:latin typeface="Verdana"/>
                <a:cs typeface="Verdana"/>
              </a:rPr>
              <a:t>assignment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66" dirty="0">
                <a:solidFill>
                  <a:srgbClr val="FFFFFF"/>
                </a:solidFill>
                <a:latin typeface="Verdana"/>
                <a:cs typeface="Verdana"/>
              </a:rPr>
              <a:t>statement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475" dirty="0">
                <a:solidFill>
                  <a:srgbClr val="FFFFFF"/>
                </a:solidFill>
                <a:latin typeface="Verdana"/>
                <a:cs typeface="Verdana"/>
              </a:rPr>
              <a:t>(=)</a:t>
            </a:r>
            <a:endParaRPr sz="2025">
              <a:latin typeface="Verdana"/>
              <a:cs typeface="Verdana"/>
            </a:endParaRPr>
          </a:p>
          <a:p>
            <a:pPr>
              <a:spcBef>
                <a:spcPts val="20"/>
              </a:spcBef>
              <a:buClr>
                <a:srgbClr val="FFFFFF"/>
              </a:buClr>
              <a:buFont typeface="Verdana"/>
              <a:buChar char="•"/>
            </a:pPr>
            <a:endParaRPr sz="2109">
              <a:latin typeface="Times New Roman"/>
              <a:cs typeface="Times New Roman"/>
            </a:endParaRPr>
          </a:p>
          <a:p>
            <a:pPr marL="214313" marR="841534" indent="-207169">
              <a:lnSpc>
                <a:spcPct val="100699"/>
              </a:lnSpc>
              <a:buChar char="•"/>
              <a:tabLst>
                <a:tab pos="214670" algn="l"/>
              </a:tabLst>
            </a:pPr>
            <a:r>
              <a:rPr sz="2025" spc="-143" dirty="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86" dirty="0">
                <a:solidFill>
                  <a:srgbClr val="FFFFFF"/>
                </a:solidFill>
                <a:latin typeface="Verdana"/>
                <a:cs typeface="Verdana"/>
              </a:rPr>
              <a:t>assignment</a:t>
            </a:r>
            <a:r>
              <a:rPr sz="2025" spc="-25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66" dirty="0">
                <a:solidFill>
                  <a:srgbClr val="FFFFFF"/>
                </a:solidFill>
                <a:latin typeface="Verdana"/>
                <a:cs typeface="Verdana"/>
              </a:rPr>
              <a:t>statement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63" dirty="0">
                <a:solidFill>
                  <a:srgbClr val="FFFFFF"/>
                </a:solidFill>
                <a:latin typeface="Verdana"/>
                <a:cs typeface="Verdana"/>
              </a:rPr>
              <a:t>consists</a:t>
            </a:r>
            <a:r>
              <a:rPr sz="2025" spc="-25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79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025" spc="-25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97" dirty="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77" dirty="0">
                <a:solidFill>
                  <a:srgbClr val="FFFF00"/>
                </a:solidFill>
                <a:latin typeface="Verdana"/>
                <a:cs typeface="Verdana"/>
              </a:rPr>
              <a:t>expression</a:t>
            </a:r>
            <a:r>
              <a:rPr sz="2025" spc="-256" dirty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sz="2025" spc="-135" dirty="0">
                <a:solidFill>
                  <a:srgbClr val="FFFF00"/>
                </a:solidFill>
                <a:latin typeface="Verdana"/>
                <a:cs typeface="Verdana"/>
              </a:rPr>
              <a:t>on</a:t>
            </a:r>
            <a:r>
              <a:rPr sz="2025" spc="-258" dirty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sz="2025" spc="-157" dirty="0">
                <a:solidFill>
                  <a:srgbClr val="FFFF00"/>
                </a:solidFill>
                <a:latin typeface="Verdana"/>
                <a:cs typeface="Verdana"/>
              </a:rPr>
              <a:t>the  </a:t>
            </a:r>
            <a:r>
              <a:rPr sz="2025" spc="-169" dirty="0">
                <a:solidFill>
                  <a:srgbClr val="FFFF00"/>
                </a:solidFill>
                <a:latin typeface="Verdana"/>
                <a:cs typeface="Verdana"/>
              </a:rPr>
              <a:t>right-hand </a:t>
            </a:r>
            <a:r>
              <a:rPr sz="2025" spc="-163" dirty="0">
                <a:solidFill>
                  <a:srgbClr val="FFFF00"/>
                </a:solidFill>
                <a:latin typeface="Verdana"/>
                <a:cs typeface="Verdana"/>
              </a:rPr>
              <a:t>side </a:t>
            </a:r>
            <a:r>
              <a:rPr sz="2025" spc="-177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025" spc="-244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2025" spc="-177" dirty="0">
                <a:solidFill>
                  <a:srgbClr val="00FF00"/>
                </a:solidFill>
                <a:latin typeface="Verdana"/>
                <a:cs typeface="Verdana"/>
              </a:rPr>
              <a:t>variable </a:t>
            </a:r>
            <a:r>
              <a:rPr sz="2025" spc="-118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2025" spc="-169" dirty="0">
                <a:solidFill>
                  <a:srgbClr val="FFFFFF"/>
                </a:solidFill>
                <a:latin typeface="Verdana"/>
                <a:cs typeface="Verdana"/>
              </a:rPr>
              <a:t>store </a:t>
            </a:r>
            <a:r>
              <a:rPr sz="2025" spc="-157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025" spc="-397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72" dirty="0">
                <a:solidFill>
                  <a:srgbClr val="FFFFFF"/>
                </a:solidFill>
                <a:latin typeface="Verdana"/>
                <a:cs typeface="Verdana"/>
              </a:rPr>
              <a:t>result</a:t>
            </a:r>
            <a:endParaRPr sz="2025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78825" y="4563491"/>
            <a:ext cx="3667601" cy="318838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  <a:tabLst>
                <a:tab pos="1550194" algn="l"/>
                <a:tab pos="1858804" algn="l"/>
                <a:tab pos="3093601" algn="l"/>
              </a:tabLst>
            </a:pPr>
            <a:r>
              <a:rPr sz="2025" dirty="0">
                <a:solidFill>
                  <a:srgbClr val="00FF00"/>
                </a:solidFill>
                <a:latin typeface="Courier New"/>
                <a:cs typeface="Courier New"/>
              </a:rPr>
              <a:t>x </a:t>
            </a:r>
            <a:r>
              <a:rPr sz="2025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025" spc="-6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25" spc="-3" dirty="0">
                <a:solidFill>
                  <a:srgbClr val="FFFFFF"/>
                </a:solidFill>
                <a:latin typeface="Courier New"/>
                <a:cs typeface="Courier New"/>
              </a:rPr>
              <a:t>3.9</a:t>
            </a:r>
            <a:r>
              <a:rPr sz="20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25" dirty="0">
                <a:solidFill>
                  <a:srgbClr val="00FFFF"/>
                </a:solidFill>
                <a:latin typeface="Courier New"/>
                <a:cs typeface="Courier New"/>
              </a:rPr>
              <a:t>*	</a:t>
            </a:r>
            <a:r>
              <a:rPr sz="2025" dirty="0">
                <a:solidFill>
                  <a:srgbClr val="00FF00"/>
                </a:solidFill>
                <a:latin typeface="Courier New"/>
                <a:cs typeface="Courier New"/>
              </a:rPr>
              <a:t>x	</a:t>
            </a:r>
            <a:r>
              <a:rPr sz="2025" dirty="0">
                <a:solidFill>
                  <a:srgbClr val="00FFFF"/>
                </a:solidFill>
                <a:latin typeface="Courier New"/>
                <a:cs typeface="Courier New"/>
              </a:rPr>
              <a:t>* </a:t>
            </a:r>
            <a:r>
              <a:rPr sz="2025" dirty="0">
                <a:solidFill>
                  <a:srgbClr val="FFFFFF"/>
                </a:solidFill>
                <a:latin typeface="Courier New"/>
                <a:cs typeface="Courier New"/>
              </a:rPr>
              <a:t>(</a:t>
            </a:r>
            <a:r>
              <a:rPr sz="2025" spc="-6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25" dirty="0">
                <a:solidFill>
                  <a:srgbClr val="FFFFFF"/>
                </a:solidFill>
                <a:latin typeface="Courier New"/>
                <a:cs typeface="Courier New"/>
              </a:rPr>
              <a:t>1 </a:t>
            </a:r>
            <a:r>
              <a:rPr sz="2025" dirty="0">
                <a:solidFill>
                  <a:srgbClr val="00FFFF"/>
                </a:solidFill>
                <a:latin typeface="Courier New"/>
                <a:cs typeface="Courier New"/>
              </a:rPr>
              <a:t>-	</a:t>
            </a:r>
            <a:r>
              <a:rPr sz="2025" dirty="0">
                <a:solidFill>
                  <a:srgbClr val="00FF00"/>
                </a:solidFill>
                <a:latin typeface="Courier New"/>
                <a:cs typeface="Courier New"/>
              </a:rPr>
              <a:t>x</a:t>
            </a:r>
            <a:r>
              <a:rPr sz="2025" spc="-34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sz="2025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endParaRPr sz="2025">
              <a:latin typeface="Courier New"/>
              <a:cs typeface="Courier New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4402" y="2645299"/>
            <a:ext cx="2329220" cy="2604720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  <a:tabLst>
                <a:tab pos="907256" algn="l"/>
              </a:tabLst>
            </a:pPr>
            <a:r>
              <a:rPr sz="1688" spc="-3" dirty="0">
                <a:solidFill>
                  <a:srgbClr val="FFFFFF"/>
                </a:solidFill>
                <a:latin typeface="Courier New"/>
                <a:cs typeface="Courier New"/>
              </a:rPr>
              <a:t>&gt;&gt;&gt;</a:t>
            </a:r>
            <a:r>
              <a:rPr sz="1688" spc="3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88" spc="-3" dirty="0">
                <a:solidFill>
                  <a:srgbClr val="00FF00"/>
                </a:solidFill>
                <a:latin typeface="Courier New"/>
                <a:cs typeface="Courier New"/>
              </a:rPr>
              <a:t>xx	</a:t>
            </a:r>
            <a:r>
              <a:rPr sz="1688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688" spc="-11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88" dirty="0">
                <a:solidFill>
                  <a:srgbClr val="FFFFFF"/>
                </a:solidFill>
                <a:latin typeface="Courier New"/>
                <a:cs typeface="Courier New"/>
              </a:rPr>
              <a:t>2</a:t>
            </a:r>
            <a:endParaRPr sz="1688">
              <a:latin typeface="Courier New"/>
              <a:cs typeface="Courier New"/>
            </a:endParaRPr>
          </a:p>
          <a:p>
            <a:pPr marL="7144">
              <a:tabLst>
                <a:tab pos="907256" algn="l"/>
              </a:tabLst>
            </a:pPr>
            <a:r>
              <a:rPr sz="1688" spc="-3" dirty="0">
                <a:solidFill>
                  <a:srgbClr val="FFFFFF"/>
                </a:solidFill>
                <a:latin typeface="Courier New"/>
                <a:cs typeface="Courier New"/>
              </a:rPr>
              <a:t>&gt;&gt;&gt;</a:t>
            </a:r>
            <a:r>
              <a:rPr sz="1688" spc="3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88" spc="-3" dirty="0">
                <a:solidFill>
                  <a:srgbClr val="00FF00"/>
                </a:solidFill>
                <a:latin typeface="Courier New"/>
                <a:cs typeface="Courier New"/>
              </a:rPr>
              <a:t>xx	</a:t>
            </a:r>
            <a:r>
              <a:rPr sz="1688" dirty="0">
                <a:solidFill>
                  <a:srgbClr val="FFFFFF"/>
                </a:solidFill>
                <a:latin typeface="Courier New"/>
                <a:cs typeface="Courier New"/>
              </a:rPr>
              <a:t>= </a:t>
            </a:r>
            <a:r>
              <a:rPr sz="1688" spc="-3" dirty="0">
                <a:solidFill>
                  <a:srgbClr val="00FF00"/>
                </a:solidFill>
                <a:latin typeface="Courier New"/>
                <a:cs typeface="Courier New"/>
              </a:rPr>
              <a:t>xx </a:t>
            </a:r>
            <a:r>
              <a:rPr sz="1688" dirty="0">
                <a:solidFill>
                  <a:srgbClr val="00FFFF"/>
                </a:solidFill>
                <a:latin typeface="Courier New"/>
                <a:cs typeface="Courier New"/>
              </a:rPr>
              <a:t>+</a:t>
            </a:r>
            <a:r>
              <a:rPr sz="1688" spc="-28" dirty="0">
                <a:solidFill>
                  <a:srgbClr val="00FFFF"/>
                </a:solidFill>
                <a:latin typeface="Courier New"/>
                <a:cs typeface="Courier New"/>
              </a:rPr>
              <a:t> </a:t>
            </a:r>
            <a:r>
              <a:rPr sz="1688" dirty="0">
                <a:solidFill>
                  <a:srgbClr val="FFFFFF"/>
                </a:solidFill>
                <a:latin typeface="Courier New"/>
                <a:cs typeface="Courier New"/>
              </a:rPr>
              <a:t>2</a:t>
            </a:r>
            <a:endParaRPr sz="1688">
              <a:latin typeface="Courier New"/>
              <a:cs typeface="Courier New"/>
            </a:endParaRPr>
          </a:p>
          <a:p>
            <a:pPr marL="7144" marR="774383"/>
            <a:r>
              <a:rPr sz="1688" spc="-3" dirty="0">
                <a:solidFill>
                  <a:srgbClr val="FFFFFF"/>
                </a:solidFill>
                <a:latin typeface="Courier New"/>
                <a:cs typeface="Courier New"/>
              </a:rPr>
              <a:t>&gt;&gt;&gt; print</a:t>
            </a:r>
            <a:r>
              <a:rPr sz="1688" spc="-51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88" spc="-3" dirty="0">
                <a:solidFill>
                  <a:srgbClr val="00FF00"/>
                </a:solidFill>
                <a:latin typeface="Courier New"/>
                <a:cs typeface="Courier New"/>
              </a:rPr>
              <a:t>xx  </a:t>
            </a:r>
            <a:r>
              <a:rPr sz="1688" dirty="0">
                <a:solidFill>
                  <a:srgbClr val="FFFFFF"/>
                </a:solidFill>
                <a:latin typeface="Courier New"/>
                <a:cs typeface="Courier New"/>
              </a:rPr>
              <a:t>4</a:t>
            </a:r>
            <a:endParaRPr sz="1688">
              <a:latin typeface="Courier New"/>
              <a:cs typeface="Courier New"/>
            </a:endParaRPr>
          </a:p>
          <a:p>
            <a:pPr marL="7144">
              <a:tabLst>
                <a:tab pos="907256" algn="l"/>
              </a:tabLst>
            </a:pPr>
            <a:r>
              <a:rPr sz="1688" spc="-3" dirty="0">
                <a:solidFill>
                  <a:srgbClr val="FFFFFF"/>
                </a:solidFill>
                <a:latin typeface="Courier New"/>
                <a:cs typeface="Courier New"/>
              </a:rPr>
              <a:t>&gt;&gt;&gt;</a:t>
            </a:r>
            <a:r>
              <a:rPr sz="1688" spc="3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88" spc="-3" dirty="0">
                <a:solidFill>
                  <a:srgbClr val="00FF00"/>
                </a:solidFill>
                <a:latin typeface="Courier New"/>
                <a:cs typeface="Courier New"/>
              </a:rPr>
              <a:t>yy	</a:t>
            </a:r>
            <a:r>
              <a:rPr sz="1688" dirty="0">
                <a:solidFill>
                  <a:srgbClr val="FFFFFF"/>
                </a:solidFill>
                <a:latin typeface="Courier New"/>
                <a:cs typeface="Courier New"/>
              </a:rPr>
              <a:t>= </a:t>
            </a:r>
            <a:r>
              <a:rPr sz="1688" spc="-3" dirty="0">
                <a:solidFill>
                  <a:srgbClr val="FFFFFF"/>
                </a:solidFill>
                <a:latin typeface="Courier New"/>
                <a:cs typeface="Courier New"/>
              </a:rPr>
              <a:t>440 </a:t>
            </a:r>
            <a:r>
              <a:rPr sz="1688" dirty="0">
                <a:solidFill>
                  <a:srgbClr val="00FFFF"/>
                </a:solidFill>
                <a:latin typeface="Courier New"/>
                <a:cs typeface="Courier New"/>
              </a:rPr>
              <a:t>*</a:t>
            </a:r>
            <a:r>
              <a:rPr sz="1688" spc="-42" dirty="0">
                <a:solidFill>
                  <a:srgbClr val="00FFFF"/>
                </a:solidFill>
                <a:latin typeface="Courier New"/>
                <a:cs typeface="Courier New"/>
              </a:rPr>
              <a:t> </a:t>
            </a:r>
            <a:r>
              <a:rPr sz="1688" spc="-3" dirty="0">
                <a:solidFill>
                  <a:srgbClr val="FFFFFF"/>
                </a:solidFill>
                <a:latin typeface="Courier New"/>
                <a:cs typeface="Courier New"/>
              </a:rPr>
              <a:t>12</a:t>
            </a:r>
            <a:endParaRPr sz="1688">
              <a:latin typeface="Courier New"/>
              <a:cs typeface="Courier New"/>
            </a:endParaRPr>
          </a:p>
          <a:p>
            <a:pPr marL="7144" marR="774383"/>
            <a:r>
              <a:rPr sz="1688" spc="-3" dirty="0">
                <a:solidFill>
                  <a:srgbClr val="FFFFFF"/>
                </a:solidFill>
                <a:latin typeface="Courier New"/>
                <a:cs typeface="Courier New"/>
              </a:rPr>
              <a:t>&gt;&gt;&gt; </a:t>
            </a:r>
            <a:r>
              <a:rPr sz="1688" spc="-3" dirty="0">
                <a:solidFill>
                  <a:srgbClr val="FFFF00"/>
                </a:solidFill>
                <a:latin typeface="Courier New"/>
                <a:cs typeface="Courier New"/>
              </a:rPr>
              <a:t>print</a:t>
            </a:r>
            <a:r>
              <a:rPr sz="1688" spc="-48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688" spc="-3" dirty="0">
                <a:solidFill>
                  <a:srgbClr val="00FF00"/>
                </a:solidFill>
                <a:latin typeface="Courier New"/>
                <a:cs typeface="Courier New"/>
              </a:rPr>
              <a:t>yy  </a:t>
            </a:r>
            <a:r>
              <a:rPr sz="1688" spc="-3" dirty="0">
                <a:solidFill>
                  <a:srgbClr val="FFFFFF"/>
                </a:solidFill>
                <a:latin typeface="Courier New"/>
                <a:cs typeface="Courier New"/>
              </a:rPr>
              <a:t>5280</a:t>
            </a:r>
            <a:endParaRPr sz="1688">
              <a:latin typeface="Courier New"/>
              <a:cs typeface="Courier New"/>
            </a:endParaRPr>
          </a:p>
          <a:p>
            <a:pPr marL="7144">
              <a:tabLst>
                <a:tab pos="907256" algn="l"/>
              </a:tabLst>
            </a:pPr>
            <a:r>
              <a:rPr sz="1688" spc="-3" dirty="0">
                <a:solidFill>
                  <a:srgbClr val="FFFFFF"/>
                </a:solidFill>
                <a:latin typeface="Courier New"/>
                <a:cs typeface="Courier New"/>
              </a:rPr>
              <a:t>&gt;&gt;&gt;</a:t>
            </a:r>
            <a:r>
              <a:rPr sz="1688" spc="3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88" spc="-3" dirty="0">
                <a:solidFill>
                  <a:srgbClr val="00FF00"/>
                </a:solidFill>
                <a:latin typeface="Courier New"/>
                <a:cs typeface="Courier New"/>
              </a:rPr>
              <a:t>zz	</a:t>
            </a:r>
            <a:r>
              <a:rPr sz="1688" dirty="0">
                <a:solidFill>
                  <a:srgbClr val="FFFFFF"/>
                </a:solidFill>
                <a:latin typeface="Courier New"/>
                <a:cs typeface="Courier New"/>
              </a:rPr>
              <a:t>= </a:t>
            </a:r>
            <a:r>
              <a:rPr sz="1688" spc="-3" dirty="0">
                <a:solidFill>
                  <a:srgbClr val="00FF00"/>
                </a:solidFill>
                <a:latin typeface="Courier New"/>
                <a:cs typeface="Courier New"/>
              </a:rPr>
              <a:t>yy </a:t>
            </a:r>
            <a:r>
              <a:rPr sz="1688" dirty="0">
                <a:solidFill>
                  <a:srgbClr val="00FFFF"/>
                </a:solidFill>
                <a:latin typeface="Courier New"/>
                <a:cs typeface="Courier New"/>
              </a:rPr>
              <a:t>/</a:t>
            </a:r>
            <a:r>
              <a:rPr sz="1688" spc="-53" dirty="0">
                <a:solidFill>
                  <a:srgbClr val="00FFFF"/>
                </a:solidFill>
                <a:latin typeface="Courier New"/>
                <a:cs typeface="Courier New"/>
              </a:rPr>
              <a:t> </a:t>
            </a:r>
            <a:r>
              <a:rPr sz="1688" spc="-3" dirty="0">
                <a:solidFill>
                  <a:srgbClr val="FFFFFF"/>
                </a:solidFill>
                <a:latin typeface="Courier New"/>
                <a:cs typeface="Courier New"/>
              </a:rPr>
              <a:t>1000</a:t>
            </a:r>
            <a:endParaRPr sz="1688">
              <a:latin typeface="Courier New"/>
              <a:cs typeface="Courier New"/>
            </a:endParaRPr>
          </a:p>
          <a:p>
            <a:pPr marL="7144" marR="774383"/>
            <a:r>
              <a:rPr sz="1688" spc="-3" dirty="0">
                <a:solidFill>
                  <a:srgbClr val="FFFFFF"/>
                </a:solidFill>
                <a:latin typeface="Courier New"/>
                <a:cs typeface="Courier New"/>
              </a:rPr>
              <a:t>&gt;&gt;&gt; </a:t>
            </a:r>
            <a:r>
              <a:rPr sz="1688" spc="-3" dirty="0">
                <a:solidFill>
                  <a:srgbClr val="FFFF00"/>
                </a:solidFill>
                <a:latin typeface="Courier New"/>
                <a:cs typeface="Courier New"/>
              </a:rPr>
              <a:t>print</a:t>
            </a:r>
            <a:r>
              <a:rPr sz="1688" spc="-48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688" spc="-3" dirty="0">
                <a:solidFill>
                  <a:srgbClr val="FFFFFF"/>
                </a:solidFill>
                <a:latin typeface="Courier New"/>
                <a:cs typeface="Courier New"/>
              </a:rPr>
              <a:t>zz  </a:t>
            </a:r>
            <a:r>
              <a:rPr sz="1688" dirty="0">
                <a:solidFill>
                  <a:srgbClr val="FFFFFF"/>
                </a:solidFill>
                <a:latin typeface="Courier New"/>
                <a:cs typeface="Courier New"/>
              </a:rPr>
              <a:t>5</a:t>
            </a:r>
            <a:endParaRPr sz="1688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71919" y="2516765"/>
            <a:ext cx="2072045" cy="1565717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1688" spc="-3" dirty="0">
                <a:solidFill>
                  <a:srgbClr val="FFFFFF"/>
                </a:solidFill>
                <a:latin typeface="Courier New"/>
                <a:cs typeface="Courier New"/>
              </a:rPr>
              <a:t>&gt;&gt;&gt; </a:t>
            </a:r>
            <a:r>
              <a:rPr sz="1688" spc="-3" dirty="0">
                <a:solidFill>
                  <a:srgbClr val="00FF00"/>
                </a:solidFill>
                <a:latin typeface="Courier New"/>
                <a:cs typeface="Courier New"/>
              </a:rPr>
              <a:t>jj </a:t>
            </a:r>
            <a:r>
              <a:rPr sz="1688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688" spc="-17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88" spc="-3" dirty="0">
                <a:solidFill>
                  <a:srgbClr val="FFFFFF"/>
                </a:solidFill>
                <a:latin typeface="Courier New"/>
                <a:cs typeface="Courier New"/>
              </a:rPr>
              <a:t>23</a:t>
            </a:r>
            <a:endParaRPr sz="1688">
              <a:latin typeface="Courier New"/>
              <a:cs typeface="Courier New"/>
            </a:endParaRPr>
          </a:p>
          <a:p>
            <a:pPr marL="7144">
              <a:tabLst>
                <a:tab pos="907256" algn="l"/>
                <a:tab pos="1807369" algn="l"/>
              </a:tabLst>
            </a:pPr>
            <a:r>
              <a:rPr sz="1688" spc="-3" dirty="0">
                <a:solidFill>
                  <a:srgbClr val="FFFFFF"/>
                </a:solidFill>
                <a:latin typeface="Courier New"/>
                <a:cs typeface="Courier New"/>
              </a:rPr>
              <a:t>&gt;&gt;&gt;</a:t>
            </a:r>
            <a:r>
              <a:rPr sz="1688" spc="3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88" spc="-3" dirty="0">
                <a:solidFill>
                  <a:srgbClr val="00FF00"/>
                </a:solidFill>
                <a:latin typeface="Courier New"/>
                <a:cs typeface="Courier New"/>
              </a:rPr>
              <a:t>kk	</a:t>
            </a:r>
            <a:r>
              <a:rPr sz="1688" dirty="0">
                <a:solidFill>
                  <a:srgbClr val="FFFFFF"/>
                </a:solidFill>
                <a:latin typeface="Courier New"/>
                <a:cs typeface="Courier New"/>
              </a:rPr>
              <a:t>= </a:t>
            </a:r>
            <a:r>
              <a:rPr sz="1688" spc="-3" dirty="0">
                <a:solidFill>
                  <a:srgbClr val="00FF00"/>
                </a:solidFill>
                <a:latin typeface="Courier New"/>
                <a:cs typeface="Courier New"/>
              </a:rPr>
              <a:t>jj</a:t>
            </a:r>
            <a:r>
              <a:rPr sz="1688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sz="1688" dirty="0">
                <a:solidFill>
                  <a:srgbClr val="00FFFF"/>
                </a:solidFill>
                <a:latin typeface="Courier New"/>
                <a:cs typeface="Courier New"/>
              </a:rPr>
              <a:t>%	</a:t>
            </a:r>
            <a:r>
              <a:rPr sz="1688" dirty="0">
                <a:solidFill>
                  <a:srgbClr val="FFFFFF"/>
                </a:solidFill>
                <a:latin typeface="Courier New"/>
                <a:cs typeface="Courier New"/>
              </a:rPr>
              <a:t>5</a:t>
            </a:r>
            <a:endParaRPr sz="1688">
              <a:latin typeface="Courier New"/>
              <a:cs typeface="Courier New"/>
            </a:endParaRPr>
          </a:p>
          <a:p>
            <a:pPr marL="7144" marR="517208"/>
            <a:r>
              <a:rPr sz="1688" spc="-3" dirty="0">
                <a:solidFill>
                  <a:srgbClr val="FFFFFF"/>
                </a:solidFill>
                <a:latin typeface="Courier New"/>
                <a:cs typeface="Courier New"/>
              </a:rPr>
              <a:t>&gt;&gt;&gt; </a:t>
            </a:r>
            <a:r>
              <a:rPr sz="1688" spc="-3" dirty="0">
                <a:solidFill>
                  <a:srgbClr val="FFFF00"/>
                </a:solidFill>
                <a:latin typeface="Courier New"/>
                <a:cs typeface="Courier New"/>
              </a:rPr>
              <a:t>print</a:t>
            </a:r>
            <a:r>
              <a:rPr sz="1688" spc="-48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688" spc="-3" dirty="0">
                <a:solidFill>
                  <a:srgbClr val="00FF00"/>
                </a:solidFill>
                <a:latin typeface="Courier New"/>
                <a:cs typeface="Courier New"/>
              </a:rPr>
              <a:t>kk  </a:t>
            </a:r>
            <a:r>
              <a:rPr sz="1688" dirty="0">
                <a:solidFill>
                  <a:srgbClr val="FFFFFF"/>
                </a:solidFill>
                <a:latin typeface="Courier New"/>
                <a:cs typeface="Courier New"/>
              </a:rPr>
              <a:t>3</a:t>
            </a:r>
            <a:endParaRPr sz="1688">
              <a:latin typeface="Courier New"/>
              <a:cs typeface="Courier New"/>
            </a:endParaRPr>
          </a:p>
          <a:p>
            <a:pPr marL="7144">
              <a:tabLst>
                <a:tab pos="1935956" algn="l"/>
              </a:tabLst>
            </a:pPr>
            <a:r>
              <a:rPr sz="1688" spc="-3" dirty="0">
                <a:solidFill>
                  <a:srgbClr val="FFFFFF"/>
                </a:solidFill>
                <a:latin typeface="Courier New"/>
                <a:cs typeface="Courier New"/>
              </a:rPr>
              <a:t>&gt;&gt;</a:t>
            </a:r>
            <a:r>
              <a:rPr sz="1688" dirty="0">
                <a:solidFill>
                  <a:srgbClr val="FFFFFF"/>
                </a:solidFill>
                <a:latin typeface="Courier New"/>
                <a:cs typeface="Courier New"/>
              </a:rPr>
              <a:t>&gt; </a:t>
            </a:r>
            <a:r>
              <a:rPr sz="1688" spc="-3" dirty="0">
                <a:solidFill>
                  <a:srgbClr val="FFFF00"/>
                </a:solidFill>
                <a:latin typeface="Courier New"/>
                <a:cs typeface="Courier New"/>
              </a:rPr>
              <a:t>prin</a:t>
            </a:r>
            <a:r>
              <a:rPr sz="1688" dirty="0">
                <a:solidFill>
                  <a:srgbClr val="FFFF00"/>
                </a:solidFill>
                <a:latin typeface="Courier New"/>
                <a:cs typeface="Courier New"/>
              </a:rPr>
              <a:t>t </a:t>
            </a:r>
            <a:r>
              <a:rPr sz="1688" dirty="0">
                <a:solidFill>
                  <a:srgbClr val="FFFFFF"/>
                </a:solidFill>
                <a:latin typeface="Courier New"/>
                <a:cs typeface="Courier New"/>
              </a:rPr>
              <a:t>4 </a:t>
            </a:r>
            <a:r>
              <a:rPr sz="1688" spc="-3" dirty="0">
                <a:solidFill>
                  <a:srgbClr val="00FFFF"/>
                </a:solidFill>
                <a:latin typeface="Courier New"/>
                <a:cs typeface="Courier New"/>
              </a:rPr>
              <a:t>*</a:t>
            </a:r>
            <a:r>
              <a:rPr sz="1688" dirty="0">
                <a:solidFill>
                  <a:srgbClr val="00FFFF"/>
                </a:solidFill>
                <a:latin typeface="Courier New"/>
                <a:cs typeface="Courier New"/>
              </a:rPr>
              <a:t>*	</a:t>
            </a:r>
            <a:r>
              <a:rPr sz="1688" dirty="0">
                <a:solidFill>
                  <a:srgbClr val="FFFFFF"/>
                </a:solidFill>
                <a:latin typeface="Courier New"/>
                <a:cs typeface="Courier New"/>
              </a:rPr>
              <a:t>3</a:t>
            </a:r>
            <a:endParaRPr sz="1688">
              <a:latin typeface="Courier New"/>
              <a:cs typeface="Courier New"/>
            </a:endParaRPr>
          </a:p>
          <a:p>
            <a:pPr marL="7144"/>
            <a:r>
              <a:rPr sz="1688" spc="-3" dirty="0">
                <a:solidFill>
                  <a:srgbClr val="FFFFFF"/>
                </a:solidFill>
                <a:latin typeface="Courier New"/>
                <a:cs typeface="Courier New"/>
              </a:rPr>
              <a:t>64</a:t>
            </a:r>
            <a:endParaRPr sz="1688">
              <a:latin typeface="Courier New"/>
              <a:cs typeface="Courier New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621273" y="2518168"/>
          <a:ext cx="2110262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5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5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040"/>
                        </a:spcBef>
                      </a:pPr>
                      <a:r>
                        <a:rPr sz="1400" spc="-185" dirty="0">
                          <a:solidFill>
                            <a:srgbClr val="00FFFF"/>
                          </a:solidFill>
                          <a:latin typeface="Verdana"/>
                          <a:cs typeface="Verdana"/>
                        </a:rPr>
                        <a:t>Operator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7429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7E7E7E">
                        <a:alpha val="4941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040"/>
                        </a:spcBef>
                      </a:pPr>
                      <a:r>
                        <a:rPr sz="1400" spc="-17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Operation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7429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7E7E7E">
                        <a:alpha val="4941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300" dirty="0">
                          <a:solidFill>
                            <a:srgbClr val="00FFFF"/>
                          </a:solidFill>
                          <a:latin typeface="Verdana"/>
                          <a:cs typeface="Verdana"/>
                        </a:rPr>
                        <a:t>+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0" marR="0" marT="77153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300" spc="-15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Addition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0" marR="0" marT="77153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300" dirty="0">
                          <a:solidFill>
                            <a:srgbClr val="00FFFF"/>
                          </a:solidFill>
                          <a:latin typeface="Verdana"/>
                          <a:cs typeface="Verdana"/>
                        </a:rPr>
                        <a:t>-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0" marR="0" marT="77153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300" spc="-18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Subtraction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0" marR="0" marT="77153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300" dirty="0">
                          <a:solidFill>
                            <a:srgbClr val="00FFFF"/>
                          </a:solidFill>
                          <a:latin typeface="Verdana"/>
                          <a:cs typeface="Verdana"/>
                        </a:rPr>
                        <a:t>*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0" marR="0" marT="77153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300" spc="-15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Multiplication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0" marR="0" marT="77153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300" dirty="0">
                          <a:solidFill>
                            <a:srgbClr val="00FFFF"/>
                          </a:solidFill>
                          <a:latin typeface="Verdana"/>
                          <a:cs typeface="Verdana"/>
                        </a:rPr>
                        <a:t>/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0" marR="0" marT="77153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300" spc="-16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Division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0" marR="0" marT="77153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300" spc="-484" dirty="0">
                          <a:solidFill>
                            <a:srgbClr val="00FFFF"/>
                          </a:solidFill>
                          <a:latin typeface="Verdana"/>
                          <a:cs typeface="Verdana"/>
                        </a:rPr>
                        <a:t>**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0" marR="0" marT="77153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300" spc="-17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Power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0" marR="0" marT="77153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300" dirty="0">
                          <a:solidFill>
                            <a:srgbClr val="00FFFF"/>
                          </a:solidFill>
                          <a:latin typeface="Verdana"/>
                          <a:cs typeface="Verdana"/>
                        </a:rPr>
                        <a:t>%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0" marR="0" marT="77153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300" spc="-204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Remainder</a:t>
                      </a:r>
                      <a:endParaRPr sz="1300">
                        <a:latin typeface="Verdana"/>
                        <a:cs typeface="Verdana"/>
                      </a:endParaRPr>
                    </a:p>
                  </a:txBody>
                  <a:tcPr marL="0" marR="0" marT="77153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4571990" y="4714867"/>
            <a:ext cx="7144" cy="335042"/>
          </a:xfrm>
          <a:custGeom>
            <a:avLst/>
            <a:gdLst/>
            <a:ahLst/>
            <a:cxnLst/>
            <a:rect l="l" t="t" r="r" b="b"/>
            <a:pathLst>
              <a:path w="12700" h="595629">
                <a:moveTo>
                  <a:pt x="0" y="0"/>
                </a:moveTo>
                <a:lnTo>
                  <a:pt x="12699" y="595298"/>
                </a:lnTo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1991" y="4714867"/>
            <a:ext cx="1144786" cy="14288"/>
          </a:xfrm>
          <a:custGeom>
            <a:avLst/>
            <a:gdLst/>
            <a:ahLst/>
            <a:cxnLst/>
            <a:rect l="l" t="t" r="r" b="b"/>
            <a:pathLst>
              <a:path w="2035175" h="25400">
                <a:moveTo>
                  <a:pt x="0" y="25399"/>
                </a:moveTo>
                <a:lnTo>
                  <a:pt x="2035170" y="0"/>
                </a:lnTo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239895" y="4309530"/>
            <a:ext cx="1142642" cy="1015021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579715">
              <a:spcBef>
                <a:spcPts val="585"/>
              </a:spcBef>
            </a:pPr>
            <a:r>
              <a:rPr sz="2025" spc="-157" dirty="0">
                <a:solidFill>
                  <a:srgbClr val="FFFFFF"/>
                </a:solidFill>
                <a:latin typeface="Verdana"/>
                <a:cs typeface="Verdana"/>
              </a:rPr>
              <a:t>4 </a:t>
            </a:r>
            <a:r>
              <a:rPr sz="2025" spc="-188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025" spc="-41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80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2025" dirty="0">
              <a:latin typeface="Verdana"/>
              <a:cs typeface="Verdana"/>
            </a:endParaRPr>
          </a:p>
          <a:p>
            <a:pPr marL="7144">
              <a:lnSpc>
                <a:spcPts val="2228"/>
              </a:lnSpc>
              <a:spcBef>
                <a:spcPts val="531"/>
              </a:spcBef>
              <a:tabLst>
                <a:tab pos="433626" algn="l"/>
              </a:tabLst>
            </a:pPr>
            <a:r>
              <a:rPr sz="2025" spc="-194" dirty="0">
                <a:solidFill>
                  <a:srgbClr val="FFFFFF"/>
                </a:solidFill>
                <a:latin typeface="Verdana"/>
                <a:cs typeface="Verdana"/>
              </a:rPr>
              <a:t>5	</a:t>
            </a:r>
            <a:r>
              <a:rPr sz="2025" spc="-205" dirty="0">
                <a:solidFill>
                  <a:srgbClr val="FFFFFF"/>
                </a:solidFill>
                <a:latin typeface="Verdana"/>
                <a:cs typeface="Verdana"/>
              </a:rPr>
              <a:t>23</a:t>
            </a:r>
            <a:endParaRPr sz="2025" dirty="0">
              <a:latin typeface="Verdana"/>
              <a:cs typeface="Verdana"/>
            </a:endParaRPr>
          </a:p>
          <a:p>
            <a:pPr marL="357" algn="ctr">
              <a:lnSpc>
                <a:spcPts val="2228"/>
              </a:lnSpc>
            </a:pPr>
            <a:r>
              <a:rPr sz="2025" spc="-37" dirty="0">
                <a:solidFill>
                  <a:srgbClr val="FFFFFF"/>
                </a:solidFill>
                <a:latin typeface="Verdana"/>
                <a:cs typeface="Verdana"/>
              </a:rPr>
              <a:t>20</a:t>
            </a:r>
            <a:endParaRPr sz="2025" dirty="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07709" y="5406909"/>
            <a:ext cx="328613" cy="0"/>
          </a:xfrm>
          <a:custGeom>
            <a:avLst/>
            <a:gdLst/>
            <a:ahLst/>
            <a:cxnLst/>
            <a:rect l="l" t="t" r="r" b="b"/>
            <a:pathLst>
              <a:path w="584200">
                <a:moveTo>
                  <a:pt x="0" y="0"/>
                </a:moveTo>
                <a:lnTo>
                  <a:pt x="584198" y="0"/>
                </a:lnTo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798118" y="5445743"/>
            <a:ext cx="155019" cy="318838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2025" spc="-180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2025">
              <a:latin typeface="Verdana"/>
              <a:cs typeface="Verdan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169843" y="1283773"/>
            <a:ext cx="4797743" cy="665086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349" dirty="0"/>
              <a:t>Numeric</a:t>
            </a:r>
            <a:r>
              <a:rPr spc="-565" dirty="0"/>
              <a:t> </a:t>
            </a:r>
            <a:r>
              <a:rPr spc="-377" dirty="0"/>
              <a:t>Expressions</a:t>
            </a:r>
            <a:endParaRPr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3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7800" y="1102565"/>
            <a:ext cx="6284000" cy="665086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329" dirty="0"/>
              <a:t>Operator </a:t>
            </a:r>
            <a:r>
              <a:rPr spc="-321" dirty="0"/>
              <a:t>Precedence</a:t>
            </a:r>
            <a:r>
              <a:rPr spc="-796" dirty="0"/>
              <a:t> </a:t>
            </a:r>
            <a:r>
              <a:rPr spc="-368" dirty="0"/>
              <a:t>Rules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64365" y="2459909"/>
            <a:ext cx="4942761" cy="817692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138" dirty="0">
                <a:solidFill>
                  <a:srgbClr val="FFFFFF"/>
                </a:solidFill>
                <a:latin typeface="Verdana"/>
                <a:cs typeface="Verdana"/>
              </a:rPr>
              <a:t>Highest</a:t>
            </a:r>
            <a:r>
              <a:rPr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43" dirty="0">
                <a:solidFill>
                  <a:srgbClr val="FFFFFF"/>
                </a:solidFill>
                <a:latin typeface="Verdana"/>
                <a:cs typeface="Verdana"/>
              </a:rPr>
              <a:t>precedence</a:t>
            </a:r>
            <a:r>
              <a:rPr spc="-22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52" dirty="0">
                <a:solidFill>
                  <a:srgbClr val="FFFFFF"/>
                </a:solidFill>
                <a:latin typeface="Verdana"/>
                <a:cs typeface="Verdana"/>
              </a:rPr>
              <a:t>rule</a:t>
            </a:r>
            <a:r>
              <a:rPr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04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pc="-22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32" dirty="0">
                <a:solidFill>
                  <a:srgbClr val="FFFFFF"/>
                </a:solidFill>
                <a:latin typeface="Verdana"/>
                <a:cs typeface="Verdana"/>
              </a:rPr>
              <a:t>lowest</a:t>
            </a:r>
            <a:r>
              <a:rPr spc="-22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43" dirty="0">
                <a:solidFill>
                  <a:srgbClr val="FFFFFF"/>
                </a:solidFill>
                <a:latin typeface="Verdana"/>
                <a:cs typeface="Verdana"/>
              </a:rPr>
              <a:t>precedence</a:t>
            </a:r>
            <a:r>
              <a:rPr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214" dirty="0">
                <a:solidFill>
                  <a:srgbClr val="FFFFFF"/>
                </a:solidFill>
                <a:latin typeface="Verdana"/>
                <a:cs typeface="Verdana"/>
              </a:rPr>
              <a:t>rule:</a:t>
            </a:r>
            <a:endParaRPr>
              <a:latin typeface="Verdana"/>
              <a:cs typeface="Verdana"/>
            </a:endParaRPr>
          </a:p>
          <a:p>
            <a:pPr marL="420410">
              <a:spcBef>
                <a:spcPts val="1960"/>
              </a:spcBef>
            </a:pPr>
            <a:r>
              <a:rPr spc="-748" dirty="0">
                <a:solidFill>
                  <a:srgbClr val="FFFFFF"/>
                </a:solidFill>
                <a:latin typeface="Verdana"/>
                <a:cs typeface="Verdana"/>
              </a:rPr>
              <a:t>&gt;</a:t>
            </a:r>
            <a:r>
              <a:rPr spc="-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52" dirty="0">
                <a:solidFill>
                  <a:srgbClr val="FFFFFF"/>
                </a:solidFill>
                <a:latin typeface="Verdana"/>
                <a:cs typeface="Verdana"/>
              </a:rPr>
              <a:t>Parenthesis </a:t>
            </a:r>
            <a:r>
              <a:rPr spc="-188" dirty="0">
                <a:solidFill>
                  <a:srgbClr val="FFFFFF"/>
                </a:solidFill>
                <a:latin typeface="Verdana"/>
                <a:cs typeface="Verdana"/>
              </a:rPr>
              <a:t>are </a:t>
            </a:r>
            <a:r>
              <a:rPr spc="-172" dirty="0">
                <a:solidFill>
                  <a:srgbClr val="FFFFFF"/>
                </a:solidFill>
                <a:latin typeface="Verdana"/>
                <a:cs typeface="Verdana"/>
              </a:rPr>
              <a:t>always</a:t>
            </a:r>
            <a:r>
              <a:rPr spc="-343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46" dirty="0">
                <a:solidFill>
                  <a:srgbClr val="FFFFFF"/>
                </a:solidFill>
                <a:latin typeface="Verdana"/>
                <a:cs typeface="Verdana"/>
              </a:rPr>
              <a:t>respected</a:t>
            </a:r>
            <a:endParaRPr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7667" y="3508253"/>
            <a:ext cx="3351848" cy="284213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748" dirty="0">
                <a:solidFill>
                  <a:srgbClr val="FFFFFF"/>
                </a:solidFill>
                <a:latin typeface="Verdana"/>
                <a:cs typeface="Verdana"/>
              </a:rPr>
              <a:t>&gt;</a:t>
            </a:r>
            <a:r>
              <a:rPr spc="-1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35" dirty="0">
                <a:solidFill>
                  <a:srgbClr val="FFFFFF"/>
                </a:solidFill>
                <a:latin typeface="Verdana"/>
                <a:cs typeface="Verdana"/>
              </a:rPr>
              <a:t>Exponentiation </a:t>
            </a:r>
            <a:r>
              <a:rPr spc="-203" dirty="0">
                <a:solidFill>
                  <a:srgbClr val="FFFFFF"/>
                </a:solidFill>
                <a:latin typeface="Verdana"/>
                <a:cs typeface="Verdana"/>
              </a:rPr>
              <a:t>(raise </a:t>
            </a:r>
            <a:r>
              <a:rPr spc="-104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pc="-219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pc="-487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80" dirty="0">
                <a:solidFill>
                  <a:srgbClr val="FFFFFF"/>
                </a:solidFill>
                <a:latin typeface="Verdana"/>
                <a:cs typeface="Verdana"/>
              </a:rPr>
              <a:t>power)</a:t>
            </a:r>
            <a:endParaRPr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7668" y="4033317"/>
            <a:ext cx="3942278" cy="284213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748" dirty="0">
                <a:solidFill>
                  <a:srgbClr val="FFFFFF"/>
                </a:solidFill>
                <a:latin typeface="Verdana"/>
                <a:cs typeface="Verdana"/>
              </a:rPr>
              <a:t>&gt;</a:t>
            </a:r>
            <a:r>
              <a:rPr spc="-17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27" dirty="0">
                <a:solidFill>
                  <a:srgbClr val="FFFFFF"/>
                </a:solidFill>
                <a:latin typeface="Verdana"/>
                <a:cs typeface="Verdana"/>
              </a:rPr>
              <a:t>Multiplication, </a:t>
            </a:r>
            <a:r>
              <a:rPr spc="-143" dirty="0">
                <a:solidFill>
                  <a:srgbClr val="FFFFFF"/>
                </a:solidFill>
                <a:latin typeface="Verdana"/>
                <a:cs typeface="Verdana"/>
              </a:rPr>
              <a:t>Division, </a:t>
            </a:r>
            <a:r>
              <a:rPr spc="-157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pc="-43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57" dirty="0">
                <a:solidFill>
                  <a:srgbClr val="FFFFFF"/>
                </a:solidFill>
                <a:latin typeface="Verdana"/>
                <a:cs typeface="Verdana"/>
              </a:rPr>
              <a:t>Remainder</a:t>
            </a:r>
            <a:endParaRPr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77668" y="4558382"/>
            <a:ext cx="2599253" cy="284213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748" dirty="0">
                <a:solidFill>
                  <a:srgbClr val="FFFFFF"/>
                </a:solidFill>
                <a:latin typeface="Verdana"/>
                <a:cs typeface="Verdana"/>
              </a:rPr>
              <a:t>&gt;</a:t>
            </a:r>
            <a:r>
              <a:rPr spc="-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18" dirty="0">
                <a:solidFill>
                  <a:srgbClr val="FFFFFF"/>
                </a:solidFill>
                <a:latin typeface="Verdana"/>
                <a:cs typeface="Verdana"/>
              </a:rPr>
              <a:t>Addition </a:t>
            </a:r>
            <a:r>
              <a:rPr spc="-157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pc="-3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46" dirty="0">
                <a:solidFill>
                  <a:srgbClr val="FFFFFF"/>
                </a:solidFill>
                <a:latin typeface="Verdana"/>
                <a:cs typeface="Verdana"/>
              </a:rPr>
              <a:t>Subtraction</a:t>
            </a:r>
            <a:endParaRPr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77668" y="5083447"/>
            <a:ext cx="1313378" cy="284213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748" dirty="0">
                <a:solidFill>
                  <a:srgbClr val="FFFFFF"/>
                </a:solidFill>
                <a:latin typeface="Verdana"/>
                <a:cs typeface="Verdana"/>
              </a:rPr>
              <a:t>&gt;</a:t>
            </a:r>
            <a:r>
              <a:rPr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98" dirty="0">
                <a:solidFill>
                  <a:srgbClr val="FFFFFF"/>
                </a:solidFill>
                <a:latin typeface="Verdana"/>
                <a:cs typeface="Verdana"/>
              </a:rPr>
              <a:t>Left </a:t>
            </a:r>
            <a:r>
              <a:rPr spc="-104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pc="-3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60" dirty="0">
                <a:solidFill>
                  <a:srgbClr val="FFFFFF"/>
                </a:solidFill>
                <a:latin typeface="Verdana"/>
                <a:cs typeface="Verdana"/>
              </a:rPr>
              <a:t>right</a:t>
            </a:r>
            <a:endParaRPr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05600" y="3496934"/>
            <a:ext cx="1365909" cy="1357856"/>
          </a:xfrm>
          <a:prstGeom prst="rect">
            <a:avLst/>
          </a:prstGeom>
        </p:spPr>
        <p:txBody>
          <a:bodyPr vert="horz" wrap="square" lIns="0" tIns="5001" rIns="0" bIns="0" rtlCol="0">
            <a:spAutoFit/>
          </a:bodyPr>
          <a:lstStyle/>
          <a:p>
            <a:pPr marL="7144" marR="2858" indent="-357" algn="ctr">
              <a:lnSpc>
                <a:spcPct val="100800"/>
              </a:lnSpc>
              <a:spcBef>
                <a:spcPts val="39"/>
              </a:spcBef>
            </a:pPr>
            <a:r>
              <a:rPr sz="1744" spc="-149" dirty="0">
                <a:solidFill>
                  <a:srgbClr val="FF00FF"/>
                </a:solidFill>
                <a:latin typeface="Verdana"/>
                <a:cs typeface="Verdana"/>
              </a:rPr>
              <a:t>Parenthesis  </a:t>
            </a:r>
            <a:r>
              <a:rPr sz="1744" spc="-129" dirty="0">
                <a:solidFill>
                  <a:srgbClr val="00FFFF"/>
                </a:solidFill>
                <a:latin typeface="Verdana"/>
                <a:cs typeface="Verdana"/>
              </a:rPr>
              <a:t>Power  </a:t>
            </a:r>
            <a:r>
              <a:rPr sz="1744" spc="-110" dirty="0">
                <a:solidFill>
                  <a:srgbClr val="00FF00"/>
                </a:solidFill>
                <a:latin typeface="Verdana"/>
                <a:cs typeface="Verdana"/>
              </a:rPr>
              <a:t>Multiplication  </a:t>
            </a:r>
            <a:r>
              <a:rPr sz="1744" spc="-115" dirty="0">
                <a:solidFill>
                  <a:srgbClr val="FF9900"/>
                </a:solidFill>
                <a:latin typeface="Verdana"/>
                <a:cs typeface="Verdana"/>
              </a:rPr>
              <a:t>Addition</a:t>
            </a:r>
            <a:endParaRPr sz="1744" dirty="0">
              <a:latin typeface="Verdana"/>
              <a:cs typeface="Verdana"/>
            </a:endParaRPr>
          </a:p>
          <a:p>
            <a:pPr algn="ctr">
              <a:spcBef>
                <a:spcPts val="17"/>
              </a:spcBef>
            </a:pPr>
            <a:r>
              <a:rPr sz="1744" spc="-96" dirty="0">
                <a:solidFill>
                  <a:srgbClr val="FFFF00"/>
                </a:solidFill>
                <a:latin typeface="Verdana"/>
                <a:cs typeface="Verdana"/>
              </a:rPr>
              <a:t>Left </a:t>
            </a:r>
            <a:r>
              <a:rPr sz="1744" spc="-101" dirty="0">
                <a:solidFill>
                  <a:srgbClr val="FFFF00"/>
                </a:solidFill>
                <a:latin typeface="Verdana"/>
                <a:cs typeface="Verdana"/>
              </a:rPr>
              <a:t>to</a:t>
            </a:r>
            <a:r>
              <a:rPr sz="1744" spc="-371" dirty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sz="1744" spc="-152" dirty="0">
                <a:solidFill>
                  <a:srgbClr val="FFFF00"/>
                </a:solidFill>
                <a:latin typeface="Verdana"/>
                <a:cs typeface="Verdana"/>
              </a:rPr>
              <a:t>Right</a:t>
            </a:r>
            <a:endParaRPr sz="1744" dirty="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213510" y="3604903"/>
            <a:ext cx="10001" cy="1061918"/>
          </a:xfrm>
          <a:custGeom>
            <a:avLst/>
            <a:gdLst/>
            <a:ahLst/>
            <a:cxnLst/>
            <a:rect l="l" t="t" r="r" b="b"/>
            <a:pathLst>
              <a:path w="17780" h="1887854">
                <a:moveTo>
                  <a:pt x="17524" y="1887746"/>
                </a:moveTo>
                <a:lnTo>
                  <a:pt x="0" y="0"/>
                </a:lnTo>
              </a:path>
            </a:pathLst>
          </a:custGeom>
          <a:ln w="888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87536" y="4630928"/>
            <a:ext cx="71479" cy="795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39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0392" y="1283805"/>
            <a:ext cx="5776436" cy="665086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307" dirty="0"/>
              <a:t>What </a:t>
            </a:r>
            <a:r>
              <a:rPr spc="-338" dirty="0"/>
              <a:t>does </a:t>
            </a:r>
            <a:r>
              <a:rPr spc="-230" dirty="0">
                <a:latin typeface="Arial"/>
                <a:cs typeface="Arial"/>
              </a:rPr>
              <a:t>“</a:t>
            </a:r>
            <a:r>
              <a:rPr spc="-230" dirty="0"/>
              <a:t>Type</a:t>
            </a:r>
            <a:r>
              <a:rPr spc="-230" dirty="0">
                <a:latin typeface="Arial"/>
                <a:cs typeface="Arial"/>
              </a:rPr>
              <a:t>”</a:t>
            </a:r>
            <a:r>
              <a:rPr spc="-706" dirty="0">
                <a:latin typeface="Arial"/>
                <a:cs typeface="Arial"/>
              </a:rPr>
              <a:t> </a:t>
            </a:r>
            <a:r>
              <a:rPr spc="-354" dirty="0"/>
              <a:t>Mean?</a:t>
            </a:r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6998" y="3134742"/>
            <a:ext cx="3656528" cy="2444700"/>
          </a:xfrm>
          <a:prstGeom prst="rect">
            <a:avLst/>
          </a:prstGeom>
        </p:spPr>
        <p:txBody>
          <a:bodyPr vert="horz" wrap="square" lIns="0" tIns="6787" rIns="0" bIns="0" rtlCol="0">
            <a:spAutoFit/>
          </a:bodyPr>
          <a:lstStyle/>
          <a:p>
            <a:pPr marL="165735" marR="2858" indent="-158591">
              <a:lnSpc>
                <a:spcPct val="100099"/>
              </a:lnSpc>
              <a:spcBef>
                <a:spcPts val="53"/>
              </a:spcBef>
              <a:buChar char="•"/>
              <a:tabLst>
                <a:tab pos="166092" algn="l"/>
              </a:tabLst>
            </a:pPr>
            <a:r>
              <a:rPr sz="2025" spc="-135" dirty="0">
                <a:solidFill>
                  <a:srgbClr val="FFFFFF"/>
                </a:solidFill>
                <a:latin typeface="Verdana"/>
                <a:cs typeface="Verdana"/>
              </a:rPr>
              <a:t>Python </a:t>
            </a:r>
            <a:r>
              <a:rPr sz="2025" spc="-194" dirty="0">
                <a:solidFill>
                  <a:srgbClr val="FFFFFF"/>
                </a:solidFill>
                <a:latin typeface="Verdana"/>
                <a:cs typeface="Verdana"/>
              </a:rPr>
              <a:t>knows </a:t>
            </a:r>
            <a:r>
              <a:rPr sz="2025" spc="-157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025" spc="-138" dirty="0">
                <a:solidFill>
                  <a:srgbClr val="00FF00"/>
                </a:solidFill>
                <a:latin typeface="Verdana"/>
                <a:cs typeface="Verdana"/>
              </a:rPr>
              <a:t>difference </a:t>
            </a:r>
            <a:r>
              <a:rPr sz="2025" spc="-13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57" dirty="0">
                <a:solidFill>
                  <a:srgbClr val="FFFFFF"/>
                </a:solidFill>
                <a:latin typeface="Verdana"/>
                <a:cs typeface="Verdana"/>
              </a:rPr>
              <a:t>between </a:t>
            </a:r>
            <a:r>
              <a:rPr sz="2025" spc="-197" dirty="0">
                <a:solidFill>
                  <a:srgbClr val="FFFFFF"/>
                </a:solidFill>
                <a:latin typeface="Verdana"/>
                <a:cs typeface="Verdana"/>
              </a:rPr>
              <a:t>an </a:t>
            </a:r>
            <a:r>
              <a:rPr sz="2025" spc="-172" dirty="0">
                <a:solidFill>
                  <a:srgbClr val="FFFFFF"/>
                </a:solidFill>
                <a:latin typeface="Verdana"/>
                <a:cs typeface="Verdana"/>
              </a:rPr>
              <a:t>integer </a:t>
            </a:r>
            <a:r>
              <a:rPr sz="2025" spc="-183" dirty="0">
                <a:solidFill>
                  <a:srgbClr val="FFFFFF"/>
                </a:solidFill>
                <a:latin typeface="Verdana"/>
                <a:cs typeface="Verdana"/>
              </a:rPr>
              <a:t>number</a:t>
            </a:r>
            <a:r>
              <a:rPr sz="2025" spc="-54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77" dirty="0">
                <a:solidFill>
                  <a:srgbClr val="FFFFFF"/>
                </a:solidFill>
                <a:latin typeface="Verdana"/>
                <a:cs typeface="Verdana"/>
              </a:rPr>
              <a:t>and  </a:t>
            </a:r>
            <a:r>
              <a:rPr sz="2025" spc="-24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025" spc="-26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80" dirty="0">
                <a:solidFill>
                  <a:srgbClr val="FFFFFF"/>
                </a:solidFill>
                <a:latin typeface="Verdana"/>
                <a:cs typeface="Verdana"/>
              </a:rPr>
              <a:t>string</a:t>
            </a:r>
            <a:endParaRPr sz="2025" dirty="0">
              <a:latin typeface="Verdana"/>
              <a:cs typeface="Verdana"/>
            </a:endParaRPr>
          </a:p>
          <a:p>
            <a:pPr marL="165735" marR="384334" indent="-158591">
              <a:lnSpc>
                <a:spcPct val="100299"/>
              </a:lnSpc>
              <a:spcBef>
                <a:spcPts val="1977"/>
              </a:spcBef>
              <a:buChar char="•"/>
              <a:tabLst>
                <a:tab pos="166092" algn="l"/>
              </a:tabLst>
            </a:pPr>
            <a:r>
              <a:rPr sz="2025" spc="-146" dirty="0">
                <a:solidFill>
                  <a:srgbClr val="FFFFFF"/>
                </a:solidFill>
                <a:latin typeface="Verdana"/>
                <a:cs typeface="Verdana"/>
              </a:rPr>
              <a:t>For </a:t>
            </a:r>
            <a:r>
              <a:rPr sz="2025" spc="-177" dirty="0">
                <a:solidFill>
                  <a:srgbClr val="FFFFFF"/>
                </a:solidFill>
                <a:latin typeface="Verdana"/>
                <a:cs typeface="Verdana"/>
              </a:rPr>
              <a:t>example </a:t>
            </a:r>
            <a:r>
              <a:rPr sz="2025" spc="-242" dirty="0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sz="2025" spc="-242" dirty="0">
                <a:solidFill>
                  <a:srgbClr val="00FFFF"/>
                </a:solidFill>
                <a:latin typeface="Verdana"/>
                <a:cs typeface="Verdana"/>
              </a:rPr>
              <a:t>+</a:t>
            </a:r>
            <a:r>
              <a:rPr sz="2025" spc="-242" dirty="0">
                <a:solidFill>
                  <a:srgbClr val="FFFFFF"/>
                </a:solidFill>
                <a:latin typeface="Arial"/>
                <a:cs typeface="Arial"/>
              </a:rPr>
              <a:t>” </a:t>
            </a:r>
            <a:r>
              <a:rPr sz="2025" spc="-197" dirty="0">
                <a:solidFill>
                  <a:srgbClr val="FFFFFF"/>
                </a:solidFill>
                <a:latin typeface="Verdana"/>
                <a:cs typeface="Verdana"/>
              </a:rPr>
              <a:t>means  </a:t>
            </a:r>
            <a:r>
              <a:rPr sz="2025" spc="-115" dirty="0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sz="2025" spc="-115" dirty="0">
                <a:solidFill>
                  <a:srgbClr val="FFFFFF"/>
                </a:solidFill>
                <a:latin typeface="Verdana"/>
                <a:cs typeface="Verdana"/>
              </a:rPr>
              <a:t>addition</a:t>
            </a:r>
            <a:r>
              <a:rPr sz="2025" spc="-115" dirty="0">
                <a:solidFill>
                  <a:srgbClr val="FFFFFF"/>
                </a:solidFill>
                <a:latin typeface="Arial"/>
                <a:cs typeface="Arial"/>
              </a:rPr>
              <a:t>” </a:t>
            </a:r>
            <a:r>
              <a:rPr sz="2025" spc="-84" dirty="0">
                <a:solidFill>
                  <a:srgbClr val="FFFFFF"/>
                </a:solidFill>
                <a:latin typeface="Verdana"/>
                <a:cs typeface="Verdana"/>
              </a:rPr>
              <a:t>if </a:t>
            </a:r>
            <a:r>
              <a:rPr sz="2025" spc="-172" dirty="0">
                <a:solidFill>
                  <a:srgbClr val="FFFFFF"/>
                </a:solidFill>
                <a:latin typeface="Verdana"/>
                <a:cs typeface="Verdana"/>
              </a:rPr>
              <a:t>something is </a:t>
            </a:r>
            <a:r>
              <a:rPr sz="2025" spc="-244" dirty="0">
                <a:solidFill>
                  <a:srgbClr val="FFFFFF"/>
                </a:solidFill>
                <a:latin typeface="Verdana"/>
                <a:cs typeface="Verdana"/>
              </a:rPr>
              <a:t>a  </a:t>
            </a:r>
            <a:r>
              <a:rPr sz="2025" spc="-183" dirty="0">
                <a:solidFill>
                  <a:srgbClr val="FFFFFF"/>
                </a:solidFill>
                <a:latin typeface="Verdana"/>
                <a:cs typeface="Verdana"/>
              </a:rPr>
              <a:t>number </a:t>
            </a:r>
            <a:r>
              <a:rPr sz="2025" spc="-177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025" spc="-135" dirty="0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sz="2025" spc="-135" dirty="0">
                <a:solidFill>
                  <a:srgbClr val="FFFFFF"/>
                </a:solidFill>
                <a:latin typeface="Verdana"/>
                <a:cs typeface="Verdana"/>
              </a:rPr>
              <a:t>concatenate</a:t>
            </a:r>
            <a:r>
              <a:rPr sz="2025" spc="-135" dirty="0">
                <a:solidFill>
                  <a:srgbClr val="FFFFFF"/>
                </a:solidFill>
                <a:latin typeface="Arial"/>
                <a:cs typeface="Arial"/>
              </a:rPr>
              <a:t>”</a:t>
            </a:r>
            <a:r>
              <a:rPr sz="2025" spc="-3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25" spc="-84" dirty="0">
                <a:solidFill>
                  <a:srgbClr val="FFFFFF"/>
                </a:solidFill>
                <a:latin typeface="Verdana"/>
                <a:cs typeface="Verdana"/>
              </a:rPr>
              <a:t>if  </a:t>
            </a:r>
            <a:r>
              <a:rPr sz="2025" spc="-172" dirty="0">
                <a:solidFill>
                  <a:srgbClr val="FFFFFF"/>
                </a:solidFill>
                <a:latin typeface="Verdana"/>
                <a:cs typeface="Verdana"/>
              </a:rPr>
              <a:t>something is </a:t>
            </a:r>
            <a:r>
              <a:rPr sz="2025" spc="-24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025" spc="-43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80" dirty="0">
                <a:solidFill>
                  <a:srgbClr val="FFFFFF"/>
                </a:solidFill>
                <a:latin typeface="Verdana"/>
                <a:cs typeface="Verdana"/>
              </a:rPr>
              <a:t>string</a:t>
            </a:r>
            <a:endParaRPr sz="2025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6998" y="2263207"/>
            <a:ext cx="6366867" cy="1052068"/>
          </a:xfrm>
          <a:prstGeom prst="rect">
            <a:avLst/>
          </a:prstGeom>
        </p:spPr>
        <p:txBody>
          <a:bodyPr vert="horz" wrap="square" lIns="0" tIns="5001" rIns="0" bIns="0" rtlCol="0">
            <a:spAutoFit/>
          </a:bodyPr>
          <a:lstStyle/>
          <a:p>
            <a:pPr marL="165735" marR="2842855" indent="-158591">
              <a:lnSpc>
                <a:spcPct val="100699"/>
              </a:lnSpc>
              <a:spcBef>
                <a:spcPts val="39"/>
              </a:spcBef>
              <a:buChar char="•"/>
              <a:tabLst>
                <a:tab pos="166092" algn="l"/>
              </a:tabLst>
            </a:pPr>
            <a:r>
              <a:rPr sz="2025" spc="-244" dirty="0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sz="2025" spc="-135" dirty="0">
                <a:solidFill>
                  <a:srgbClr val="FFFFFF"/>
                </a:solidFill>
                <a:latin typeface="Verdana"/>
                <a:cs typeface="Verdana"/>
              </a:rPr>
              <a:t>Python </a:t>
            </a:r>
            <a:r>
              <a:rPr sz="2025" spc="-194" dirty="0">
                <a:solidFill>
                  <a:srgbClr val="FFFFFF"/>
                </a:solidFill>
                <a:latin typeface="Verdana"/>
                <a:cs typeface="Verdana"/>
              </a:rPr>
              <a:t>variables, </a:t>
            </a:r>
            <a:r>
              <a:rPr sz="2025" spc="-157" dirty="0">
                <a:solidFill>
                  <a:srgbClr val="FFFFFF"/>
                </a:solidFill>
                <a:latin typeface="Verdana"/>
                <a:cs typeface="Verdana"/>
              </a:rPr>
              <a:t>literals</a:t>
            </a:r>
            <a:r>
              <a:rPr sz="2025" spc="-48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77" dirty="0">
                <a:solidFill>
                  <a:srgbClr val="FFFFFF"/>
                </a:solidFill>
                <a:latin typeface="Verdana"/>
                <a:cs typeface="Verdana"/>
              </a:rPr>
              <a:t>and  </a:t>
            </a:r>
            <a:r>
              <a:rPr sz="2025" spc="-163" dirty="0">
                <a:solidFill>
                  <a:srgbClr val="FFFFFF"/>
                </a:solidFill>
                <a:latin typeface="Verdana"/>
                <a:cs typeface="Verdana"/>
              </a:rPr>
              <a:t>constants </a:t>
            </a:r>
            <a:r>
              <a:rPr sz="2025" spc="-203" dirty="0">
                <a:solidFill>
                  <a:srgbClr val="FFFFFF"/>
                </a:solidFill>
                <a:latin typeface="Verdana"/>
                <a:cs typeface="Verdana"/>
              </a:rPr>
              <a:t>have </a:t>
            </a:r>
            <a:r>
              <a:rPr sz="2025" spc="-24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025" spc="-41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01" dirty="0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sz="2025" spc="-101" dirty="0">
                <a:solidFill>
                  <a:srgbClr val="00FF00"/>
                </a:solidFill>
                <a:latin typeface="Verdana"/>
                <a:cs typeface="Verdana"/>
              </a:rPr>
              <a:t>type</a:t>
            </a:r>
            <a:r>
              <a:rPr sz="2025" spc="-101" dirty="0">
                <a:solidFill>
                  <a:srgbClr val="FFFFFF"/>
                </a:solidFill>
                <a:latin typeface="Arial"/>
                <a:cs typeface="Arial"/>
              </a:rPr>
              <a:t>”</a:t>
            </a:r>
            <a:endParaRPr sz="2025">
              <a:latin typeface="Arial"/>
              <a:cs typeface="Arial"/>
            </a:endParaRPr>
          </a:p>
          <a:p>
            <a:pPr marR="2858" algn="r">
              <a:spcBef>
                <a:spcPts val="1488"/>
              </a:spcBef>
            </a:pPr>
            <a:r>
              <a:rPr sz="1463" spc="-3" dirty="0">
                <a:solidFill>
                  <a:srgbClr val="FFFF00"/>
                </a:solidFill>
                <a:latin typeface="Courier New"/>
                <a:cs typeface="Courier New"/>
              </a:rPr>
              <a:t>&gt;&gt;&gt; ddd </a:t>
            </a:r>
            <a:r>
              <a:rPr sz="1463" dirty="0">
                <a:solidFill>
                  <a:srgbClr val="FFFF00"/>
                </a:solidFill>
                <a:latin typeface="Courier New"/>
                <a:cs typeface="Courier New"/>
              </a:rPr>
              <a:t>= 1 +</a:t>
            </a:r>
            <a:r>
              <a:rPr sz="1463" spc="-59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463" dirty="0">
                <a:solidFill>
                  <a:srgbClr val="FFFF00"/>
                </a:solidFill>
                <a:latin typeface="Courier New"/>
                <a:cs typeface="Courier New"/>
              </a:rPr>
              <a:t>4</a:t>
            </a:r>
            <a:endParaRPr sz="1463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53000" y="3296582"/>
            <a:ext cx="3789510" cy="931673"/>
          </a:xfrm>
          <a:prstGeom prst="rect">
            <a:avLst/>
          </a:prstGeom>
        </p:spPr>
        <p:txBody>
          <a:bodyPr vert="horz" wrap="square" lIns="0" tIns="4643" rIns="0" bIns="0" rtlCol="0">
            <a:spAutoFit/>
          </a:bodyPr>
          <a:lstStyle/>
          <a:p>
            <a:pPr marL="7144" marR="1674138">
              <a:lnSpc>
                <a:spcPct val="101000"/>
              </a:lnSpc>
              <a:spcBef>
                <a:spcPts val="37"/>
              </a:spcBef>
            </a:pPr>
            <a:r>
              <a:rPr sz="1463" spc="-3" dirty="0">
                <a:solidFill>
                  <a:srgbClr val="FFFF00"/>
                </a:solidFill>
                <a:latin typeface="Courier New"/>
                <a:cs typeface="Courier New"/>
              </a:rPr>
              <a:t>&gt;&gt;&gt; print</a:t>
            </a:r>
            <a:r>
              <a:rPr sz="1463" spc="-53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463" spc="-3" dirty="0">
                <a:solidFill>
                  <a:srgbClr val="FFFF00"/>
                </a:solidFill>
                <a:latin typeface="Courier New"/>
                <a:cs typeface="Courier New"/>
              </a:rPr>
              <a:t>ddd  </a:t>
            </a:r>
            <a:r>
              <a:rPr sz="1463" dirty="0">
                <a:solidFill>
                  <a:srgbClr val="FFFF00"/>
                </a:solidFill>
                <a:latin typeface="Courier New"/>
                <a:cs typeface="Courier New"/>
              </a:rPr>
              <a:t>5</a:t>
            </a:r>
            <a:endParaRPr sz="1463" dirty="0">
              <a:latin typeface="Courier New"/>
              <a:cs typeface="Courier New"/>
            </a:endParaRPr>
          </a:p>
          <a:p>
            <a:pPr marL="7144">
              <a:spcBef>
                <a:spcPts val="17"/>
              </a:spcBef>
            </a:pPr>
            <a:r>
              <a:rPr sz="1463" spc="-3" dirty="0">
                <a:solidFill>
                  <a:srgbClr val="FFFF00"/>
                </a:solidFill>
                <a:latin typeface="Courier New"/>
                <a:cs typeface="Courier New"/>
              </a:rPr>
              <a:t>&gt;&gt;&gt; eee </a:t>
            </a:r>
            <a:r>
              <a:rPr sz="1463" dirty="0">
                <a:solidFill>
                  <a:srgbClr val="FFFF00"/>
                </a:solidFill>
                <a:latin typeface="Courier New"/>
                <a:cs typeface="Courier New"/>
              </a:rPr>
              <a:t>= </a:t>
            </a:r>
            <a:r>
              <a:rPr lang="en-US" sz="1463" dirty="0" smtClean="0">
                <a:solidFill>
                  <a:srgbClr val="FFFF00"/>
                </a:solidFill>
                <a:latin typeface="Courier New"/>
                <a:cs typeface="Courier New"/>
              </a:rPr>
              <a:t>(“</a:t>
            </a:r>
            <a:r>
              <a:rPr sz="1463" spc="-3" dirty="0" smtClean="0">
                <a:solidFill>
                  <a:srgbClr val="FFFF00"/>
                </a:solidFill>
                <a:latin typeface="Courier New"/>
                <a:cs typeface="Courier New"/>
              </a:rPr>
              <a:t>hello</a:t>
            </a:r>
            <a:r>
              <a:rPr lang="en-US" sz="1463" spc="-3" dirty="0" smtClean="0">
                <a:solidFill>
                  <a:srgbClr val="FFFF00"/>
                </a:solidFill>
                <a:latin typeface="Courier New"/>
                <a:cs typeface="Courier New"/>
              </a:rPr>
              <a:t>"</a:t>
            </a:r>
            <a:r>
              <a:rPr sz="1463" dirty="0" smtClean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463" dirty="0">
                <a:solidFill>
                  <a:srgbClr val="FFFF00"/>
                </a:solidFill>
                <a:latin typeface="Courier New"/>
                <a:cs typeface="Courier New"/>
              </a:rPr>
              <a:t>+</a:t>
            </a:r>
            <a:r>
              <a:rPr sz="1463" spc="-56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lang="en-US" sz="1463" spc="-56" dirty="0" smtClean="0">
                <a:solidFill>
                  <a:srgbClr val="FFFF00"/>
                </a:solidFill>
                <a:latin typeface="Courier New"/>
                <a:cs typeface="Courier New"/>
              </a:rPr>
              <a:t>"</a:t>
            </a:r>
            <a:r>
              <a:rPr sz="1463" spc="-3" dirty="0" smtClean="0">
                <a:solidFill>
                  <a:srgbClr val="FFFF00"/>
                </a:solidFill>
                <a:latin typeface="Courier New"/>
                <a:cs typeface="Courier New"/>
              </a:rPr>
              <a:t>there</a:t>
            </a:r>
            <a:r>
              <a:rPr lang="en-US" sz="1463" spc="-3" dirty="0" smtClean="0">
                <a:solidFill>
                  <a:srgbClr val="FFFF00"/>
                </a:solidFill>
                <a:latin typeface="Courier New"/>
                <a:cs typeface="Courier New"/>
              </a:rPr>
              <a:t>"</a:t>
            </a:r>
            <a:endParaRPr sz="1463" dirty="0">
              <a:latin typeface="Courier New"/>
              <a:cs typeface="Courier New"/>
            </a:endParaRPr>
          </a:p>
          <a:p>
            <a:pPr marL="7144" marR="1674138">
              <a:lnSpc>
                <a:spcPts val="1772"/>
              </a:lnSpc>
              <a:spcBef>
                <a:spcPts val="62"/>
              </a:spcBef>
            </a:pPr>
            <a:r>
              <a:rPr sz="1463" spc="-3" dirty="0">
                <a:solidFill>
                  <a:srgbClr val="FFFF00"/>
                </a:solidFill>
                <a:latin typeface="Courier New"/>
                <a:cs typeface="Courier New"/>
              </a:rPr>
              <a:t>&gt;&gt;&gt; print</a:t>
            </a:r>
            <a:r>
              <a:rPr sz="1463" spc="-53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lang="en-US" sz="1463" spc="-53" dirty="0" smtClean="0">
                <a:solidFill>
                  <a:srgbClr val="FFFF00"/>
                </a:solidFill>
                <a:latin typeface="Courier New"/>
                <a:cs typeface="Courier New"/>
              </a:rPr>
              <a:t>(</a:t>
            </a:r>
            <a:r>
              <a:rPr sz="1463" spc="-3" dirty="0" err="1" smtClean="0">
                <a:solidFill>
                  <a:srgbClr val="FFFF00"/>
                </a:solidFill>
                <a:latin typeface="Courier New"/>
                <a:cs typeface="Courier New"/>
              </a:rPr>
              <a:t>eee</a:t>
            </a:r>
            <a:r>
              <a:rPr lang="en-US" sz="1463" spc="-3" dirty="0" smtClean="0">
                <a:solidFill>
                  <a:srgbClr val="FFFF00"/>
                </a:solidFill>
                <a:latin typeface="Courier New"/>
                <a:cs typeface="Courier New"/>
              </a:rPr>
              <a:t>)</a:t>
            </a:r>
            <a:r>
              <a:rPr sz="1463" spc="-3" dirty="0" smtClean="0">
                <a:solidFill>
                  <a:srgbClr val="FFFF00"/>
                </a:solidFill>
                <a:latin typeface="Courier New"/>
                <a:cs typeface="Courier New"/>
              </a:rPr>
              <a:t>  </a:t>
            </a:r>
            <a:r>
              <a:rPr sz="1463" spc="-3" dirty="0">
                <a:solidFill>
                  <a:srgbClr val="FFFF00"/>
                </a:solidFill>
                <a:latin typeface="Courier New"/>
                <a:cs typeface="Courier New"/>
              </a:rPr>
              <a:t>hello</a:t>
            </a:r>
            <a:r>
              <a:rPr sz="1463" spc="-23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463" spc="-3" dirty="0">
                <a:solidFill>
                  <a:srgbClr val="FFFF00"/>
                </a:solidFill>
                <a:latin typeface="Courier New"/>
                <a:cs typeface="Courier New"/>
              </a:rPr>
              <a:t>there</a:t>
            </a:r>
            <a:endParaRPr sz="1463" dirty="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11769" y="5238544"/>
            <a:ext cx="2956084" cy="318838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2025" spc="-160" dirty="0">
                <a:solidFill>
                  <a:srgbClr val="FFFFFF"/>
                </a:solidFill>
                <a:latin typeface="Verdana"/>
                <a:cs typeface="Verdana"/>
              </a:rPr>
              <a:t>concatenate </a:t>
            </a:r>
            <a:r>
              <a:rPr sz="2025" spc="-641" dirty="0">
                <a:solidFill>
                  <a:srgbClr val="FFFFFF"/>
                </a:solidFill>
                <a:latin typeface="Verdana"/>
                <a:cs typeface="Verdana"/>
              </a:rPr>
              <a:t>= </a:t>
            </a:r>
            <a:r>
              <a:rPr sz="2025" spc="-157" dirty="0">
                <a:solidFill>
                  <a:srgbClr val="FFFFFF"/>
                </a:solidFill>
                <a:latin typeface="Verdana"/>
                <a:cs typeface="Verdana"/>
              </a:rPr>
              <a:t>put</a:t>
            </a:r>
            <a:r>
              <a:rPr sz="2025" spc="-41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69" dirty="0">
                <a:solidFill>
                  <a:srgbClr val="FFFFFF"/>
                </a:solidFill>
                <a:latin typeface="Verdana"/>
                <a:cs typeface="Verdana"/>
              </a:rPr>
              <a:t>together</a:t>
            </a:r>
            <a:endParaRPr sz="2025">
              <a:latin typeface="Verdana"/>
              <a:cs typeface="Verdan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9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6841" y="685800"/>
            <a:ext cx="3025021" cy="665086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343" dirty="0"/>
              <a:t>Type</a:t>
            </a:r>
            <a:r>
              <a:rPr spc="-573" dirty="0"/>
              <a:t> </a:t>
            </a:r>
            <a:r>
              <a:rPr spc="-346" dirty="0"/>
              <a:t>Matters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12687" y="2450758"/>
            <a:ext cx="3608308" cy="2958022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165735" indent="-158591">
              <a:spcBef>
                <a:spcPts val="56"/>
              </a:spcBef>
              <a:buChar char="•"/>
              <a:tabLst>
                <a:tab pos="166092" algn="l"/>
              </a:tabLst>
            </a:pPr>
            <a:r>
              <a:rPr sz="2025" spc="-135" dirty="0">
                <a:solidFill>
                  <a:srgbClr val="FFFFFF"/>
                </a:solidFill>
                <a:latin typeface="Verdana"/>
                <a:cs typeface="Verdana"/>
              </a:rPr>
              <a:t>Python </a:t>
            </a:r>
            <a:r>
              <a:rPr sz="2025" spc="-194" dirty="0">
                <a:solidFill>
                  <a:srgbClr val="FFFFFF"/>
                </a:solidFill>
                <a:latin typeface="Verdana"/>
                <a:cs typeface="Verdana"/>
              </a:rPr>
              <a:t>knows </a:t>
            </a:r>
            <a:r>
              <a:rPr sz="2025" spc="-186" dirty="0">
                <a:solidFill>
                  <a:srgbClr val="FFFFFF"/>
                </a:solidFill>
                <a:latin typeface="Verdana"/>
                <a:cs typeface="Verdana"/>
              </a:rPr>
              <a:t>what</a:t>
            </a:r>
            <a:r>
              <a:rPr sz="2025" spc="-453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01" dirty="0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sz="2025" spc="-101" dirty="0">
                <a:solidFill>
                  <a:srgbClr val="00FF00"/>
                </a:solidFill>
                <a:latin typeface="Verdana"/>
                <a:cs typeface="Verdana"/>
              </a:rPr>
              <a:t>type</a:t>
            </a:r>
            <a:r>
              <a:rPr sz="2025" spc="-101" dirty="0">
                <a:solidFill>
                  <a:srgbClr val="FFFFFF"/>
                </a:solidFill>
                <a:latin typeface="Arial"/>
                <a:cs typeface="Arial"/>
              </a:rPr>
              <a:t>”</a:t>
            </a:r>
            <a:endParaRPr sz="2025">
              <a:latin typeface="Arial"/>
              <a:cs typeface="Arial"/>
            </a:endParaRPr>
          </a:p>
          <a:p>
            <a:pPr marL="165735">
              <a:spcBef>
                <a:spcPts val="17"/>
              </a:spcBef>
            </a:pPr>
            <a:r>
              <a:rPr sz="2025" spc="-177" dirty="0">
                <a:solidFill>
                  <a:srgbClr val="FFFFFF"/>
                </a:solidFill>
                <a:latin typeface="Verdana"/>
                <a:cs typeface="Verdana"/>
              </a:rPr>
              <a:t>everything</a:t>
            </a:r>
            <a:r>
              <a:rPr sz="2025" spc="-26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72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endParaRPr sz="2025">
              <a:latin typeface="Verdana"/>
              <a:cs typeface="Verdana"/>
            </a:endParaRPr>
          </a:p>
          <a:p>
            <a:pPr marL="165735" indent="-158591">
              <a:spcBef>
                <a:spcPts val="1985"/>
              </a:spcBef>
              <a:buChar char="•"/>
              <a:tabLst>
                <a:tab pos="166092" algn="l"/>
              </a:tabLst>
            </a:pPr>
            <a:r>
              <a:rPr sz="2025" spc="-172" dirty="0">
                <a:solidFill>
                  <a:srgbClr val="FFFFFF"/>
                </a:solidFill>
                <a:latin typeface="Verdana"/>
                <a:cs typeface="Verdana"/>
              </a:rPr>
              <a:t>Some </a:t>
            </a:r>
            <a:r>
              <a:rPr sz="2025" spc="-160" dirty="0">
                <a:solidFill>
                  <a:srgbClr val="FFFFFF"/>
                </a:solidFill>
                <a:latin typeface="Verdana"/>
                <a:cs typeface="Verdana"/>
              </a:rPr>
              <a:t>operations </a:t>
            </a:r>
            <a:r>
              <a:rPr sz="2025" spc="-211" dirty="0">
                <a:solidFill>
                  <a:srgbClr val="FFFFFF"/>
                </a:solidFill>
                <a:latin typeface="Verdana"/>
                <a:cs typeface="Verdana"/>
              </a:rPr>
              <a:t>are</a:t>
            </a:r>
            <a:r>
              <a:rPr sz="2025" spc="-48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46" dirty="0">
                <a:solidFill>
                  <a:srgbClr val="FFFFFF"/>
                </a:solidFill>
                <a:latin typeface="Verdana"/>
                <a:cs typeface="Verdana"/>
              </a:rPr>
              <a:t>prohibited</a:t>
            </a:r>
            <a:endParaRPr sz="2025">
              <a:latin typeface="Verdana"/>
              <a:cs typeface="Verdana"/>
            </a:endParaRPr>
          </a:p>
          <a:p>
            <a:pPr marL="165735" indent="-158591">
              <a:spcBef>
                <a:spcPts val="1957"/>
              </a:spcBef>
              <a:buChar char="•"/>
              <a:tabLst>
                <a:tab pos="166092" algn="l"/>
              </a:tabLst>
            </a:pPr>
            <a:r>
              <a:rPr sz="2025" spc="-146" dirty="0">
                <a:solidFill>
                  <a:srgbClr val="00FFFF"/>
                </a:solidFill>
                <a:latin typeface="Verdana"/>
                <a:cs typeface="Verdana"/>
              </a:rPr>
              <a:t>You </a:t>
            </a:r>
            <a:r>
              <a:rPr sz="2025" spc="-152" dirty="0">
                <a:solidFill>
                  <a:srgbClr val="00FFFF"/>
                </a:solidFill>
                <a:latin typeface="Verdana"/>
                <a:cs typeface="Verdana"/>
              </a:rPr>
              <a:t>cannot </a:t>
            </a:r>
            <a:r>
              <a:rPr sz="2025" spc="-132" dirty="0">
                <a:solidFill>
                  <a:srgbClr val="00FFFF"/>
                </a:solidFill>
                <a:latin typeface="Arial"/>
                <a:cs typeface="Arial"/>
              </a:rPr>
              <a:t>“</a:t>
            </a:r>
            <a:r>
              <a:rPr sz="2025" spc="-132" dirty="0">
                <a:solidFill>
                  <a:srgbClr val="00FFFF"/>
                </a:solidFill>
                <a:latin typeface="Verdana"/>
                <a:cs typeface="Verdana"/>
              </a:rPr>
              <a:t>add </a:t>
            </a:r>
            <a:r>
              <a:rPr sz="2025" spc="-286" dirty="0">
                <a:solidFill>
                  <a:srgbClr val="00FFFF"/>
                </a:solidFill>
                <a:latin typeface="Verdana"/>
                <a:cs typeface="Verdana"/>
              </a:rPr>
              <a:t>1</a:t>
            </a:r>
            <a:r>
              <a:rPr sz="2025" spc="-286" dirty="0">
                <a:solidFill>
                  <a:srgbClr val="00FFFF"/>
                </a:solidFill>
                <a:latin typeface="Arial"/>
                <a:cs typeface="Arial"/>
              </a:rPr>
              <a:t>” </a:t>
            </a:r>
            <a:r>
              <a:rPr sz="2025" spc="-118" dirty="0">
                <a:solidFill>
                  <a:srgbClr val="00FFFF"/>
                </a:solidFill>
                <a:latin typeface="Verdana"/>
                <a:cs typeface="Verdana"/>
              </a:rPr>
              <a:t>to</a:t>
            </a:r>
            <a:r>
              <a:rPr sz="2025" spc="-456" dirty="0">
                <a:solidFill>
                  <a:srgbClr val="00FFFF"/>
                </a:solidFill>
                <a:latin typeface="Verdana"/>
                <a:cs typeface="Verdana"/>
              </a:rPr>
              <a:t> </a:t>
            </a:r>
            <a:r>
              <a:rPr sz="2025" spc="-244" dirty="0">
                <a:solidFill>
                  <a:srgbClr val="00FFFF"/>
                </a:solidFill>
                <a:latin typeface="Verdana"/>
                <a:cs typeface="Verdana"/>
              </a:rPr>
              <a:t>a </a:t>
            </a:r>
            <a:r>
              <a:rPr sz="2025" spc="-180" dirty="0">
                <a:solidFill>
                  <a:srgbClr val="00FFFF"/>
                </a:solidFill>
                <a:latin typeface="Verdana"/>
                <a:cs typeface="Verdana"/>
              </a:rPr>
              <a:t>string</a:t>
            </a:r>
            <a:endParaRPr sz="2025">
              <a:latin typeface="Verdana"/>
              <a:cs typeface="Verdana"/>
            </a:endParaRPr>
          </a:p>
          <a:p>
            <a:pPr marL="165735" marR="6072" indent="-158591">
              <a:lnSpc>
                <a:spcPct val="100099"/>
              </a:lnSpc>
              <a:spcBef>
                <a:spcPts val="1955"/>
              </a:spcBef>
              <a:buChar char="•"/>
              <a:tabLst>
                <a:tab pos="166092" algn="l"/>
              </a:tabLst>
            </a:pPr>
            <a:r>
              <a:rPr sz="2025" spc="-104" dirty="0">
                <a:solidFill>
                  <a:srgbClr val="FFFFFF"/>
                </a:solidFill>
                <a:latin typeface="Verdana"/>
                <a:cs typeface="Verdana"/>
              </a:rPr>
              <a:t>We </a:t>
            </a:r>
            <a:r>
              <a:rPr sz="2025" spc="-177" dirty="0">
                <a:solidFill>
                  <a:srgbClr val="FFFFFF"/>
                </a:solidFill>
                <a:latin typeface="Verdana"/>
                <a:cs typeface="Verdana"/>
              </a:rPr>
              <a:t>can </a:t>
            </a:r>
            <a:r>
              <a:rPr sz="2025" spc="-253" dirty="0">
                <a:solidFill>
                  <a:srgbClr val="FFFFFF"/>
                </a:solidFill>
                <a:latin typeface="Verdana"/>
                <a:cs typeface="Verdana"/>
              </a:rPr>
              <a:t>ask </a:t>
            </a:r>
            <a:r>
              <a:rPr sz="2025" spc="-135" dirty="0">
                <a:solidFill>
                  <a:srgbClr val="FFFFFF"/>
                </a:solidFill>
                <a:latin typeface="Verdana"/>
                <a:cs typeface="Verdana"/>
              </a:rPr>
              <a:t>Python </a:t>
            </a:r>
            <a:r>
              <a:rPr sz="2025" spc="-186" dirty="0">
                <a:solidFill>
                  <a:srgbClr val="FFFFFF"/>
                </a:solidFill>
                <a:latin typeface="Verdana"/>
                <a:cs typeface="Verdana"/>
              </a:rPr>
              <a:t>what </a:t>
            </a:r>
            <a:r>
              <a:rPr sz="2025" spc="-149" dirty="0">
                <a:solidFill>
                  <a:srgbClr val="FFFFFF"/>
                </a:solidFill>
                <a:latin typeface="Verdana"/>
                <a:cs typeface="Verdana"/>
              </a:rPr>
              <a:t>type  </a:t>
            </a:r>
            <a:r>
              <a:rPr sz="2025" spc="-172" dirty="0">
                <a:solidFill>
                  <a:srgbClr val="FFFFFF"/>
                </a:solidFill>
                <a:latin typeface="Verdana"/>
                <a:cs typeface="Verdana"/>
              </a:rPr>
              <a:t>something</a:t>
            </a:r>
            <a:r>
              <a:rPr sz="2025" spc="-26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72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025" spc="-26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57" dirty="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sz="2025" spc="-26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94" dirty="0">
                <a:solidFill>
                  <a:srgbClr val="FFFFFF"/>
                </a:solidFill>
                <a:latin typeface="Verdana"/>
                <a:cs typeface="Verdana"/>
              </a:rPr>
              <a:t>using</a:t>
            </a:r>
            <a:r>
              <a:rPr sz="2025" spc="-26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57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025" spc="-26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230" dirty="0">
                <a:solidFill>
                  <a:srgbClr val="00FF00"/>
                </a:solidFill>
                <a:latin typeface="Verdana"/>
                <a:cs typeface="Verdana"/>
              </a:rPr>
              <a:t>type() </a:t>
            </a:r>
            <a:r>
              <a:rPr sz="2025" spc="-2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32" dirty="0">
                <a:solidFill>
                  <a:srgbClr val="FFFFFF"/>
                </a:solidFill>
                <a:latin typeface="Verdana"/>
                <a:cs typeface="Verdana"/>
              </a:rPr>
              <a:t>function</a:t>
            </a:r>
            <a:endParaRPr sz="2025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30965" y="2148469"/>
            <a:ext cx="4094440" cy="3885198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1575" spc="-3" dirty="0">
                <a:solidFill>
                  <a:srgbClr val="FFFF00"/>
                </a:solidFill>
                <a:latin typeface="Courier New"/>
                <a:cs typeface="Courier New"/>
              </a:rPr>
              <a:t>&gt;&gt;&gt; eee </a:t>
            </a:r>
            <a:r>
              <a:rPr sz="1575" dirty="0">
                <a:solidFill>
                  <a:srgbClr val="FFFF00"/>
                </a:solidFill>
                <a:latin typeface="Courier New"/>
                <a:cs typeface="Courier New"/>
              </a:rPr>
              <a:t>= </a:t>
            </a:r>
            <a:r>
              <a:rPr sz="1575" spc="-3" dirty="0">
                <a:solidFill>
                  <a:srgbClr val="FFFF00"/>
                </a:solidFill>
                <a:latin typeface="Courier New"/>
                <a:cs typeface="Courier New"/>
              </a:rPr>
              <a:t>'hello </a:t>
            </a:r>
            <a:r>
              <a:rPr sz="1575" dirty="0">
                <a:solidFill>
                  <a:srgbClr val="FFFF00"/>
                </a:solidFill>
                <a:latin typeface="Courier New"/>
                <a:cs typeface="Courier New"/>
              </a:rPr>
              <a:t>' +</a:t>
            </a:r>
            <a:r>
              <a:rPr sz="1575" spc="-34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575" spc="-3" dirty="0">
                <a:solidFill>
                  <a:srgbClr val="FFFF00"/>
                </a:solidFill>
                <a:latin typeface="Courier New"/>
                <a:cs typeface="Courier New"/>
              </a:rPr>
              <a:t>'there'</a:t>
            </a:r>
            <a:endParaRPr sz="1575">
              <a:latin typeface="Courier New"/>
              <a:cs typeface="Courier New"/>
            </a:endParaRPr>
          </a:p>
          <a:p>
            <a:pPr marL="7144">
              <a:spcBef>
                <a:spcPts val="8"/>
              </a:spcBef>
              <a:tabLst>
                <a:tab pos="486847" algn="l"/>
              </a:tabLst>
            </a:pPr>
            <a:r>
              <a:rPr sz="1575" spc="-3" dirty="0">
                <a:solidFill>
                  <a:srgbClr val="FFFF00"/>
                </a:solidFill>
                <a:latin typeface="Courier New"/>
                <a:cs typeface="Courier New"/>
              </a:rPr>
              <a:t>&gt;&gt;&gt;	</a:t>
            </a:r>
            <a:r>
              <a:rPr sz="1575" spc="-3" dirty="0">
                <a:solidFill>
                  <a:srgbClr val="00FFFF"/>
                </a:solidFill>
                <a:latin typeface="Courier New"/>
                <a:cs typeface="Courier New"/>
              </a:rPr>
              <a:t>eee </a:t>
            </a:r>
            <a:r>
              <a:rPr sz="1575" dirty="0">
                <a:solidFill>
                  <a:srgbClr val="00FFFF"/>
                </a:solidFill>
                <a:latin typeface="Courier New"/>
                <a:cs typeface="Courier New"/>
              </a:rPr>
              <a:t>= </a:t>
            </a:r>
            <a:r>
              <a:rPr sz="1575" spc="-3" dirty="0">
                <a:solidFill>
                  <a:srgbClr val="00FFFF"/>
                </a:solidFill>
                <a:latin typeface="Courier New"/>
                <a:cs typeface="Courier New"/>
              </a:rPr>
              <a:t>eee </a:t>
            </a:r>
            <a:r>
              <a:rPr sz="1575" dirty="0">
                <a:solidFill>
                  <a:srgbClr val="00FFFF"/>
                </a:solidFill>
                <a:latin typeface="Courier New"/>
                <a:cs typeface="Courier New"/>
              </a:rPr>
              <a:t>+</a:t>
            </a:r>
            <a:r>
              <a:rPr sz="1575" spc="-17" dirty="0">
                <a:solidFill>
                  <a:srgbClr val="00FFFF"/>
                </a:solidFill>
                <a:latin typeface="Courier New"/>
                <a:cs typeface="Courier New"/>
              </a:rPr>
              <a:t> </a:t>
            </a:r>
            <a:r>
              <a:rPr sz="1575" dirty="0">
                <a:solidFill>
                  <a:srgbClr val="00FFFF"/>
                </a:solidFill>
                <a:latin typeface="Courier New"/>
                <a:cs typeface="Courier New"/>
              </a:rPr>
              <a:t>1</a:t>
            </a:r>
            <a:endParaRPr sz="1575">
              <a:latin typeface="Courier New"/>
              <a:cs typeface="Courier New"/>
            </a:endParaRPr>
          </a:p>
          <a:p>
            <a:pPr marL="246816" marR="2858" indent="-240030">
              <a:lnSpc>
                <a:spcPct val="100400"/>
              </a:lnSpc>
            </a:pPr>
            <a:r>
              <a:rPr sz="1575" spc="-3" dirty="0">
                <a:solidFill>
                  <a:srgbClr val="DF6666"/>
                </a:solidFill>
                <a:latin typeface="Courier New"/>
                <a:cs typeface="Courier New"/>
              </a:rPr>
              <a:t>Traceback (most recent call last):  File "&lt;stdin&gt;", line 1,</a:t>
            </a:r>
            <a:r>
              <a:rPr sz="1575" spc="-23" dirty="0">
                <a:solidFill>
                  <a:srgbClr val="DF6666"/>
                </a:solidFill>
                <a:latin typeface="Courier New"/>
                <a:cs typeface="Courier New"/>
              </a:rPr>
              <a:t> </a:t>
            </a:r>
            <a:r>
              <a:rPr sz="1575" spc="-3" dirty="0">
                <a:solidFill>
                  <a:srgbClr val="DF6666"/>
                </a:solidFill>
                <a:latin typeface="Courier New"/>
                <a:cs typeface="Courier New"/>
              </a:rPr>
              <a:t>in</a:t>
            </a:r>
            <a:endParaRPr sz="1575">
              <a:latin typeface="Courier New"/>
              <a:cs typeface="Courier New"/>
            </a:endParaRPr>
          </a:p>
          <a:p>
            <a:pPr marL="7144">
              <a:spcBef>
                <a:spcPts val="8"/>
              </a:spcBef>
            </a:pPr>
            <a:r>
              <a:rPr sz="1575" spc="-3" dirty="0">
                <a:solidFill>
                  <a:srgbClr val="DF6666"/>
                </a:solidFill>
                <a:latin typeface="Courier New"/>
                <a:cs typeface="Courier New"/>
              </a:rPr>
              <a:t>&lt;module&gt;</a:t>
            </a:r>
            <a:endParaRPr sz="1575">
              <a:latin typeface="Courier New"/>
              <a:cs typeface="Courier New"/>
            </a:endParaRPr>
          </a:p>
          <a:p>
            <a:pPr marL="7144" marR="602933">
              <a:lnSpc>
                <a:spcPct val="100400"/>
              </a:lnSpc>
            </a:pPr>
            <a:r>
              <a:rPr sz="1575" spc="-3" dirty="0">
                <a:solidFill>
                  <a:srgbClr val="DF6666"/>
                </a:solidFill>
                <a:latin typeface="Courier New"/>
                <a:cs typeface="Courier New"/>
              </a:rPr>
              <a:t>TypeError: cannot concatenate  'str' and 'int'</a:t>
            </a:r>
            <a:r>
              <a:rPr sz="1575" spc="-20" dirty="0">
                <a:solidFill>
                  <a:srgbClr val="DF6666"/>
                </a:solidFill>
                <a:latin typeface="Courier New"/>
                <a:cs typeface="Courier New"/>
              </a:rPr>
              <a:t> </a:t>
            </a:r>
            <a:r>
              <a:rPr sz="1575" spc="-3" dirty="0">
                <a:solidFill>
                  <a:srgbClr val="DF6666"/>
                </a:solidFill>
                <a:latin typeface="Courier New"/>
                <a:cs typeface="Courier New"/>
              </a:rPr>
              <a:t>objects</a:t>
            </a:r>
            <a:endParaRPr sz="1575">
              <a:latin typeface="Courier New"/>
              <a:cs typeface="Courier New"/>
            </a:endParaRPr>
          </a:p>
          <a:p>
            <a:pPr marL="7144">
              <a:spcBef>
                <a:spcPts val="8"/>
              </a:spcBef>
              <a:tabLst>
                <a:tab pos="486847" algn="l"/>
              </a:tabLst>
            </a:pPr>
            <a:r>
              <a:rPr sz="1575" spc="-3" dirty="0">
                <a:solidFill>
                  <a:srgbClr val="FFFF00"/>
                </a:solidFill>
                <a:latin typeface="Courier New"/>
                <a:cs typeface="Courier New"/>
              </a:rPr>
              <a:t>&gt;&gt;&gt;	</a:t>
            </a:r>
            <a:r>
              <a:rPr sz="1575" spc="-3" dirty="0">
                <a:solidFill>
                  <a:srgbClr val="00FF00"/>
                </a:solidFill>
                <a:latin typeface="Courier New"/>
                <a:cs typeface="Courier New"/>
              </a:rPr>
              <a:t>type</a:t>
            </a:r>
            <a:r>
              <a:rPr sz="1575" spc="-3" dirty="0">
                <a:solidFill>
                  <a:srgbClr val="FFFF00"/>
                </a:solidFill>
                <a:latin typeface="Courier New"/>
                <a:cs typeface="Courier New"/>
              </a:rPr>
              <a:t>(eee)</a:t>
            </a:r>
            <a:endParaRPr sz="1575">
              <a:latin typeface="Courier New"/>
              <a:cs typeface="Courier New"/>
            </a:endParaRPr>
          </a:p>
          <a:p>
            <a:pPr marL="7144">
              <a:spcBef>
                <a:spcPts val="8"/>
              </a:spcBef>
            </a:pPr>
            <a:r>
              <a:rPr sz="1575" spc="-3" dirty="0">
                <a:solidFill>
                  <a:srgbClr val="FFFF00"/>
                </a:solidFill>
                <a:latin typeface="Courier New"/>
                <a:cs typeface="Courier New"/>
              </a:rPr>
              <a:t>&lt;type</a:t>
            </a:r>
            <a:r>
              <a:rPr sz="1575" spc="-6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575" spc="-3" dirty="0">
                <a:solidFill>
                  <a:srgbClr val="FFFF00"/>
                </a:solidFill>
                <a:latin typeface="Courier New"/>
                <a:cs typeface="Courier New"/>
              </a:rPr>
              <a:t>'str'&gt;</a:t>
            </a:r>
            <a:endParaRPr sz="1575">
              <a:latin typeface="Courier New"/>
              <a:cs typeface="Courier New"/>
            </a:endParaRPr>
          </a:p>
          <a:p>
            <a:pPr marL="7144">
              <a:spcBef>
                <a:spcPts val="8"/>
              </a:spcBef>
              <a:tabLst>
                <a:tab pos="486847" algn="l"/>
              </a:tabLst>
            </a:pPr>
            <a:r>
              <a:rPr sz="1575" spc="-3" dirty="0">
                <a:solidFill>
                  <a:srgbClr val="FFFF00"/>
                </a:solidFill>
                <a:latin typeface="Courier New"/>
                <a:cs typeface="Courier New"/>
              </a:rPr>
              <a:t>&gt;&gt;&gt;	</a:t>
            </a:r>
            <a:r>
              <a:rPr sz="1575" spc="-3" dirty="0">
                <a:solidFill>
                  <a:srgbClr val="00FF00"/>
                </a:solidFill>
                <a:latin typeface="Courier New"/>
                <a:cs typeface="Courier New"/>
              </a:rPr>
              <a:t>type</a:t>
            </a:r>
            <a:r>
              <a:rPr sz="1575" spc="-3" dirty="0">
                <a:solidFill>
                  <a:srgbClr val="FFFF00"/>
                </a:solidFill>
                <a:latin typeface="Courier New"/>
                <a:cs typeface="Courier New"/>
              </a:rPr>
              <a:t>('hello')</a:t>
            </a:r>
            <a:endParaRPr sz="1575">
              <a:latin typeface="Courier New"/>
              <a:cs typeface="Courier New"/>
            </a:endParaRPr>
          </a:p>
          <a:p>
            <a:pPr marL="7144">
              <a:spcBef>
                <a:spcPts val="8"/>
              </a:spcBef>
            </a:pPr>
            <a:r>
              <a:rPr sz="1575" spc="-3" dirty="0">
                <a:solidFill>
                  <a:srgbClr val="FFFF00"/>
                </a:solidFill>
                <a:latin typeface="Courier New"/>
                <a:cs typeface="Courier New"/>
              </a:rPr>
              <a:t>&lt;type</a:t>
            </a:r>
            <a:r>
              <a:rPr sz="1575" spc="-6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575" spc="-3" dirty="0">
                <a:solidFill>
                  <a:srgbClr val="FFFF00"/>
                </a:solidFill>
                <a:latin typeface="Courier New"/>
                <a:cs typeface="Courier New"/>
              </a:rPr>
              <a:t>'str'&gt;</a:t>
            </a:r>
            <a:endParaRPr sz="1575">
              <a:latin typeface="Courier New"/>
              <a:cs typeface="Courier New"/>
            </a:endParaRPr>
          </a:p>
          <a:p>
            <a:pPr marL="7144">
              <a:spcBef>
                <a:spcPts val="8"/>
              </a:spcBef>
              <a:tabLst>
                <a:tab pos="486847" algn="l"/>
              </a:tabLst>
            </a:pPr>
            <a:r>
              <a:rPr sz="1575" spc="-3" dirty="0">
                <a:solidFill>
                  <a:srgbClr val="FFFF00"/>
                </a:solidFill>
                <a:latin typeface="Courier New"/>
                <a:cs typeface="Courier New"/>
              </a:rPr>
              <a:t>&gt;&gt;&gt;	</a:t>
            </a:r>
            <a:r>
              <a:rPr sz="1575" spc="-3" dirty="0">
                <a:solidFill>
                  <a:srgbClr val="00FF00"/>
                </a:solidFill>
                <a:latin typeface="Courier New"/>
                <a:cs typeface="Courier New"/>
              </a:rPr>
              <a:t>type</a:t>
            </a:r>
            <a:r>
              <a:rPr sz="1575" spc="-3" dirty="0">
                <a:solidFill>
                  <a:srgbClr val="FFFF00"/>
                </a:solidFill>
                <a:latin typeface="Courier New"/>
                <a:cs typeface="Courier New"/>
              </a:rPr>
              <a:t>(1)</a:t>
            </a:r>
            <a:endParaRPr sz="1575">
              <a:latin typeface="Courier New"/>
              <a:cs typeface="Courier New"/>
            </a:endParaRPr>
          </a:p>
          <a:p>
            <a:pPr marL="7144">
              <a:spcBef>
                <a:spcPts val="8"/>
              </a:spcBef>
            </a:pPr>
            <a:r>
              <a:rPr sz="1575" spc="-3" dirty="0">
                <a:solidFill>
                  <a:srgbClr val="FFFF00"/>
                </a:solidFill>
                <a:latin typeface="Courier New"/>
                <a:cs typeface="Courier New"/>
              </a:rPr>
              <a:t>&lt;type</a:t>
            </a:r>
            <a:r>
              <a:rPr sz="1575" spc="-6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575" spc="-3" dirty="0">
                <a:solidFill>
                  <a:srgbClr val="FFFF00"/>
                </a:solidFill>
                <a:latin typeface="Courier New"/>
                <a:cs typeface="Courier New"/>
              </a:rPr>
              <a:t>'int'&gt;</a:t>
            </a:r>
            <a:endParaRPr sz="1575">
              <a:latin typeface="Courier New"/>
              <a:cs typeface="Courier New"/>
            </a:endParaRPr>
          </a:p>
          <a:p>
            <a:pPr marL="7144">
              <a:spcBef>
                <a:spcPts val="8"/>
              </a:spcBef>
            </a:pPr>
            <a:r>
              <a:rPr sz="1575" spc="-3" dirty="0">
                <a:solidFill>
                  <a:srgbClr val="FFFF00"/>
                </a:solidFill>
                <a:latin typeface="Courier New"/>
                <a:cs typeface="Courier New"/>
              </a:rPr>
              <a:t>&gt;&gt;&gt;</a:t>
            </a:r>
            <a:endParaRPr sz="1575">
              <a:latin typeface="Courier New"/>
              <a:cs typeface="Courier New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80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2498" y="1283805"/>
            <a:ext cx="6052185" cy="665086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388" dirty="0"/>
              <a:t>Several </a:t>
            </a:r>
            <a:r>
              <a:rPr spc="-366" dirty="0"/>
              <a:t>Types </a:t>
            </a:r>
            <a:r>
              <a:rPr spc="-166" dirty="0"/>
              <a:t>of</a:t>
            </a:r>
            <a:r>
              <a:rPr spc="-894" dirty="0"/>
              <a:t> </a:t>
            </a:r>
            <a:r>
              <a:rPr spc="-377" dirty="0"/>
              <a:t>Numbers</a:t>
            </a:r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6997" y="2450729"/>
            <a:ext cx="4396978" cy="2947762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165735" indent="-158591">
              <a:spcBef>
                <a:spcPts val="56"/>
              </a:spcBef>
              <a:buChar char="•"/>
              <a:tabLst>
                <a:tab pos="166092" algn="l"/>
              </a:tabLst>
            </a:pPr>
            <a:r>
              <a:rPr sz="2025" spc="-180" dirty="0">
                <a:solidFill>
                  <a:srgbClr val="FFFFFF"/>
                </a:solidFill>
                <a:latin typeface="Verdana"/>
                <a:cs typeface="Verdana"/>
              </a:rPr>
              <a:t>Numbers </a:t>
            </a:r>
            <a:r>
              <a:rPr sz="2025" spc="-203" dirty="0">
                <a:solidFill>
                  <a:srgbClr val="FFFFFF"/>
                </a:solidFill>
                <a:latin typeface="Verdana"/>
                <a:cs typeface="Verdana"/>
              </a:rPr>
              <a:t>have </a:t>
            </a:r>
            <a:r>
              <a:rPr sz="2025" spc="-141" dirty="0">
                <a:solidFill>
                  <a:srgbClr val="FFFFFF"/>
                </a:solidFill>
                <a:latin typeface="Verdana"/>
                <a:cs typeface="Verdana"/>
              </a:rPr>
              <a:t>two </a:t>
            </a:r>
            <a:r>
              <a:rPr sz="2025" spc="-180" dirty="0">
                <a:solidFill>
                  <a:srgbClr val="FFFFFF"/>
                </a:solidFill>
                <a:latin typeface="Verdana"/>
                <a:cs typeface="Verdana"/>
              </a:rPr>
              <a:t>main</a:t>
            </a:r>
            <a:r>
              <a:rPr sz="2025" spc="-517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63" dirty="0">
                <a:solidFill>
                  <a:srgbClr val="FFFFFF"/>
                </a:solidFill>
                <a:latin typeface="Verdana"/>
                <a:cs typeface="Verdana"/>
              </a:rPr>
              <a:t>types</a:t>
            </a:r>
            <a:endParaRPr sz="2025">
              <a:latin typeface="Verdana"/>
              <a:cs typeface="Verdana"/>
            </a:endParaRPr>
          </a:p>
          <a:p>
            <a:pPr marL="146090">
              <a:lnSpc>
                <a:spcPts val="2424"/>
              </a:lnSpc>
              <a:spcBef>
                <a:spcPts val="1985"/>
              </a:spcBef>
            </a:pPr>
            <a:r>
              <a:rPr sz="2025" spc="-841" dirty="0">
                <a:solidFill>
                  <a:srgbClr val="FFFFFF"/>
                </a:solidFill>
                <a:latin typeface="Verdana"/>
                <a:cs typeface="Verdana"/>
              </a:rPr>
              <a:t>&gt;</a:t>
            </a:r>
            <a:r>
              <a:rPr sz="2025" spc="-8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205" dirty="0">
                <a:solidFill>
                  <a:srgbClr val="FFFF00"/>
                </a:solidFill>
                <a:latin typeface="Verdana"/>
                <a:cs typeface="Verdana"/>
              </a:rPr>
              <a:t>Integers </a:t>
            </a:r>
            <a:r>
              <a:rPr sz="2025" spc="-211" dirty="0">
                <a:solidFill>
                  <a:srgbClr val="FFFFFF"/>
                </a:solidFill>
                <a:latin typeface="Verdana"/>
                <a:cs typeface="Verdana"/>
              </a:rPr>
              <a:t>are </a:t>
            </a:r>
            <a:r>
              <a:rPr sz="2025" spc="-149" dirty="0">
                <a:solidFill>
                  <a:srgbClr val="FFFFFF"/>
                </a:solidFill>
                <a:latin typeface="Verdana"/>
                <a:cs typeface="Verdana"/>
              </a:rPr>
              <a:t>whole</a:t>
            </a:r>
            <a:r>
              <a:rPr sz="2025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228" dirty="0">
                <a:solidFill>
                  <a:srgbClr val="FFFFFF"/>
                </a:solidFill>
                <a:latin typeface="Verdana"/>
                <a:cs typeface="Verdana"/>
              </a:rPr>
              <a:t>numbers:</a:t>
            </a:r>
            <a:endParaRPr sz="2025">
              <a:latin typeface="Verdana"/>
              <a:cs typeface="Verdana"/>
            </a:endParaRPr>
          </a:p>
          <a:p>
            <a:pPr marL="330041">
              <a:lnSpc>
                <a:spcPts val="2424"/>
              </a:lnSpc>
            </a:pPr>
            <a:r>
              <a:rPr sz="2025" spc="-272" dirty="0">
                <a:solidFill>
                  <a:srgbClr val="FFFFFF"/>
                </a:solidFill>
                <a:latin typeface="Verdana"/>
                <a:cs typeface="Verdana"/>
              </a:rPr>
              <a:t>-14, </a:t>
            </a:r>
            <a:r>
              <a:rPr sz="2025" spc="-197" dirty="0">
                <a:solidFill>
                  <a:srgbClr val="FFFFFF"/>
                </a:solidFill>
                <a:latin typeface="Verdana"/>
                <a:cs typeface="Verdana"/>
              </a:rPr>
              <a:t>-2, </a:t>
            </a:r>
            <a:r>
              <a:rPr sz="2025" spc="-73" dirty="0">
                <a:solidFill>
                  <a:srgbClr val="FFFFFF"/>
                </a:solidFill>
                <a:latin typeface="Verdana"/>
                <a:cs typeface="Verdana"/>
              </a:rPr>
              <a:t>0, </a:t>
            </a:r>
            <a:r>
              <a:rPr sz="2025" spc="-436" dirty="0">
                <a:solidFill>
                  <a:srgbClr val="FFFFFF"/>
                </a:solidFill>
                <a:latin typeface="Verdana"/>
                <a:cs typeface="Verdana"/>
              </a:rPr>
              <a:t>1, </a:t>
            </a:r>
            <a:r>
              <a:rPr sz="2025" spc="-138" dirty="0">
                <a:solidFill>
                  <a:srgbClr val="FFFFFF"/>
                </a:solidFill>
                <a:latin typeface="Verdana"/>
                <a:cs typeface="Verdana"/>
              </a:rPr>
              <a:t>100,</a:t>
            </a:r>
            <a:r>
              <a:rPr sz="2025" spc="-32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94" dirty="0">
                <a:solidFill>
                  <a:srgbClr val="FFFFFF"/>
                </a:solidFill>
                <a:latin typeface="Verdana"/>
                <a:cs typeface="Verdana"/>
              </a:rPr>
              <a:t>401233</a:t>
            </a:r>
            <a:endParaRPr sz="2025">
              <a:latin typeface="Verdana"/>
              <a:cs typeface="Verdana"/>
            </a:endParaRPr>
          </a:p>
          <a:p>
            <a:pPr marL="330041" marR="2858" indent="-184309">
              <a:lnSpc>
                <a:spcPts val="2419"/>
              </a:lnSpc>
              <a:spcBef>
                <a:spcPts val="2076"/>
              </a:spcBef>
            </a:pPr>
            <a:r>
              <a:rPr sz="2025" spc="-841" dirty="0">
                <a:solidFill>
                  <a:srgbClr val="FFFFFF"/>
                </a:solidFill>
                <a:latin typeface="Verdana"/>
                <a:cs typeface="Verdana"/>
              </a:rPr>
              <a:t>&gt;</a:t>
            </a:r>
            <a:r>
              <a:rPr sz="2025" spc="-8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49" dirty="0">
                <a:solidFill>
                  <a:srgbClr val="FFFF00"/>
                </a:solidFill>
                <a:latin typeface="Verdana"/>
                <a:cs typeface="Verdana"/>
              </a:rPr>
              <a:t>Floating </a:t>
            </a:r>
            <a:r>
              <a:rPr sz="2025" spc="-115" dirty="0">
                <a:solidFill>
                  <a:srgbClr val="FFFF00"/>
                </a:solidFill>
                <a:latin typeface="Verdana"/>
                <a:cs typeface="Verdana"/>
              </a:rPr>
              <a:t>Point </a:t>
            </a:r>
            <a:r>
              <a:rPr sz="2025" spc="-180" dirty="0">
                <a:solidFill>
                  <a:srgbClr val="FFFF00"/>
                </a:solidFill>
                <a:latin typeface="Verdana"/>
                <a:cs typeface="Verdana"/>
              </a:rPr>
              <a:t>Numbers</a:t>
            </a:r>
            <a:r>
              <a:rPr sz="2025" spc="-565" dirty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sz="2025" spc="-203" dirty="0">
                <a:solidFill>
                  <a:srgbClr val="FFFFFF"/>
                </a:solidFill>
                <a:latin typeface="Verdana"/>
                <a:cs typeface="Verdana"/>
              </a:rPr>
              <a:t>have </a:t>
            </a:r>
            <a:r>
              <a:rPr sz="2025" spc="-157" dirty="0">
                <a:solidFill>
                  <a:srgbClr val="FFFFFF"/>
                </a:solidFill>
                <a:latin typeface="Verdana"/>
                <a:cs typeface="Verdana"/>
              </a:rPr>
              <a:t>decimal  </a:t>
            </a:r>
            <a:r>
              <a:rPr sz="2025" spc="-239" dirty="0">
                <a:solidFill>
                  <a:srgbClr val="FFFFFF"/>
                </a:solidFill>
                <a:latin typeface="Verdana"/>
                <a:cs typeface="Verdana"/>
              </a:rPr>
              <a:t>parts: </a:t>
            </a:r>
            <a:r>
              <a:rPr sz="2025" spc="-203" dirty="0">
                <a:solidFill>
                  <a:srgbClr val="FFFFFF"/>
                </a:solidFill>
                <a:latin typeface="Verdana"/>
                <a:cs typeface="Verdana"/>
              </a:rPr>
              <a:t>-2.5 </a:t>
            </a:r>
            <a:r>
              <a:rPr sz="2025" spc="-301" dirty="0">
                <a:solidFill>
                  <a:srgbClr val="FFFFFF"/>
                </a:solidFill>
                <a:latin typeface="Verdana"/>
                <a:cs typeface="Verdana"/>
              </a:rPr>
              <a:t>, </a:t>
            </a:r>
            <a:r>
              <a:rPr sz="2025" spc="-79" dirty="0">
                <a:solidFill>
                  <a:srgbClr val="FFFFFF"/>
                </a:solidFill>
                <a:latin typeface="Verdana"/>
                <a:cs typeface="Verdana"/>
              </a:rPr>
              <a:t>0.0, </a:t>
            </a:r>
            <a:r>
              <a:rPr sz="2025" spc="-191" dirty="0">
                <a:solidFill>
                  <a:srgbClr val="FFFFFF"/>
                </a:solidFill>
                <a:latin typeface="Verdana"/>
                <a:cs typeface="Verdana"/>
              </a:rPr>
              <a:t>98.6,</a:t>
            </a:r>
            <a:r>
              <a:rPr sz="2025" spc="-4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225" dirty="0">
                <a:solidFill>
                  <a:srgbClr val="FFFFFF"/>
                </a:solidFill>
                <a:latin typeface="Verdana"/>
                <a:cs typeface="Verdana"/>
              </a:rPr>
              <a:t>14.0</a:t>
            </a:r>
            <a:endParaRPr sz="2025">
              <a:latin typeface="Verdana"/>
              <a:cs typeface="Verdana"/>
            </a:endParaRPr>
          </a:p>
          <a:p>
            <a:pPr marL="165735" marR="281821" indent="-158591">
              <a:lnSpc>
                <a:spcPts val="2419"/>
              </a:lnSpc>
              <a:spcBef>
                <a:spcPts val="1997"/>
              </a:spcBef>
              <a:buChar char="•"/>
              <a:tabLst>
                <a:tab pos="166092" algn="l"/>
              </a:tabLst>
            </a:pPr>
            <a:r>
              <a:rPr sz="2025" spc="-183" dirty="0">
                <a:solidFill>
                  <a:srgbClr val="FFFFFF"/>
                </a:solidFill>
                <a:latin typeface="Verdana"/>
                <a:cs typeface="Verdana"/>
              </a:rPr>
              <a:t>There</a:t>
            </a:r>
            <a:r>
              <a:rPr sz="2025" spc="-26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211" dirty="0">
                <a:solidFill>
                  <a:srgbClr val="FFFFFF"/>
                </a:solidFill>
                <a:latin typeface="Verdana"/>
                <a:cs typeface="Verdana"/>
              </a:rPr>
              <a:t>are</a:t>
            </a:r>
            <a:r>
              <a:rPr sz="2025" spc="-26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60" dirty="0">
                <a:solidFill>
                  <a:srgbClr val="FFFFFF"/>
                </a:solidFill>
                <a:latin typeface="Verdana"/>
                <a:cs typeface="Verdana"/>
              </a:rPr>
              <a:t>other</a:t>
            </a:r>
            <a:r>
              <a:rPr sz="2025" spc="-26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83" dirty="0">
                <a:solidFill>
                  <a:srgbClr val="FFFFFF"/>
                </a:solidFill>
                <a:latin typeface="Verdana"/>
                <a:cs typeface="Verdana"/>
              </a:rPr>
              <a:t>number</a:t>
            </a:r>
            <a:r>
              <a:rPr sz="2025" spc="-26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63" dirty="0">
                <a:solidFill>
                  <a:srgbClr val="FFFFFF"/>
                </a:solidFill>
                <a:latin typeface="Verdana"/>
                <a:cs typeface="Verdana"/>
              </a:rPr>
              <a:t>types</a:t>
            </a:r>
            <a:r>
              <a:rPr sz="2025" spc="-26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62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2025" spc="-26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63" dirty="0">
                <a:solidFill>
                  <a:srgbClr val="FFFFFF"/>
                </a:solidFill>
                <a:latin typeface="Verdana"/>
                <a:cs typeface="Verdana"/>
              </a:rPr>
              <a:t>they  </a:t>
            </a:r>
            <a:r>
              <a:rPr sz="2025" spc="-211" dirty="0">
                <a:solidFill>
                  <a:srgbClr val="FFFFFF"/>
                </a:solidFill>
                <a:latin typeface="Verdana"/>
                <a:cs typeface="Verdana"/>
              </a:rPr>
              <a:t>are</a:t>
            </a:r>
            <a:r>
              <a:rPr sz="2025" spc="-26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77" dirty="0">
                <a:solidFill>
                  <a:srgbClr val="FFFFFF"/>
                </a:solidFill>
                <a:latin typeface="Verdana"/>
                <a:cs typeface="Verdana"/>
              </a:rPr>
              <a:t>variations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35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2025" spc="-26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21" dirty="0">
                <a:solidFill>
                  <a:srgbClr val="FFFFFF"/>
                </a:solidFill>
                <a:latin typeface="Verdana"/>
                <a:cs typeface="Verdana"/>
              </a:rPr>
              <a:t>float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77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025" spc="-26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72" dirty="0">
                <a:solidFill>
                  <a:srgbClr val="FFFFFF"/>
                </a:solidFill>
                <a:latin typeface="Verdana"/>
                <a:cs typeface="Verdana"/>
              </a:rPr>
              <a:t>integer</a:t>
            </a:r>
            <a:endParaRPr sz="2025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25718" y="2313787"/>
            <a:ext cx="2200632" cy="3251692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lnSpc>
                <a:spcPts val="2287"/>
              </a:lnSpc>
              <a:spcBef>
                <a:spcPts val="56"/>
              </a:spcBef>
            </a:pPr>
            <a:r>
              <a:rPr sz="1913" spc="-3" dirty="0">
                <a:solidFill>
                  <a:srgbClr val="FFFFFF"/>
                </a:solidFill>
                <a:latin typeface="Courier New"/>
                <a:cs typeface="Courier New"/>
              </a:rPr>
              <a:t>&gt;&gt;&gt; </a:t>
            </a:r>
            <a:r>
              <a:rPr sz="1913" spc="-3" dirty="0">
                <a:solidFill>
                  <a:srgbClr val="00FF00"/>
                </a:solidFill>
                <a:latin typeface="Courier New"/>
                <a:cs typeface="Courier New"/>
              </a:rPr>
              <a:t>xx </a:t>
            </a:r>
            <a:r>
              <a:rPr sz="1913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913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13" dirty="0">
                <a:solidFill>
                  <a:srgbClr val="FFFFFF"/>
                </a:solidFill>
                <a:latin typeface="Courier New"/>
                <a:cs typeface="Courier New"/>
              </a:rPr>
              <a:t>1</a:t>
            </a:r>
            <a:endParaRPr sz="1913">
              <a:latin typeface="Courier New"/>
              <a:cs typeface="Courier New"/>
            </a:endParaRPr>
          </a:p>
          <a:p>
            <a:pPr marL="7144">
              <a:lnSpc>
                <a:spcPts val="2278"/>
              </a:lnSpc>
            </a:pPr>
            <a:r>
              <a:rPr sz="1913" spc="-3" dirty="0">
                <a:solidFill>
                  <a:srgbClr val="FFFFFF"/>
                </a:solidFill>
                <a:latin typeface="Courier New"/>
                <a:cs typeface="Courier New"/>
              </a:rPr>
              <a:t>&gt;&gt;&gt; </a:t>
            </a:r>
            <a:r>
              <a:rPr sz="1913" spc="-3" dirty="0">
                <a:solidFill>
                  <a:srgbClr val="FFFF00"/>
                </a:solidFill>
                <a:latin typeface="Courier New"/>
                <a:cs typeface="Courier New"/>
              </a:rPr>
              <a:t>type</a:t>
            </a:r>
            <a:r>
              <a:rPr sz="1913" spc="-25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913" spc="-3" dirty="0">
                <a:solidFill>
                  <a:srgbClr val="FFFFFF"/>
                </a:solidFill>
                <a:latin typeface="Courier New"/>
                <a:cs typeface="Courier New"/>
              </a:rPr>
              <a:t>(</a:t>
            </a:r>
            <a:r>
              <a:rPr sz="1913" spc="-3" dirty="0">
                <a:solidFill>
                  <a:srgbClr val="00FF00"/>
                </a:solidFill>
                <a:latin typeface="Courier New"/>
                <a:cs typeface="Courier New"/>
              </a:rPr>
              <a:t>xx</a:t>
            </a:r>
            <a:r>
              <a:rPr sz="1913" spc="-3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endParaRPr sz="1913">
              <a:latin typeface="Courier New"/>
              <a:cs typeface="Courier New"/>
            </a:endParaRPr>
          </a:p>
          <a:p>
            <a:pPr marL="7144">
              <a:lnSpc>
                <a:spcPts val="2278"/>
              </a:lnSpc>
            </a:pPr>
            <a:r>
              <a:rPr sz="1913" spc="-3" dirty="0">
                <a:solidFill>
                  <a:srgbClr val="FFFFFF"/>
                </a:solidFill>
                <a:latin typeface="Courier New"/>
                <a:cs typeface="Courier New"/>
              </a:rPr>
              <a:t>&lt;type</a:t>
            </a:r>
            <a:r>
              <a:rPr sz="1913" spc="-17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13" spc="-3" dirty="0">
                <a:solidFill>
                  <a:srgbClr val="FFFFFF"/>
                </a:solidFill>
                <a:latin typeface="Courier New"/>
                <a:cs typeface="Courier New"/>
              </a:rPr>
              <a:t>'int'&gt;</a:t>
            </a:r>
            <a:endParaRPr sz="1913">
              <a:latin typeface="Courier New"/>
              <a:cs typeface="Courier New"/>
            </a:endParaRPr>
          </a:p>
          <a:p>
            <a:pPr marL="7144">
              <a:lnSpc>
                <a:spcPts val="2278"/>
              </a:lnSpc>
            </a:pPr>
            <a:r>
              <a:rPr sz="1913" spc="-3" dirty="0">
                <a:solidFill>
                  <a:srgbClr val="FFFFFF"/>
                </a:solidFill>
                <a:latin typeface="Courier New"/>
                <a:cs typeface="Courier New"/>
              </a:rPr>
              <a:t>&gt;&gt;&gt; </a:t>
            </a:r>
            <a:r>
              <a:rPr sz="1913" spc="-3" dirty="0">
                <a:solidFill>
                  <a:srgbClr val="00FF00"/>
                </a:solidFill>
                <a:latin typeface="Courier New"/>
                <a:cs typeface="Courier New"/>
              </a:rPr>
              <a:t>temp </a:t>
            </a:r>
            <a:r>
              <a:rPr sz="1913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913" spc="-51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13" spc="-3" dirty="0">
                <a:solidFill>
                  <a:srgbClr val="FFFFFF"/>
                </a:solidFill>
                <a:latin typeface="Courier New"/>
                <a:cs typeface="Courier New"/>
              </a:rPr>
              <a:t>98.6</a:t>
            </a:r>
            <a:endParaRPr sz="1913">
              <a:latin typeface="Courier New"/>
              <a:cs typeface="Courier New"/>
            </a:endParaRPr>
          </a:p>
          <a:p>
            <a:pPr marL="7144">
              <a:lnSpc>
                <a:spcPts val="2278"/>
              </a:lnSpc>
            </a:pPr>
            <a:r>
              <a:rPr sz="1913" spc="-3" dirty="0">
                <a:solidFill>
                  <a:srgbClr val="FFFFFF"/>
                </a:solidFill>
                <a:latin typeface="Courier New"/>
                <a:cs typeface="Courier New"/>
              </a:rPr>
              <a:t>&gt;&gt;&gt;</a:t>
            </a:r>
            <a:r>
              <a:rPr sz="1913" spc="-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13" spc="-3" dirty="0">
                <a:solidFill>
                  <a:srgbClr val="FFFF00"/>
                </a:solidFill>
                <a:latin typeface="Courier New"/>
                <a:cs typeface="Courier New"/>
              </a:rPr>
              <a:t>type</a:t>
            </a:r>
            <a:r>
              <a:rPr sz="1913" spc="-3" dirty="0">
                <a:solidFill>
                  <a:srgbClr val="FFFFFF"/>
                </a:solidFill>
                <a:latin typeface="Courier New"/>
                <a:cs typeface="Courier New"/>
              </a:rPr>
              <a:t>(</a:t>
            </a:r>
            <a:r>
              <a:rPr sz="1913" spc="-3" dirty="0">
                <a:solidFill>
                  <a:srgbClr val="00FF00"/>
                </a:solidFill>
                <a:latin typeface="Courier New"/>
                <a:cs typeface="Courier New"/>
              </a:rPr>
              <a:t>temp</a:t>
            </a:r>
            <a:r>
              <a:rPr sz="1913" spc="-3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endParaRPr sz="1913">
              <a:latin typeface="Courier New"/>
              <a:cs typeface="Courier New"/>
            </a:endParaRPr>
          </a:p>
          <a:p>
            <a:pPr marL="7144">
              <a:lnSpc>
                <a:spcPts val="2278"/>
              </a:lnSpc>
            </a:pPr>
            <a:r>
              <a:rPr sz="1913" spc="-3" dirty="0">
                <a:solidFill>
                  <a:srgbClr val="FFFFFF"/>
                </a:solidFill>
                <a:latin typeface="Courier New"/>
                <a:cs typeface="Courier New"/>
              </a:rPr>
              <a:t>&lt;type</a:t>
            </a:r>
            <a:r>
              <a:rPr sz="1913" spc="-56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13" spc="-3" dirty="0">
                <a:solidFill>
                  <a:srgbClr val="FFFFFF"/>
                </a:solidFill>
                <a:latin typeface="Courier New"/>
                <a:cs typeface="Courier New"/>
              </a:rPr>
              <a:t>'float'&gt;</a:t>
            </a:r>
            <a:endParaRPr sz="1913">
              <a:latin typeface="Courier New"/>
              <a:cs typeface="Courier New"/>
            </a:endParaRPr>
          </a:p>
          <a:p>
            <a:pPr marL="7144">
              <a:lnSpc>
                <a:spcPts val="2278"/>
              </a:lnSpc>
            </a:pPr>
            <a:r>
              <a:rPr sz="1913" spc="-3" dirty="0">
                <a:solidFill>
                  <a:srgbClr val="FFFFFF"/>
                </a:solidFill>
                <a:latin typeface="Courier New"/>
                <a:cs typeface="Courier New"/>
              </a:rPr>
              <a:t>&gt;&gt;&gt;</a:t>
            </a:r>
            <a:r>
              <a:rPr sz="1913" spc="-11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13" spc="-3" dirty="0">
                <a:solidFill>
                  <a:srgbClr val="FFFF00"/>
                </a:solidFill>
                <a:latin typeface="Courier New"/>
                <a:cs typeface="Courier New"/>
              </a:rPr>
              <a:t>type</a:t>
            </a:r>
            <a:r>
              <a:rPr sz="1913" spc="-3" dirty="0">
                <a:solidFill>
                  <a:srgbClr val="FFFFFF"/>
                </a:solidFill>
                <a:latin typeface="Courier New"/>
                <a:cs typeface="Courier New"/>
              </a:rPr>
              <a:t>(1)</a:t>
            </a:r>
            <a:endParaRPr sz="1913">
              <a:latin typeface="Courier New"/>
              <a:cs typeface="Courier New"/>
            </a:endParaRPr>
          </a:p>
          <a:p>
            <a:pPr marL="7144">
              <a:lnSpc>
                <a:spcPts val="2278"/>
              </a:lnSpc>
            </a:pPr>
            <a:r>
              <a:rPr sz="1913" spc="-3" dirty="0">
                <a:solidFill>
                  <a:srgbClr val="FFFFFF"/>
                </a:solidFill>
                <a:latin typeface="Courier New"/>
                <a:cs typeface="Courier New"/>
              </a:rPr>
              <a:t>&lt;type</a:t>
            </a:r>
            <a:r>
              <a:rPr sz="1913" spc="-17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13" spc="-3" dirty="0">
                <a:solidFill>
                  <a:srgbClr val="FFFFFF"/>
                </a:solidFill>
                <a:latin typeface="Courier New"/>
                <a:cs typeface="Courier New"/>
              </a:rPr>
              <a:t>'int'&gt;</a:t>
            </a:r>
            <a:endParaRPr sz="1913">
              <a:latin typeface="Courier New"/>
              <a:cs typeface="Courier New"/>
            </a:endParaRPr>
          </a:p>
          <a:p>
            <a:pPr marL="7144">
              <a:lnSpc>
                <a:spcPts val="2278"/>
              </a:lnSpc>
            </a:pPr>
            <a:r>
              <a:rPr sz="1913" spc="-3" dirty="0">
                <a:solidFill>
                  <a:srgbClr val="FFFFFF"/>
                </a:solidFill>
                <a:latin typeface="Courier New"/>
                <a:cs typeface="Courier New"/>
              </a:rPr>
              <a:t>&gt;&gt;&gt;</a:t>
            </a:r>
            <a:r>
              <a:rPr sz="1913" spc="-17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13" spc="-3" dirty="0">
                <a:solidFill>
                  <a:srgbClr val="FFFF00"/>
                </a:solidFill>
                <a:latin typeface="Courier New"/>
                <a:cs typeface="Courier New"/>
              </a:rPr>
              <a:t>type</a:t>
            </a:r>
            <a:r>
              <a:rPr sz="1913" spc="-3" dirty="0">
                <a:solidFill>
                  <a:srgbClr val="FFFFFF"/>
                </a:solidFill>
                <a:latin typeface="Courier New"/>
                <a:cs typeface="Courier New"/>
              </a:rPr>
              <a:t>(1.0)</a:t>
            </a:r>
            <a:endParaRPr sz="1913">
              <a:latin typeface="Courier New"/>
              <a:cs typeface="Courier New"/>
            </a:endParaRPr>
          </a:p>
          <a:p>
            <a:pPr marL="7144">
              <a:lnSpc>
                <a:spcPts val="2278"/>
              </a:lnSpc>
            </a:pPr>
            <a:r>
              <a:rPr sz="1913" spc="-3" dirty="0">
                <a:solidFill>
                  <a:srgbClr val="FFFFFF"/>
                </a:solidFill>
                <a:latin typeface="Courier New"/>
                <a:cs typeface="Courier New"/>
              </a:rPr>
              <a:t>&lt;type</a:t>
            </a:r>
            <a:r>
              <a:rPr sz="1913" spc="-31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13" spc="-3" dirty="0">
                <a:solidFill>
                  <a:srgbClr val="FFFFFF"/>
                </a:solidFill>
                <a:latin typeface="Courier New"/>
                <a:cs typeface="Courier New"/>
              </a:rPr>
              <a:t>'float'&gt;</a:t>
            </a:r>
            <a:endParaRPr sz="1913">
              <a:latin typeface="Courier New"/>
              <a:cs typeface="Courier New"/>
            </a:endParaRPr>
          </a:p>
          <a:p>
            <a:pPr marL="7144">
              <a:lnSpc>
                <a:spcPts val="2287"/>
              </a:lnSpc>
            </a:pPr>
            <a:r>
              <a:rPr sz="1913" spc="-3" dirty="0">
                <a:solidFill>
                  <a:srgbClr val="FFFFFF"/>
                </a:solidFill>
                <a:latin typeface="Courier New"/>
                <a:cs typeface="Courier New"/>
              </a:rPr>
              <a:t>&gt;&gt;&gt;</a:t>
            </a:r>
            <a:endParaRPr sz="1913">
              <a:latin typeface="Courier New"/>
              <a:cs typeface="Courier New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1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4365" y="1283805"/>
            <a:ext cx="4103370" cy="665086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343" dirty="0"/>
              <a:t>Type</a:t>
            </a:r>
            <a:r>
              <a:rPr spc="-582" dirty="0"/>
              <a:t> </a:t>
            </a:r>
            <a:r>
              <a:rPr spc="-354" dirty="0"/>
              <a:t>Conversions</a:t>
            </a:r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71127" y="2442895"/>
            <a:ext cx="3538657" cy="2766727"/>
          </a:xfrm>
          <a:prstGeom prst="rect">
            <a:avLst/>
          </a:prstGeom>
        </p:spPr>
        <p:txBody>
          <a:bodyPr vert="horz" wrap="square" lIns="0" tIns="33218" rIns="0" bIns="0" rtlCol="0">
            <a:spAutoFit/>
          </a:bodyPr>
          <a:lstStyle/>
          <a:p>
            <a:pPr marL="221813" marR="2858" indent="-214670">
              <a:lnSpc>
                <a:spcPct val="104900"/>
              </a:lnSpc>
              <a:spcBef>
                <a:spcPts val="261"/>
              </a:spcBef>
              <a:buSzPct val="170833"/>
              <a:buChar char="•"/>
              <a:tabLst>
                <a:tab pos="222171" algn="l"/>
              </a:tabLst>
            </a:pPr>
            <a:r>
              <a:rPr sz="2025" spc="-135" dirty="0">
                <a:solidFill>
                  <a:srgbClr val="FFFFFF"/>
                </a:solidFill>
                <a:latin typeface="Verdana"/>
                <a:cs typeface="Verdana"/>
              </a:rPr>
              <a:t>When </a:t>
            </a:r>
            <a:r>
              <a:rPr sz="2025" spc="-172" dirty="0">
                <a:solidFill>
                  <a:srgbClr val="FFFFFF"/>
                </a:solidFill>
                <a:latin typeface="Verdana"/>
                <a:cs typeface="Verdana"/>
              </a:rPr>
              <a:t>you </a:t>
            </a:r>
            <a:r>
              <a:rPr sz="2025" spc="-157" dirty="0">
                <a:solidFill>
                  <a:srgbClr val="FFFFFF"/>
                </a:solidFill>
                <a:latin typeface="Verdana"/>
                <a:cs typeface="Verdana"/>
              </a:rPr>
              <a:t>put </a:t>
            </a:r>
            <a:r>
              <a:rPr sz="2025" spc="-197" dirty="0">
                <a:solidFill>
                  <a:srgbClr val="FFFFFF"/>
                </a:solidFill>
                <a:latin typeface="Verdana"/>
                <a:cs typeface="Verdana"/>
              </a:rPr>
              <a:t>an </a:t>
            </a:r>
            <a:r>
              <a:rPr sz="2025" spc="-172" dirty="0">
                <a:solidFill>
                  <a:srgbClr val="FFFFFF"/>
                </a:solidFill>
                <a:latin typeface="Verdana"/>
                <a:cs typeface="Verdana"/>
              </a:rPr>
              <a:t>integer </a:t>
            </a:r>
            <a:r>
              <a:rPr sz="2025" spc="-177" dirty="0">
                <a:solidFill>
                  <a:srgbClr val="FFFFFF"/>
                </a:solidFill>
                <a:latin typeface="Verdana"/>
                <a:cs typeface="Verdana"/>
              </a:rPr>
              <a:t>and  </a:t>
            </a:r>
            <a:r>
              <a:rPr sz="2025" spc="-141" dirty="0">
                <a:solidFill>
                  <a:srgbClr val="FFFFFF"/>
                </a:solidFill>
                <a:latin typeface="Verdana"/>
                <a:cs typeface="Verdana"/>
              </a:rPr>
              <a:t>floating </a:t>
            </a:r>
            <a:r>
              <a:rPr sz="2025" spc="-129" dirty="0">
                <a:solidFill>
                  <a:srgbClr val="FFFFFF"/>
                </a:solidFill>
                <a:latin typeface="Verdana"/>
                <a:cs typeface="Verdana"/>
              </a:rPr>
              <a:t>point</a:t>
            </a:r>
            <a:r>
              <a:rPr sz="2025" spc="-577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41" dirty="0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sz="2025" spc="-197" dirty="0">
                <a:solidFill>
                  <a:srgbClr val="FFFFFF"/>
                </a:solidFill>
                <a:latin typeface="Verdana"/>
                <a:cs typeface="Verdana"/>
              </a:rPr>
              <a:t>an </a:t>
            </a:r>
            <a:r>
              <a:rPr sz="2025" spc="-188" dirty="0">
                <a:solidFill>
                  <a:srgbClr val="FFFFFF"/>
                </a:solidFill>
                <a:latin typeface="Verdana"/>
                <a:cs typeface="Verdana"/>
              </a:rPr>
              <a:t>expression,  </a:t>
            </a:r>
            <a:r>
              <a:rPr sz="2025" spc="-157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025" spc="-172" dirty="0">
                <a:solidFill>
                  <a:srgbClr val="FFFFFF"/>
                </a:solidFill>
                <a:latin typeface="Verdana"/>
                <a:cs typeface="Verdana"/>
              </a:rPr>
              <a:t>integer is </a:t>
            </a:r>
            <a:r>
              <a:rPr sz="2025" spc="-129" dirty="0">
                <a:solidFill>
                  <a:srgbClr val="FFFF00"/>
                </a:solidFill>
                <a:latin typeface="Verdana"/>
                <a:cs typeface="Verdana"/>
              </a:rPr>
              <a:t>implicitly </a:t>
            </a:r>
            <a:r>
              <a:rPr sz="2025" spc="-1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57" dirty="0">
                <a:solidFill>
                  <a:srgbClr val="FFFFFF"/>
                </a:solidFill>
                <a:latin typeface="Verdana"/>
                <a:cs typeface="Verdana"/>
              </a:rPr>
              <a:t>converted </a:t>
            </a:r>
            <a:r>
              <a:rPr sz="2025" spc="-118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2025" spc="-24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025" spc="-50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21" dirty="0">
                <a:solidFill>
                  <a:srgbClr val="FFFFFF"/>
                </a:solidFill>
                <a:latin typeface="Verdana"/>
                <a:cs typeface="Verdana"/>
              </a:rPr>
              <a:t>float</a:t>
            </a:r>
            <a:endParaRPr sz="2025">
              <a:latin typeface="Verdana"/>
              <a:cs typeface="Verdana"/>
            </a:endParaRPr>
          </a:p>
          <a:p>
            <a:pPr>
              <a:spcBef>
                <a:spcPts val="17"/>
              </a:spcBef>
              <a:buClr>
                <a:srgbClr val="FFFFFF"/>
              </a:buClr>
              <a:buFont typeface="Verdana"/>
              <a:buChar char="•"/>
            </a:pPr>
            <a:endParaRPr sz="2756">
              <a:latin typeface="Times New Roman"/>
              <a:cs typeface="Times New Roman"/>
            </a:endParaRPr>
          </a:p>
          <a:p>
            <a:pPr marL="221813" marR="231815" indent="-214670">
              <a:lnSpc>
                <a:spcPct val="107300"/>
              </a:lnSpc>
              <a:buSzPct val="170833"/>
              <a:buChar char="•"/>
              <a:tabLst>
                <a:tab pos="222171" algn="l"/>
              </a:tabLst>
            </a:pPr>
            <a:r>
              <a:rPr sz="2025" spc="-146" dirty="0">
                <a:solidFill>
                  <a:srgbClr val="FFFFFF"/>
                </a:solidFill>
                <a:latin typeface="Verdana"/>
                <a:cs typeface="Verdana"/>
              </a:rPr>
              <a:t>You</a:t>
            </a:r>
            <a:r>
              <a:rPr sz="2025" spc="-267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77" dirty="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sz="2025" spc="-26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32" dirty="0">
                <a:solidFill>
                  <a:srgbClr val="FFFFFF"/>
                </a:solidFill>
                <a:latin typeface="Verdana"/>
                <a:cs typeface="Verdana"/>
              </a:rPr>
              <a:t>control</a:t>
            </a:r>
            <a:r>
              <a:rPr sz="2025" spc="-26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63" dirty="0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sz="2025" spc="-26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55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2025" spc="-26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57" dirty="0">
                <a:solidFill>
                  <a:srgbClr val="FFFFFF"/>
                </a:solidFill>
                <a:latin typeface="Verdana"/>
                <a:cs typeface="Verdana"/>
              </a:rPr>
              <a:t>the  </a:t>
            </a:r>
            <a:r>
              <a:rPr sz="2025" spc="-129" dirty="0">
                <a:solidFill>
                  <a:srgbClr val="FFFFFF"/>
                </a:solidFill>
                <a:latin typeface="Verdana"/>
                <a:cs typeface="Verdana"/>
              </a:rPr>
              <a:t>built-in </a:t>
            </a:r>
            <a:r>
              <a:rPr sz="2025" spc="-143" dirty="0">
                <a:solidFill>
                  <a:srgbClr val="FFFFFF"/>
                </a:solidFill>
                <a:latin typeface="Verdana"/>
                <a:cs typeface="Verdana"/>
              </a:rPr>
              <a:t>functions </a:t>
            </a:r>
            <a:r>
              <a:rPr sz="2025" spc="-236" dirty="0">
                <a:solidFill>
                  <a:srgbClr val="FFFFFF"/>
                </a:solidFill>
                <a:latin typeface="Verdana"/>
                <a:cs typeface="Verdana"/>
              </a:rPr>
              <a:t>int() </a:t>
            </a:r>
            <a:r>
              <a:rPr sz="2025" spc="-177" dirty="0">
                <a:solidFill>
                  <a:srgbClr val="FFFFFF"/>
                </a:solidFill>
                <a:latin typeface="Verdana"/>
                <a:cs typeface="Verdana"/>
              </a:rPr>
              <a:t>and  </a:t>
            </a:r>
            <a:r>
              <a:rPr sz="2025" spc="-197" dirty="0">
                <a:solidFill>
                  <a:srgbClr val="FFFFFF"/>
                </a:solidFill>
                <a:latin typeface="Verdana"/>
                <a:cs typeface="Verdana"/>
              </a:rPr>
              <a:t>float()</a:t>
            </a:r>
            <a:endParaRPr sz="2025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sz="half" idx="3"/>
          </p:nvPr>
        </p:nvSpPr>
        <p:spPr>
          <a:xfrm>
            <a:off x="4876800" y="2442895"/>
            <a:ext cx="4038600" cy="3472689"/>
          </a:xfrm>
          <a:prstGeom prst="rect">
            <a:avLst/>
          </a:prstGeom>
        </p:spPr>
        <p:txBody>
          <a:bodyPr vert="horz" wrap="square" lIns="0" tIns="4643" rIns="0" bIns="0" rtlCol="0">
            <a:spAutoFit/>
          </a:bodyPr>
          <a:lstStyle/>
          <a:p>
            <a:pPr marL="7144" marR="1005483">
              <a:lnSpc>
                <a:spcPct val="101000"/>
              </a:lnSpc>
              <a:spcBef>
                <a:spcPts val="37"/>
              </a:spcBef>
            </a:pPr>
            <a:r>
              <a:rPr sz="1800" spc="-3" dirty="0"/>
              <a:t>&gt;&gt;&gt; </a:t>
            </a:r>
            <a:r>
              <a:rPr sz="1800" spc="-3" dirty="0">
                <a:solidFill>
                  <a:srgbClr val="FFFF00"/>
                </a:solidFill>
              </a:rPr>
              <a:t>print </a:t>
            </a:r>
            <a:r>
              <a:rPr sz="1800" spc="-3" dirty="0">
                <a:solidFill>
                  <a:srgbClr val="00FF00"/>
                </a:solidFill>
              </a:rPr>
              <a:t>float</a:t>
            </a:r>
            <a:r>
              <a:rPr sz="1800" spc="-3" dirty="0"/>
              <a:t>(99) </a:t>
            </a:r>
            <a:r>
              <a:rPr sz="1800" dirty="0">
                <a:solidFill>
                  <a:srgbClr val="00FFFF"/>
                </a:solidFill>
              </a:rPr>
              <a:t>/ </a:t>
            </a:r>
            <a:r>
              <a:rPr sz="1800" spc="-3" dirty="0"/>
              <a:t>100  0.99</a:t>
            </a:r>
          </a:p>
          <a:p>
            <a:pPr marL="7144">
              <a:spcBef>
                <a:spcPts val="17"/>
              </a:spcBef>
            </a:pPr>
            <a:r>
              <a:rPr sz="1800" spc="-3" dirty="0"/>
              <a:t>&gt;&gt;&gt; </a:t>
            </a:r>
            <a:r>
              <a:rPr sz="1800" dirty="0"/>
              <a:t>i =</a:t>
            </a:r>
            <a:r>
              <a:rPr sz="1800" spc="-14" dirty="0"/>
              <a:t> </a:t>
            </a:r>
            <a:r>
              <a:rPr sz="1800" spc="-3" dirty="0"/>
              <a:t>42</a:t>
            </a:r>
          </a:p>
          <a:p>
            <a:pPr marL="7144">
              <a:spcBef>
                <a:spcPts val="17"/>
              </a:spcBef>
            </a:pPr>
            <a:r>
              <a:rPr sz="1800" spc="-3" dirty="0"/>
              <a:t>&gt;&gt;&gt;</a:t>
            </a:r>
            <a:r>
              <a:rPr sz="1800" spc="-6" dirty="0"/>
              <a:t> </a:t>
            </a:r>
            <a:r>
              <a:rPr sz="1800" spc="-3" dirty="0">
                <a:solidFill>
                  <a:srgbClr val="00FF00"/>
                </a:solidFill>
              </a:rPr>
              <a:t>type</a:t>
            </a:r>
            <a:r>
              <a:rPr sz="1800" spc="-3" dirty="0"/>
              <a:t>(i)</a:t>
            </a:r>
          </a:p>
          <a:p>
            <a:pPr marL="7144">
              <a:spcBef>
                <a:spcPts val="17"/>
              </a:spcBef>
            </a:pPr>
            <a:r>
              <a:rPr sz="1800" spc="-3" dirty="0"/>
              <a:t>&lt;type</a:t>
            </a:r>
            <a:r>
              <a:rPr sz="1800" spc="-6" dirty="0"/>
              <a:t> </a:t>
            </a:r>
            <a:r>
              <a:rPr sz="1800" spc="-3" dirty="0"/>
              <a:t>'int'&gt;</a:t>
            </a:r>
          </a:p>
          <a:p>
            <a:pPr marL="7144">
              <a:spcBef>
                <a:spcPts val="17"/>
              </a:spcBef>
            </a:pPr>
            <a:r>
              <a:rPr sz="1800" spc="-3" dirty="0"/>
              <a:t>&gt;&gt;&gt; </a:t>
            </a:r>
            <a:r>
              <a:rPr sz="1800" dirty="0"/>
              <a:t>f =</a:t>
            </a:r>
            <a:r>
              <a:rPr sz="1800" spc="-14" dirty="0"/>
              <a:t> </a:t>
            </a:r>
            <a:r>
              <a:rPr sz="1800" spc="-3" dirty="0">
                <a:solidFill>
                  <a:srgbClr val="00FF00"/>
                </a:solidFill>
              </a:rPr>
              <a:t>float</a:t>
            </a:r>
            <a:r>
              <a:rPr sz="1800" spc="-3" dirty="0"/>
              <a:t>(i)</a:t>
            </a:r>
          </a:p>
          <a:p>
            <a:pPr marL="7144" marR="2566035">
              <a:lnSpc>
                <a:spcPts val="1772"/>
              </a:lnSpc>
              <a:spcBef>
                <a:spcPts val="62"/>
              </a:spcBef>
            </a:pPr>
            <a:r>
              <a:rPr sz="1800" spc="-3" dirty="0"/>
              <a:t>&gt;&gt;&gt; </a:t>
            </a:r>
            <a:r>
              <a:rPr sz="1800" spc="-3" dirty="0">
                <a:solidFill>
                  <a:srgbClr val="FFFF00"/>
                </a:solidFill>
              </a:rPr>
              <a:t>print</a:t>
            </a:r>
            <a:r>
              <a:rPr sz="1800" spc="-53" dirty="0">
                <a:solidFill>
                  <a:srgbClr val="FFFF00"/>
                </a:solidFill>
              </a:rPr>
              <a:t> </a:t>
            </a:r>
            <a:r>
              <a:rPr sz="1800" dirty="0"/>
              <a:t>f  </a:t>
            </a:r>
            <a:r>
              <a:rPr sz="1800" spc="-3" dirty="0"/>
              <a:t>42.0</a:t>
            </a:r>
          </a:p>
          <a:p>
            <a:pPr marL="7144">
              <a:lnSpc>
                <a:spcPts val="1710"/>
              </a:lnSpc>
            </a:pPr>
            <a:r>
              <a:rPr sz="1800" spc="-3" dirty="0"/>
              <a:t>&gt;&gt;&gt;</a:t>
            </a:r>
            <a:r>
              <a:rPr sz="1800" spc="-6" dirty="0"/>
              <a:t> </a:t>
            </a:r>
            <a:r>
              <a:rPr sz="1800" spc="-3" dirty="0">
                <a:solidFill>
                  <a:srgbClr val="00FF00"/>
                </a:solidFill>
              </a:rPr>
              <a:t>type</a:t>
            </a:r>
            <a:r>
              <a:rPr sz="1800" spc="-3" dirty="0"/>
              <a:t>(f)</a:t>
            </a:r>
          </a:p>
          <a:p>
            <a:pPr marL="7144">
              <a:spcBef>
                <a:spcPts val="17"/>
              </a:spcBef>
            </a:pPr>
            <a:r>
              <a:rPr sz="1800" spc="-3" dirty="0"/>
              <a:t>&lt;type</a:t>
            </a:r>
            <a:r>
              <a:rPr sz="1800" spc="-6" dirty="0"/>
              <a:t> </a:t>
            </a:r>
            <a:r>
              <a:rPr sz="1800" spc="-3" dirty="0"/>
              <a:t>'float'&gt;</a:t>
            </a:r>
          </a:p>
          <a:p>
            <a:pPr marL="7144">
              <a:spcBef>
                <a:spcPts val="17"/>
              </a:spcBef>
            </a:pPr>
            <a:r>
              <a:rPr sz="1800" spc="-3" dirty="0"/>
              <a:t>&gt;&gt;&gt; </a:t>
            </a:r>
            <a:r>
              <a:rPr sz="1800" spc="-3" dirty="0">
                <a:solidFill>
                  <a:srgbClr val="FFFF00"/>
                </a:solidFill>
              </a:rPr>
              <a:t>print </a:t>
            </a:r>
            <a:r>
              <a:rPr sz="1800" dirty="0"/>
              <a:t>1 </a:t>
            </a:r>
            <a:r>
              <a:rPr sz="1800" dirty="0">
                <a:solidFill>
                  <a:srgbClr val="00FFFF"/>
                </a:solidFill>
              </a:rPr>
              <a:t>+ </a:t>
            </a:r>
            <a:r>
              <a:rPr sz="1800" dirty="0"/>
              <a:t>2 </a:t>
            </a:r>
            <a:r>
              <a:rPr sz="1800" dirty="0">
                <a:solidFill>
                  <a:srgbClr val="00FFFF"/>
                </a:solidFill>
              </a:rPr>
              <a:t>* </a:t>
            </a:r>
            <a:r>
              <a:rPr sz="1800" spc="-3" dirty="0">
                <a:solidFill>
                  <a:srgbClr val="00FF00"/>
                </a:solidFill>
              </a:rPr>
              <a:t>float</a:t>
            </a:r>
            <a:r>
              <a:rPr sz="1800" spc="-3" dirty="0"/>
              <a:t>(3) </a:t>
            </a:r>
            <a:r>
              <a:rPr sz="1800" dirty="0">
                <a:solidFill>
                  <a:srgbClr val="00FFFF"/>
                </a:solidFill>
              </a:rPr>
              <a:t>/ </a:t>
            </a:r>
            <a:r>
              <a:rPr sz="1800" dirty="0"/>
              <a:t>4 </a:t>
            </a:r>
            <a:r>
              <a:rPr sz="1800" dirty="0">
                <a:solidFill>
                  <a:srgbClr val="00FFFF"/>
                </a:solidFill>
              </a:rPr>
              <a:t>-</a:t>
            </a:r>
            <a:r>
              <a:rPr sz="1800" spc="-68" dirty="0">
                <a:solidFill>
                  <a:srgbClr val="00FFFF"/>
                </a:solidFill>
              </a:rPr>
              <a:t> </a:t>
            </a:r>
            <a:r>
              <a:rPr sz="1800" dirty="0"/>
              <a:t>5</a:t>
            </a:r>
          </a:p>
          <a:p>
            <a:pPr marL="7144">
              <a:spcBef>
                <a:spcPts val="17"/>
              </a:spcBef>
            </a:pPr>
            <a:r>
              <a:rPr sz="1800" spc="-3" dirty="0"/>
              <a:t>-2.5</a:t>
            </a:r>
          </a:p>
          <a:p>
            <a:pPr marL="7144">
              <a:spcBef>
                <a:spcPts val="17"/>
              </a:spcBef>
            </a:pPr>
            <a:r>
              <a:rPr sz="1800" spc="-3" dirty="0"/>
              <a:t>&gt;&gt;&gt;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1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31179" y="1271622"/>
            <a:ext cx="2481739" cy="682463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4388" spc="-335" dirty="0"/>
              <a:t>User</a:t>
            </a:r>
            <a:r>
              <a:rPr sz="4388" spc="-596" dirty="0"/>
              <a:t> </a:t>
            </a:r>
            <a:r>
              <a:rPr sz="4388" spc="-416" dirty="0"/>
              <a:t>Input</a:t>
            </a:r>
            <a:endParaRPr sz="4388"/>
          </a:p>
        </p:txBody>
      </p:sp>
      <p:sp>
        <p:nvSpPr>
          <p:cNvPr id="3" name="object 3"/>
          <p:cNvSpPr txBox="1"/>
          <p:nvPr/>
        </p:nvSpPr>
        <p:spPr>
          <a:xfrm>
            <a:off x="924112" y="2648615"/>
            <a:ext cx="3047881" cy="1419428"/>
          </a:xfrm>
          <a:prstGeom prst="rect">
            <a:avLst/>
          </a:prstGeom>
        </p:spPr>
        <p:txBody>
          <a:bodyPr vert="horz" wrap="square" lIns="0" tIns="37148" rIns="0" bIns="0" rtlCol="0">
            <a:spAutoFit/>
          </a:bodyPr>
          <a:lstStyle/>
          <a:p>
            <a:pPr marL="359688" marR="2858" indent="-352544" algn="just">
              <a:lnSpc>
                <a:spcPct val="105000"/>
              </a:lnSpc>
              <a:spcBef>
                <a:spcPts val="293"/>
              </a:spcBef>
              <a:buSzPct val="171052"/>
              <a:buChar char="•"/>
              <a:tabLst>
                <a:tab pos="360045" algn="l"/>
              </a:tabLst>
            </a:pPr>
            <a:r>
              <a:rPr sz="2138" spc="-110" dirty="0">
                <a:solidFill>
                  <a:srgbClr val="FFFFFF"/>
                </a:solidFill>
                <a:latin typeface="Verdana"/>
                <a:cs typeface="Verdana"/>
              </a:rPr>
              <a:t>We </a:t>
            </a:r>
            <a:r>
              <a:rPr sz="2138" spc="-188" dirty="0">
                <a:solidFill>
                  <a:srgbClr val="FFFFFF"/>
                </a:solidFill>
                <a:latin typeface="Verdana"/>
                <a:cs typeface="Verdana"/>
              </a:rPr>
              <a:t>can </a:t>
            </a:r>
            <a:r>
              <a:rPr sz="2138" spc="-172" dirty="0">
                <a:solidFill>
                  <a:srgbClr val="FFFFFF"/>
                </a:solidFill>
                <a:latin typeface="Verdana"/>
                <a:cs typeface="Verdana"/>
              </a:rPr>
              <a:t>instruct</a:t>
            </a:r>
            <a:r>
              <a:rPr sz="2138" spc="-54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38" spc="-143" dirty="0">
                <a:solidFill>
                  <a:srgbClr val="FFFFFF"/>
                </a:solidFill>
                <a:latin typeface="Verdana"/>
                <a:cs typeface="Verdana"/>
              </a:rPr>
              <a:t>Python  </a:t>
            </a:r>
            <a:r>
              <a:rPr sz="2138" spc="-124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2138" spc="-208" dirty="0">
                <a:solidFill>
                  <a:srgbClr val="FFFFFF"/>
                </a:solidFill>
                <a:latin typeface="Verdana"/>
                <a:cs typeface="Verdana"/>
              </a:rPr>
              <a:t>pause </a:t>
            </a:r>
            <a:r>
              <a:rPr sz="2138" spc="-188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138" spc="-203" dirty="0">
                <a:solidFill>
                  <a:srgbClr val="FFFFFF"/>
                </a:solidFill>
                <a:latin typeface="Verdana"/>
                <a:cs typeface="Verdana"/>
              </a:rPr>
              <a:t>read </a:t>
            </a:r>
            <a:r>
              <a:rPr sz="2138" spc="-197" dirty="0">
                <a:solidFill>
                  <a:srgbClr val="FFFFFF"/>
                </a:solidFill>
                <a:latin typeface="Verdana"/>
                <a:cs typeface="Verdana"/>
              </a:rPr>
              <a:t>data  </a:t>
            </a:r>
            <a:r>
              <a:rPr sz="2138" spc="-149" dirty="0">
                <a:solidFill>
                  <a:srgbClr val="FFFFFF"/>
                </a:solidFill>
                <a:latin typeface="Verdana"/>
                <a:cs typeface="Verdana"/>
              </a:rPr>
              <a:t>from </a:t>
            </a:r>
            <a:r>
              <a:rPr sz="2138" spc="-166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138" spc="-217" dirty="0">
                <a:solidFill>
                  <a:srgbClr val="FFFFFF"/>
                </a:solidFill>
                <a:latin typeface="Verdana"/>
                <a:cs typeface="Verdana"/>
              </a:rPr>
              <a:t>user </a:t>
            </a:r>
            <a:r>
              <a:rPr sz="2138" spc="-205" dirty="0">
                <a:solidFill>
                  <a:srgbClr val="FFFFFF"/>
                </a:solidFill>
                <a:latin typeface="Verdana"/>
                <a:cs typeface="Verdana"/>
              </a:rPr>
              <a:t>using</a:t>
            </a:r>
            <a:r>
              <a:rPr sz="2138" spc="-59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38" spc="-166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138" spc="-166" dirty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sz="2138" spc="-225" dirty="0">
                <a:solidFill>
                  <a:srgbClr val="FFFF00"/>
                </a:solidFill>
                <a:latin typeface="Verdana"/>
                <a:cs typeface="Verdana"/>
              </a:rPr>
              <a:t>raw_input()</a:t>
            </a:r>
            <a:r>
              <a:rPr sz="2138" spc="203" dirty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sz="2138" spc="-141" dirty="0">
                <a:solidFill>
                  <a:srgbClr val="FFFFFF"/>
                </a:solidFill>
                <a:latin typeface="Verdana"/>
                <a:cs typeface="Verdana"/>
              </a:rPr>
              <a:t>function</a:t>
            </a:r>
            <a:endParaRPr sz="2138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4112" y="4348828"/>
            <a:ext cx="3241834" cy="763959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359688" marR="2858" indent="-352544">
              <a:lnSpc>
                <a:spcPct val="114799"/>
              </a:lnSpc>
              <a:spcBef>
                <a:spcPts val="56"/>
              </a:spcBef>
              <a:buSzPct val="171052"/>
              <a:buChar char="•"/>
              <a:tabLst>
                <a:tab pos="360045" algn="l"/>
              </a:tabLst>
            </a:pPr>
            <a:r>
              <a:rPr sz="2138" spc="-186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138" spc="-225" dirty="0">
                <a:solidFill>
                  <a:srgbClr val="FFFF00"/>
                </a:solidFill>
                <a:latin typeface="Verdana"/>
                <a:cs typeface="Verdana"/>
              </a:rPr>
              <a:t>raw_input() </a:t>
            </a:r>
            <a:r>
              <a:rPr sz="2138" spc="-141" dirty="0">
                <a:solidFill>
                  <a:srgbClr val="FFFFFF"/>
                </a:solidFill>
                <a:latin typeface="Verdana"/>
                <a:cs typeface="Verdana"/>
              </a:rPr>
              <a:t>function  </a:t>
            </a:r>
            <a:r>
              <a:rPr sz="2138" spc="-197" dirty="0">
                <a:solidFill>
                  <a:srgbClr val="FFFFFF"/>
                </a:solidFill>
                <a:latin typeface="Verdana"/>
                <a:cs typeface="Verdana"/>
              </a:rPr>
              <a:t>returns </a:t>
            </a:r>
            <a:r>
              <a:rPr sz="2138" spc="-258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138" spc="-3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38" spc="-191" dirty="0">
                <a:solidFill>
                  <a:srgbClr val="FFFFFF"/>
                </a:solidFill>
                <a:latin typeface="Verdana"/>
                <a:cs typeface="Verdana"/>
              </a:rPr>
              <a:t>string</a:t>
            </a:r>
            <a:endParaRPr sz="2138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98426" y="3363275"/>
            <a:ext cx="4000857" cy="526715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 marR="2858">
              <a:spcBef>
                <a:spcPts val="56"/>
              </a:spcBef>
            </a:pPr>
            <a:r>
              <a:rPr sz="1688" spc="-3" dirty="0">
                <a:solidFill>
                  <a:srgbClr val="00FF00"/>
                </a:solidFill>
                <a:latin typeface="Courier New"/>
                <a:cs typeface="Courier New"/>
              </a:rPr>
              <a:t>nam </a:t>
            </a:r>
            <a:r>
              <a:rPr sz="1688" dirty="0">
                <a:solidFill>
                  <a:srgbClr val="FFFFFF"/>
                </a:solidFill>
                <a:latin typeface="Courier New"/>
                <a:cs typeface="Courier New"/>
              </a:rPr>
              <a:t>= </a:t>
            </a:r>
            <a:r>
              <a:rPr sz="1688" spc="-3" dirty="0" err="1" smtClean="0">
                <a:solidFill>
                  <a:srgbClr val="FFFF00"/>
                </a:solidFill>
                <a:latin typeface="Courier New"/>
                <a:cs typeface="Courier New"/>
              </a:rPr>
              <a:t>raw_input</a:t>
            </a:r>
            <a:r>
              <a:rPr sz="1688" spc="-3" dirty="0">
                <a:solidFill>
                  <a:srgbClr val="FFFFFF"/>
                </a:solidFill>
                <a:latin typeface="Courier New"/>
                <a:cs typeface="Courier New"/>
              </a:rPr>
              <a:t>('Who are you?')  </a:t>
            </a:r>
            <a:r>
              <a:rPr sz="1688" spc="-3" dirty="0">
                <a:solidFill>
                  <a:srgbClr val="FFFF00"/>
                </a:solidFill>
                <a:latin typeface="Courier New"/>
                <a:cs typeface="Courier New"/>
              </a:rPr>
              <a:t>print </a:t>
            </a:r>
            <a:r>
              <a:rPr sz="1688" spc="-3" dirty="0">
                <a:solidFill>
                  <a:srgbClr val="FFFFFF"/>
                </a:solidFill>
                <a:latin typeface="Courier New"/>
                <a:cs typeface="Courier New"/>
              </a:rPr>
              <a:t>'Welcome', </a:t>
            </a:r>
            <a:r>
              <a:rPr sz="1688" spc="-3" dirty="0">
                <a:solidFill>
                  <a:srgbClr val="00FF00"/>
                </a:solidFill>
                <a:latin typeface="Courier New"/>
                <a:cs typeface="Courier New"/>
              </a:rPr>
              <a:t>nam</a:t>
            </a:r>
            <a:endParaRPr sz="1688" dirty="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64243" y="4497067"/>
            <a:ext cx="2363510" cy="664132"/>
          </a:xfrm>
          <a:prstGeom prst="rect">
            <a:avLst/>
          </a:prstGeom>
        </p:spPr>
        <p:txBody>
          <a:bodyPr vert="horz" wrap="square" lIns="0" tIns="6072" rIns="0" bIns="0" rtlCol="0">
            <a:spAutoFit/>
          </a:bodyPr>
          <a:lstStyle/>
          <a:p>
            <a:pPr marL="7144" marR="2858">
              <a:lnSpc>
                <a:spcPct val="100299"/>
              </a:lnSpc>
              <a:spcBef>
                <a:spcPts val="48"/>
              </a:spcBef>
            </a:pPr>
            <a:r>
              <a:rPr sz="2138" spc="-118" dirty="0">
                <a:solidFill>
                  <a:srgbClr val="FFFFFF"/>
                </a:solidFill>
                <a:latin typeface="Verdana"/>
                <a:cs typeface="Verdana"/>
              </a:rPr>
              <a:t>Who </a:t>
            </a:r>
            <a:r>
              <a:rPr sz="2138" spc="-222" dirty="0">
                <a:solidFill>
                  <a:srgbClr val="FFFFFF"/>
                </a:solidFill>
                <a:latin typeface="Verdana"/>
                <a:cs typeface="Verdana"/>
              </a:rPr>
              <a:t>are </a:t>
            </a:r>
            <a:r>
              <a:rPr sz="2138" spc="-191" dirty="0">
                <a:solidFill>
                  <a:srgbClr val="FFFFFF"/>
                </a:solidFill>
                <a:latin typeface="Verdana"/>
                <a:cs typeface="Verdana"/>
              </a:rPr>
              <a:t>you?</a:t>
            </a:r>
            <a:r>
              <a:rPr sz="2138" spc="-5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38" spc="-211" dirty="0">
                <a:solidFill>
                  <a:srgbClr val="FFFF00"/>
                </a:solidFill>
                <a:latin typeface="Verdana"/>
                <a:cs typeface="Verdana"/>
              </a:rPr>
              <a:t>Chuck  </a:t>
            </a:r>
            <a:r>
              <a:rPr sz="2138" spc="-138" dirty="0">
                <a:solidFill>
                  <a:srgbClr val="FFFFFF"/>
                </a:solidFill>
                <a:latin typeface="Verdana"/>
                <a:cs typeface="Verdana"/>
              </a:rPr>
              <a:t>Welcome</a:t>
            </a:r>
            <a:r>
              <a:rPr sz="2138" spc="-27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38" spc="-211" dirty="0">
                <a:solidFill>
                  <a:srgbClr val="FFFFFF"/>
                </a:solidFill>
                <a:latin typeface="Verdana"/>
                <a:cs typeface="Verdana"/>
              </a:rPr>
              <a:t>Chuck</a:t>
            </a:r>
            <a:endParaRPr sz="2138">
              <a:latin typeface="Verdana"/>
              <a:cs typeface="Verdan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07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90348" y="1271622"/>
            <a:ext cx="4163377" cy="682463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4388" spc="-385" dirty="0"/>
              <a:t>String</a:t>
            </a:r>
            <a:r>
              <a:rPr sz="4388" spc="-582" dirty="0"/>
              <a:t> </a:t>
            </a:r>
            <a:r>
              <a:rPr sz="4388" spc="-332" dirty="0"/>
              <a:t>Operations</a:t>
            </a:r>
            <a:endParaRPr sz="4388"/>
          </a:p>
        </p:txBody>
      </p:sp>
      <p:sp>
        <p:nvSpPr>
          <p:cNvPr id="3" name="object 3"/>
          <p:cNvSpPr txBox="1"/>
          <p:nvPr/>
        </p:nvSpPr>
        <p:spPr>
          <a:xfrm>
            <a:off x="1201749" y="2375367"/>
            <a:ext cx="4288036" cy="2545168"/>
          </a:xfrm>
          <a:prstGeom prst="rect">
            <a:avLst/>
          </a:prstGeom>
        </p:spPr>
        <p:txBody>
          <a:bodyPr vert="horz" wrap="square" lIns="0" tIns="173593" rIns="0" bIns="0" rtlCol="0">
            <a:spAutoFit/>
          </a:bodyPr>
          <a:lstStyle/>
          <a:p>
            <a:pPr marL="296466" indent="-289322">
              <a:spcBef>
                <a:spcPts val="1367"/>
              </a:spcBef>
              <a:buChar char="•"/>
              <a:tabLst>
                <a:tab pos="296466" algn="l"/>
                <a:tab pos="296823" algn="l"/>
              </a:tabLst>
            </a:pPr>
            <a:r>
              <a:rPr sz="2025" spc="-172" dirty="0">
                <a:solidFill>
                  <a:srgbClr val="FFFFFF"/>
                </a:solidFill>
                <a:latin typeface="Verdana"/>
                <a:cs typeface="Verdana"/>
              </a:rPr>
              <a:t>Some </a:t>
            </a:r>
            <a:r>
              <a:rPr sz="2025" spc="-172" dirty="0">
                <a:solidFill>
                  <a:srgbClr val="00FFFF"/>
                </a:solidFill>
                <a:latin typeface="Verdana"/>
                <a:cs typeface="Verdana"/>
              </a:rPr>
              <a:t>operators </a:t>
            </a:r>
            <a:r>
              <a:rPr sz="2025" spc="-155" dirty="0">
                <a:solidFill>
                  <a:srgbClr val="FFFFFF"/>
                </a:solidFill>
                <a:latin typeface="Verdana"/>
                <a:cs typeface="Verdana"/>
              </a:rPr>
              <a:t>apply </a:t>
            </a:r>
            <a:r>
              <a:rPr sz="2025" spc="-118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025" spc="-5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86" dirty="0">
                <a:solidFill>
                  <a:srgbClr val="FFFFFF"/>
                </a:solidFill>
                <a:latin typeface="Verdana"/>
                <a:cs typeface="Verdana"/>
              </a:rPr>
              <a:t>strings</a:t>
            </a:r>
            <a:endParaRPr sz="2025">
              <a:latin typeface="Verdana"/>
              <a:cs typeface="Verdana"/>
            </a:endParaRPr>
          </a:p>
          <a:p>
            <a:pPr marL="231815">
              <a:spcBef>
                <a:spcPts val="1311"/>
              </a:spcBef>
              <a:tabLst>
                <a:tab pos="546497" algn="l"/>
              </a:tabLst>
            </a:pPr>
            <a:r>
              <a:rPr sz="2025" spc="-841" dirty="0">
                <a:solidFill>
                  <a:srgbClr val="FFFFFF"/>
                </a:solidFill>
                <a:latin typeface="Verdana"/>
                <a:cs typeface="Verdana"/>
              </a:rPr>
              <a:t>&gt;	</a:t>
            </a:r>
            <a:r>
              <a:rPr sz="2025" spc="-720" dirty="0">
                <a:solidFill>
                  <a:srgbClr val="00FFFF"/>
                </a:solidFill>
                <a:latin typeface="Verdana"/>
                <a:cs typeface="Verdana"/>
              </a:rPr>
              <a:t>+</a:t>
            </a:r>
            <a:r>
              <a:rPr sz="2025" spc="-262" dirty="0">
                <a:solidFill>
                  <a:srgbClr val="00FFFF"/>
                </a:solidFill>
                <a:latin typeface="Verdana"/>
                <a:cs typeface="Verdana"/>
              </a:rPr>
              <a:t> </a:t>
            </a:r>
            <a:r>
              <a:rPr sz="2025" spc="-152" dirty="0">
                <a:solidFill>
                  <a:srgbClr val="FFFFFF"/>
                </a:solidFill>
                <a:latin typeface="Verdana"/>
                <a:cs typeface="Verdana"/>
              </a:rPr>
              <a:t>implies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32" dirty="0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sz="2025" spc="-132" dirty="0">
                <a:solidFill>
                  <a:srgbClr val="FFFFFF"/>
                </a:solidFill>
                <a:latin typeface="Verdana"/>
                <a:cs typeface="Verdana"/>
              </a:rPr>
              <a:t>concatenation</a:t>
            </a:r>
            <a:r>
              <a:rPr sz="2025" spc="-132" dirty="0">
                <a:solidFill>
                  <a:srgbClr val="FFFFFF"/>
                </a:solidFill>
                <a:latin typeface="Arial"/>
                <a:cs typeface="Arial"/>
              </a:rPr>
              <a:t>”</a:t>
            </a:r>
            <a:endParaRPr sz="2025">
              <a:latin typeface="Arial"/>
              <a:cs typeface="Arial"/>
            </a:endParaRPr>
          </a:p>
          <a:p>
            <a:pPr marL="231815">
              <a:spcBef>
                <a:spcPts val="1283"/>
              </a:spcBef>
              <a:tabLst>
                <a:tab pos="546497" algn="l"/>
              </a:tabLst>
            </a:pPr>
            <a:r>
              <a:rPr sz="2025" spc="-841" dirty="0">
                <a:solidFill>
                  <a:srgbClr val="FFFFFF"/>
                </a:solidFill>
                <a:latin typeface="Verdana"/>
                <a:cs typeface="Verdana"/>
              </a:rPr>
              <a:t>&gt;	</a:t>
            </a:r>
            <a:r>
              <a:rPr sz="2025" spc="-428" dirty="0">
                <a:solidFill>
                  <a:srgbClr val="00FFFF"/>
                </a:solidFill>
                <a:latin typeface="Verdana"/>
                <a:cs typeface="Verdana"/>
              </a:rPr>
              <a:t>* </a:t>
            </a:r>
            <a:r>
              <a:rPr sz="2025" spc="-152" dirty="0">
                <a:solidFill>
                  <a:srgbClr val="FFFFFF"/>
                </a:solidFill>
                <a:latin typeface="Verdana"/>
                <a:cs typeface="Verdana"/>
              </a:rPr>
              <a:t>implies </a:t>
            </a:r>
            <a:r>
              <a:rPr sz="2025" spc="-127" dirty="0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sz="2025" spc="-127" dirty="0">
                <a:solidFill>
                  <a:srgbClr val="FFFFFF"/>
                </a:solidFill>
                <a:latin typeface="Verdana"/>
                <a:cs typeface="Verdana"/>
              </a:rPr>
              <a:t>multiple</a:t>
            </a:r>
            <a:r>
              <a:rPr sz="2025" spc="-487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41" dirty="0">
                <a:solidFill>
                  <a:srgbClr val="FFFFFF"/>
                </a:solidFill>
                <a:latin typeface="Verdana"/>
                <a:cs typeface="Verdana"/>
              </a:rPr>
              <a:t>concatenation</a:t>
            </a:r>
            <a:r>
              <a:rPr sz="2025" spc="-141" dirty="0">
                <a:solidFill>
                  <a:srgbClr val="FFFFFF"/>
                </a:solidFill>
                <a:latin typeface="Arial"/>
                <a:cs typeface="Arial"/>
              </a:rPr>
              <a:t>”</a:t>
            </a:r>
            <a:endParaRPr sz="2025">
              <a:latin typeface="Arial"/>
              <a:cs typeface="Arial"/>
            </a:endParaRPr>
          </a:p>
          <a:p>
            <a:pPr marL="296466" marR="2858" indent="-289322">
              <a:lnSpc>
                <a:spcPct val="100099"/>
              </a:lnSpc>
              <a:spcBef>
                <a:spcPts val="1280"/>
              </a:spcBef>
              <a:buChar char="•"/>
              <a:tabLst>
                <a:tab pos="296466" algn="l"/>
                <a:tab pos="296823" algn="l"/>
              </a:tabLst>
            </a:pPr>
            <a:r>
              <a:rPr sz="2025" spc="-135" dirty="0">
                <a:solidFill>
                  <a:srgbClr val="FFFFFF"/>
                </a:solidFill>
                <a:latin typeface="Verdana"/>
                <a:cs typeface="Verdana"/>
              </a:rPr>
              <a:t>Python</a:t>
            </a:r>
            <a:r>
              <a:rPr sz="2025" spc="-26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94" dirty="0">
                <a:solidFill>
                  <a:srgbClr val="FFFFFF"/>
                </a:solidFill>
                <a:latin typeface="Verdana"/>
                <a:cs typeface="Verdana"/>
              </a:rPr>
              <a:t>knows</a:t>
            </a:r>
            <a:r>
              <a:rPr sz="2025" spc="-26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74" dirty="0">
                <a:solidFill>
                  <a:srgbClr val="FFFFFF"/>
                </a:solidFill>
                <a:latin typeface="Verdana"/>
                <a:cs typeface="Verdana"/>
              </a:rPr>
              <a:t>when</a:t>
            </a:r>
            <a:r>
              <a:rPr sz="2025" spc="-26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21" dirty="0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sz="2025" spc="-26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72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025" spc="-26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66" dirty="0">
                <a:solidFill>
                  <a:srgbClr val="FFFFFF"/>
                </a:solidFill>
                <a:latin typeface="Verdana"/>
                <a:cs typeface="Verdana"/>
              </a:rPr>
              <a:t>dealing</a:t>
            </a:r>
            <a:r>
              <a:rPr sz="2025" spc="-26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55" dirty="0">
                <a:solidFill>
                  <a:srgbClr val="FFFFFF"/>
                </a:solidFill>
                <a:latin typeface="Verdana"/>
                <a:cs typeface="Verdana"/>
              </a:rPr>
              <a:t>with  </a:t>
            </a:r>
            <a:r>
              <a:rPr sz="2025" spc="-244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2025" spc="-180" dirty="0">
                <a:solidFill>
                  <a:srgbClr val="FFFFFF"/>
                </a:solidFill>
                <a:latin typeface="Verdana"/>
                <a:cs typeface="Verdana"/>
              </a:rPr>
              <a:t>string </a:t>
            </a:r>
            <a:r>
              <a:rPr sz="2025" spc="-166" dirty="0">
                <a:solidFill>
                  <a:srgbClr val="FFFFFF"/>
                </a:solidFill>
                <a:latin typeface="Verdana"/>
                <a:cs typeface="Verdana"/>
              </a:rPr>
              <a:t>or </a:t>
            </a:r>
            <a:r>
              <a:rPr sz="2025" spc="-244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2025" spc="-183" dirty="0">
                <a:solidFill>
                  <a:srgbClr val="FFFFFF"/>
                </a:solidFill>
                <a:latin typeface="Verdana"/>
                <a:cs typeface="Verdana"/>
              </a:rPr>
              <a:t>number </a:t>
            </a:r>
            <a:r>
              <a:rPr sz="2025" spc="-177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025" spc="-191" dirty="0">
                <a:solidFill>
                  <a:srgbClr val="FFFFFF"/>
                </a:solidFill>
                <a:latin typeface="Verdana"/>
                <a:cs typeface="Verdana"/>
              </a:rPr>
              <a:t>behaves  </a:t>
            </a:r>
            <a:r>
              <a:rPr sz="2025" spc="-163" dirty="0">
                <a:solidFill>
                  <a:srgbClr val="FFFFFF"/>
                </a:solidFill>
                <a:latin typeface="Verdana"/>
                <a:cs typeface="Verdana"/>
              </a:rPr>
              <a:t>appropriately</a:t>
            </a:r>
            <a:endParaRPr sz="2025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31123" y="2828021"/>
            <a:ext cx="2478881" cy="1658987"/>
          </a:xfrm>
          <a:prstGeom prst="rect">
            <a:avLst/>
          </a:prstGeom>
          <a:solidFill>
            <a:srgbClr val="000000"/>
          </a:solidFill>
          <a:ln w="25399">
            <a:solidFill>
              <a:srgbClr val="FFFF00"/>
            </a:solidFill>
          </a:ln>
        </p:spPr>
        <p:txBody>
          <a:bodyPr vert="horz" wrap="square" lIns="0" tIns="4643" rIns="0" bIns="0" rtlCol="0">
            <a:spAutoFit/>
          </a:bodyPr>
          <a:lstStyle/>
          <a:p>
            <a:pPr marL="61079" marR="190024">
              <a:lnSpc>
                <a:spcPts val="2571"/>
              </a:lnSpc>
              <a:spcBef>
                <a:spcPts val="37"/>
              </a:spcBef>
            </a:pPr>
            <a:r>
              <a:rPr sz="2138" spc="-886" dirty="0">
                <a:solidFill>
                  <a:srgbClr val="FFFFFF"/>
                </a:solidFill>
                <a:latin typeface="Verdana"/>
                <a:cs typeface="Verdana"/>
              </a:rPr>
              <a:t>&gt;&gt;&gt;</a:t>
            </a:r>
            <a:r>
              <a:rPr sz="2138" spc="-28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38" spc="-157" dirty="0">
                <a:solidFill>
                  <a:srgbClr val="FFFF00"/>
                </a:solidFill>
                <a:latin typeface="Verdana"/>
                <a:cs typeface="Verdana"/>
              </a:rPr>
              <a:t>print </a:t>
            </a:r>
            <a:r>
              <a:rPr sz="2138" spc="-186" dirty="0">
                <a:solidFill>
                  <a:srgbClr val="FFFFFF"/>
                </a:solidFill>
                <a:latin typeface="Verdana"/>
                <a:cs typeface="Verdana"/>
              </a:rPr>
              <a:t>'abc'</a:t>
            </a:r>
            <a:r>
              <a:rPr sz="2138" spc="-39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38" spc="-762" dirty="0">
                <a:solidFill>
                  <a:srgbClr val="00FFFF"/>
                </a:solidFill>
                <a:latin typeface="Verdana"/>
                <a:cs typeface="Verdana"/>
              </a:rPr>
              <a:t>+</a:t>
            </a:r>
            <a:r>
              <a:rPr sz="2138" spc="-281" dirty="0">
                <a:solidFill>
                  <a:srgbClr val="00FFFF"/>
                </a:solidFill>
                <a:latin typeface="Verdana"/>
                <a:cs typeface="Verdana"/>
              </a:rPr>
              <a:t> </a:t>
            </a:r>
            <a:r>
              <a:rPr sz="2138" spc="-286" dirty="0">
                <a:solidFill>
                  <a:srgbClr val="FFFFFF"/>
                </a:solidFill>
                <a:latin typeface="Verdana"/>
                <a:cs typeface="Verdana"/>
              </a:rPr>
              <a:t>'123’  </a:t>
            </a:r>
            <a:r>
              <a:rPr sz="2138" spc="-264" dirty="0">
                <a:solidFill>
                  <a:srgbClr val="FFFFFF"/>
                </a:solidFill>
                <a:latin typeface="Verdana"/>
                <a:cs typeface="Verdana"/>
              </a:rPr>
              <a:t>abc123</a:t>
            </a:r>
            <a:endParaRPr sz="2138">
              <a:latin typeface="Verdana"/>
              <a:cs typeface="Verdana"/>
            </a:endParaRPr>
          </a:p>
          <a:p>
            <a:pPr marL="61079" marR="679728">
              <a:lnSpc>
                <a:spcPts val="2571"/>
              </a:lnSpc>
              <a:spcBef>
                <a:spcPts val="6"/>
              </a:spcBef>
            </a:pPr>
            <a:r>
              <a:rPr sz="2138" spc="-886" dirty="0">
                <a:solidFill>
                  <a:srgbClr val="FFFFFF"/>
                </a:solidFill>
                <a:latin typeface="Verdana"/>
                <a:cs typeface="Verdana"/>
              </a:rPr>
              <a:t>&gt;&gt;&gt;</a:t>
            </a:r>
            <a:r>
              <a:rPr sz="2138" spc="-28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38" spc="-157" dirty="0">
                <a:solidFill>
                  <a:srgbClr val="FFFF00"/>
                </a:solidFill>
                <a:latin typeface="Verdana"/>
                <a:cs typeface="Verdana"/>
              </a:rPr>
              <a:t>print </a:t>
            </a:r>
            <a:r>
              <a:rPr sz="2138" spc="-129" dirty="0">
                <a:solidFill>
                  <a:srgbClr val="FFFFFF"/>
                </a:solidFill>
                <a:latin typeface="Verdana"/>
                <a:cs typeface="Verdana"/>
              </a:rPr>
              <a:t>'Hi' </a:t>
            </a:r>
            <a:r>
              <a:rPr sz="2138" spc="-450" dirty="0">
                <a:solidFill>
                  <a:srgbClr val="00FFFF"/>
                </a:solidFill>
                <a:latin typeface="Verdana"/>
                <a:cs typeface="Verdana"/>
              </a:rPr>
              <a:t>*</a:t>
            </a:r>
            <a:r>
              <a:rPr sz="2138" spc="-565" dirty="0">
                <a:solidFill>
                  <a:srgbClr val="00FFFF"/>
                </a:solidFill>
                <a:latin typeface="Verdana"/>
                <a:cs typeface="Verdana"/>
              </a:rPr>
              <a:t> </a:t>
            </a:r>
            <a:r>
              <a:rPr sz="2138" spc="-203" dirty="0">
                <a:solidFill>
                  <a:srgbClr val="FFFFFF"/>
                </a:solidFill>
                <a:latin typeface="Verdana"/>
                <a:cs typeface="Verdana"/>
              </a:rPr>
              <a:t>5  </a:t>
            </a:r>
            <a:r>
              <a:rPr sz="2138" spc="-73" dirty="0">
                <a:solidFill>
                  <a:srgbClr val="FFFFFF"/>
                </a:solidFill>
                <a:latin typeface="Verdana"/>
                <a:cs typeface="Verdana"/>
              </a:rPr>
              <a:t>HiHiHiHiHi</a:t>
            </a:r>
            <a:endParaRPr sz="2138">
              <a:latin typeface="Verdana"/>
              <a:cs typeface="Verdana"/>
            </a:endParaRPr>
          </a:p>
          <a:p>
            <a:pPr marL="61079">
              <a:lnSpc>
                <a:spcPts val="2489"/>
              </a:lnSpc>
            </a:pPr>
            <a:r>
              <a:rPr sz="2138" spc="-886" dirty="0">
                <a:solidFill>
                  <a:srgbClr val="FFFFFF"/>
                </a:solidFill>
                <a:latin typeface="Verdana"/>
                <a:cs typeface="Verdana"/>
              </a:rPr>
              <a:t>&gt;&gt;&gt;</a:t>
            </a:r>
            <a:endParaRPr sz="2138">
              <a:latin typeface="Verdana"/>
              <a:cs typeface="Verdan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41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76312"/>
            <a:ext cx="8915400" cy="540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962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xfrm>
            <a:off x="2514600" y="2286000"/>
            <a:ext cx="4167380" cy="1630130"/>
          </a:xfrm>
          <a:prstGeom prst="rect">
            <a:avLst/>
          </a:prstGeom>
        </p:spPr>
        <p:txBody>
          <a:bodyPr vert="horz" wrap="square" lIns="0" tIns="311345" rIns="0" bIns="0" rtlCol="0">
            <a:spAutoFit/>
          </a:bodyPr>
          <a:lstStyle/>
          <a:p>
            <a:pPr algn="ctr">
              <a:spcBef>
                <a:spcPts val="1339"/>
              </a:spcBef>
            </a:pPr>
            <a:r>
              <a:rPr sz="4275" spc="-293" dirty="0">
                <a:solidFill>
                  <a:srgbClr val="FFFF00"/>
                </a:solidFill>
              </a:rPr>
              <a:t>Conditional</a:t>
            </a:r>
            <a:r>
              <a:rPr sz="4275" spc="-579" dirty="0">
                <a:solidFill>
                  <a:srgbClr val="FFFF00"/>
                </a:solidFill>
              </a:rPr>
              <a:t> </a:t>
            </a:r>
            <a:r>
              <a:rPr sz="4275" spc="-338" dirty="0" smtClean="0">
                <a:solidFill>
                  <a:srgbClr val="FFFF00"/>
                </a:solidFill>
              </a:rPr>
              <a:t>Execution</a:t>
            </a:r>
            <a:endParaRPr sz="427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76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55531" y="1283773"/>
            <a:ext cx="4083725" cy="665086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293" dirty="0"/>
              <a:t>Conditional</a:t>
            </a:r>
            <a:r>
              <a:rPr spc="-593" dirty="0"/>
              <a:t> </a:t>
            </a:r>
            <a:r>
              <a:rPr spc="-354" dirty="0"/>
              <a:t>Steps</a:t>
            </a:r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482152" y="2836493"/>
            <a:ext cx="850463" cy="318838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2025" spc="-194" dirty="0">
                <a:solidFill>
                  <a:srgbClr val="FFFFFF"/>
                </a:solidFill>
                <a:latin typeface="Verdana"/>
                <a:cs typeface="Verdana"/>
              </a:rPr>
              <a:t>Output:</a:t>
            </a:r>
            <a:endParaRPr sz="2025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82152" y="3458000"/>
            <a:ext cx="1204648" cy="634581"/>
          </a:xfrm>
          <a:prstGeom prst="rect">
            <a:avLst/>
          </a:prstGeom>
        </p:spPr>
        <p:txBody>
          <a:bodyPr vert="horz" wrap="square" lIns="0" tIns="5001" rIns="0" bIns="0" rtlCol="0">
            <a:spAutoFit/>
          </a:bodyPr>
          <a:lstStyle/>
          <a:p>
            <a:pPr marL="7144" marR="2858">
              <a:lnSpc>
                <a:spcPct val="100699"/>
              </a:lnSpc>
              <a:spcBef>
                <a:spcPts val="39"/>
              </a:spcBef>
            </a:pPr>
            <a:r>
              <a:rPr sz="2025" spc="-157" dirty="0">
                <a:solidFill>
                  <a:srgbClr val="FFFF00"/>
                </a:solidFill>
                <a:latin typeface="Verdana"/>
                <a:cs typeface="Verdana"/>
              </a:rPr>
              <a:t>Smaller  </a:t>
            </a:r>
            <a:r>
              <a:rPr sz="2025" spc="-146" dirty="0">
                <a:solidFill>
                  <a:srgbClr val="FFFF00"/>
                </a:solidFill>
                <a:latin typeface="Verdana"/>
                <a:cs typeface="Verdana"/>
              </a:rPr>
              <a:t>Finis</a:t>
            </a:r>
            <a:endParaRPr sz="2025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36258" y="2258744"/>
            <a:ext cx="997625" cy="318838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2025" spc="-228" dirty="0">
                <a:solidFill>
                  <a:srgbClr val="FFFFFF"/>
                </a:solidFill>
                <a:latin typeface="Verdana"/>
                <a:cs typeface="Verdana"/>
              </a:rPr>
              <a:t>Program:</a:t>
            </a:r>
            <a:endParaRPr sz="2025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36258" y="2880247"/>
            <a:ext cx="1681639" cy="942085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2025" spc="-239" dirty="0">
                <a:solidFill>
                  <a:srgbClr val="FF9900"/>
                </a:solidFill>
                <a:latin typeface="Verdana"/>
                <a:cs typeface="Verdana"/>
              </a:rPr>
              <a:t>x </a:t>
            </a:r>
            <a:r>
              <a:rPr sz="2025" spc="-641" dirty="0">
                <a:solidFill>
                  <a:srgbClr val="FF9900"/>
                </a:solidFill>
                <a:latin typeface="Verdana"/>
                <a:cs typeface="Verdana"/>
              </a:rPr>
              <a:t>=</a:t>
            </a:r>
            <a:r>
              <a:rPr sz="2025" spc="-638" dirty="0">
                <a:solidFill>
                  <a:srgbClr val="FF9900"/>
                </a:solidFill>
                <a:latin typeface="Verdana"/>
                <a:cs typeface="Verdana"/>
              </a:rPr>
              <a:t> </a:t>
            </a:r>
            <a:r>
              <a:rPr sz="2025" spc="-194" dirty="0">
                <a:solidFill>
                  <a:srgbClr val="FF9900"/>
                </a:solidFill>
                <a:latin typeface="Verdana"/>
                <a:cs typeface="Verdana"/>
              </a:rPr>
              <a:t>5</a:t>
            </a:r>
            <a:endParaRPr sz="2025">
              <a:latin typeface="Verdana"/>
              <a:cs typeface="Verdana"/>
            </a:endParaRPr>
          </a:p>
          <a:p>
            <a:pPr marL="7144">
              <a:spcBef>
                <a:spcPts val="17"/>
              </a:spcBef>
            </a:pPr>
            <a:r>
              <a:rPr sz="2025" spc="-84" dirty="0">
                <a:solidFill>
                  <a:srgbClr val="FFFF00"/>
                </a:solidFill>
                <a:latin typeface="Verdana"/>
                <a:cs typeface="Verdana"/>
              </a:rPr>
              <a:t>if </a:t>
            </a:r>
            <a:r>
              <a:rPr sz="2025" spc="-239" dirty="0">
                <a:solidFill>
                  <a:srgbClr val="FF9900"/>
                </a:solidFill>
                <a:latin typeface="Verdana"/>
                <a:cs typeface="Verdana"/>
              </a:rPr>
              <a:t>x</a:t>
            </a:r>
            <a:r>
              <a:rPr sz="2025" spc="-442" dirty="0">
                <a:solidFill>
                  <a:srgbClr val="FF9900"/>
                </a:solidFill>
                <a:latin typeface="Verdana"/>
                <a:cs typeface="Verdana"/>
              </a:rPr>
              <a:t> </a:t>
            </a:r>
            <a:r>
              <a:rPr sz="2025" spc="-838" dirty="0">
                <a:solidFill>
                  <a:srgbClr val="FF9900"/>
                </a:solidFill>
                <a:latin typeface="Verdana"/>
                <a:cs typeface="Verdana"/>
              </a:rPr>
              <a:t>&lt;</a:t>
            </a:r>
            <a:r>
              <a:rPr sz="2025" spc="-262" dirty="0">
                <a:solidFill>
                  <a:srgbClr val="FF9900"/>
                </a:solidFill>
                <a:latin typeface="Verdana"/>
                <a:cs typeface="Verdana"/>
              </a:rPr>
              <a:t> </a:t>
            </a:r>
            <a:r>
              <a:rPr sz="2025" spc="-307" dirty="0">
                <a:solidFill>
                  <a:srgbClr val="FF9900"/>
                </a:solidFill>
                <a:latin typeface="Verdana"/>
                <a:cs typeface="Verdana"/>
              </a:rPr>
              <a:t>10:</a:t>
            </a:r>
            <a:endParaRPr sz="2025">
              <a:latin typeface="Verdana"/>
              <a:cs typeface="Verdana"/>
            </a:endParaRPr>
          </a:p>
          <a:p>
            <a:pPr marL="180737">
              <a:spcBef>
                <a:spcPts val="17"/>
              </a:spcBef>
            </a:pPr>
            <a:r>
              <a:rPr sz="2025" spc="-149" dirty="0">
                <a:solidFill>
                  <a:srgbClr val="FFFF00"/>
                </a:solidFill>
                <a:latin typeface="Verdana"/>
                <a:cs typeface="Verdana"/>
              </a:rPr>
              <a:t>print</a:t>
            </a:r>
            <a:r>
              <a:rPr sz="2025" spc="-293" dirty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sz="2025" spc="-174" dirty="0">
                <a:solidFill>
                  <a:srgbClr val="FF9900"/>
                </a:solidFill>
                <a:latin typeface="Verdana"/>
                <a:cs typeface="Verdana"/>
              </a:rPr>
              <a:t>'Smaller’</a:t>
            </a:r>
            <a:endParaRPr sz="2025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36258" y="4123256"/>
            <a:ext cx="1644491" cy="630461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2025" spc="-84" dirty="0">
                <a:solidFill>
                  <a:srgbClr val="FFFF00"/>
                </a:solidFill>
                <a:latin typeface="Verdana"/>
                <a:cs typeface="Verdana"/>
              </a:rPr>
              <a:t>if </a:t>
            </a:r>
            <a:r>
              <a:rPr sz="2025" spc="-239" dirty="0">
                <a:solidFill>
                  <a:srgbClr val="FF9900"/>
                </a:solidFill>
                <a:latin typeface="Verdana"/>
                <a:cs typeface="Verdana"/>
              </a:rPr>
              <a:t>x</a:t>
            </a:r>
            <a:r>
              <a:rPr sz="2025" spc="-442" dirty="0">
                <a:solidFill>
                  <a:srgbClr val="FF9900"/>
                </a:solidFill>
                <a:latin typeface="Verdana"/>
                <a:cs typeface="Verdana"/>
              </a:rPr>
              <a:t> </a:t>
            </a:r>
            <a:r>
              <a:rPr sz="2025" spc="-841" dirty="0">
                <a:solidFill>
                  <a:srgbClr val="FF9900"/>
                </a:solidFill>
                <a:latin typeface="Verdana"/>
                <a:cs typeface="Verdana"/>
              </a:rPr>
              <a:t>&gt;</a:t>
            </a:r>
            <a:r>
              <a:rPr sz="2025" spc="-262" dirty="0">
                <a:solidFill>
                  <a:srgbClr val="FF9900"/>
                </a:solidFill>
                <a:latin typeface="Verdana"/>
                <a:cs typeface="Verdana"/>
              </a:rPr>
              <a:t> </a:t>
            </a:r>
            <a:r>
              <a:rPr sz="2025" spc="-194" dirty="0">
                <a:solidFill>
                  <a:srgbClr val="FF9900"/>
                </a:solidFill>
                <a:latin typeface="Verdana"/>
                <a:cs typeface="Verdana"/>
              </a:rPr>
              <a:t>20:</a:t>
            </a:r>
            <a:endParaRPr sz="2025">
              <a:latin typeface="Verdana"/>
              <a:cs typeface="Verdana"/>
            </a:endParaRPr>
          </a:p>
          <a:p>
            <a:pPr marL="296108">
              <a:spcBef>
                <a:spcPts val="17"/>
              </a:spcBef>
            </a:pPr>
            <a:r>
              <a:rPr sz="2025" spc="-149" dirty="0">
                <a:solidFill>
                  <a:srgbClr val="FFFF00"/>
                </a:solidFill>
                <a:latin typeface="Verdana"/>
                <a:cs typeface="Verdana"/>
              </a:rPr>
              <a:t>print</a:t>
            </a:r>
            <a:r>
              <a:rPr sz="2025" spc="-298" dirty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sz="2025" spc="-194" dirty="0">
                <a:solidFill>
                  <a:srgbClr val="FF9900"/>
                </a:solidFill>
                <a:latin typeface="Verdana"/>
                <a:cs typeface="Verdana"/>
              </a:rPr>
              <a:t>'Bigger'</a:t>
            </a:r>
            <a:endParaRPr sz="2025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36259" y="5055514"/>
            <a:ext cx="1170503" cy="318838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2025" spc="-149" dirty="0">
                <a:solidFill>
                  <a:srgbClr val="FFFF00"/>
                </a:solidFill>
                <a:latin typeface="Verdana"/>
                <a:cs typeface="Verdana"/>
              </a:rPr>
              <a:t>print</a:t>
            </a:r>
            <a:r>
              <a:rPr sz="2025" spc="-298" dirty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sz="2025" spc="-155" dirty="0">
                <a:solidFill>
                  <a:srgbClr val="FF9900"/>
                </a:solidFill>
                <a:latin typeface="Verdana"/>
                <a:cs typeface="Verdana"/>
              </a:rPr>
              <a:t>'Finis'</a:t>
            </a:r>
            <a:endParaRPr sz="2025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0086" y="1407318"/>
            <a:ext cx="1543050" cy="310966"/>
          </a:xfrm>
          <a:prstGeom prst="rect">
            <a:avLst/>
          </a:prstGeom>
          <a:ln w="76199">
            <a:solidFill>
              <a:srgbClr val="00FFFF"/>
            </a:solidFill>
          </a:ln>
        </p:spPr>
        <p:txBody>
          <a:bodyPr vert="horz" wrap="square" lIns="0" tIns="7858" rIns="0" bIns="0" rtlCol="0">
            <a:spAutoFit/>
          </a:bodyPr>
          <a:lstStyle/>
          <a:p>
            <a:pPr algn="ctr">
              <a:spcBef>
                <a:spcPts val="62"/>
              </a:spcBef>
            </a:pPr>
            <a:r>
              <a:rPr sz="1969" spc="-233" dirty="0">
                <a:solidFill>
                  <a:srgbClr val="FFFFFF"/>
                </a:solidFill>
                <a:latin typeface="Verdana"/>
                <a:cs typeface="Verdana"/>
              </a:rPr>
              <a:t>x </a:t>
            </a:r>
            <a:r>
              <a:rPr sz="1969" spc="-624" dirty="0">
                <a:solidFill>
                  <a:srgbClr val="FFFFFF"/>
                </a:solidFill>
                <a:latin typeface="Verdana"/>
                <a:cs typeface="Verdana"/>
              </a:rPr>
              <a:t>=     </a:t>
            </a:r>
            <a:r>
              <a:rPr sz="1969" spc="-61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69" spc="-188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endParaRPr sz="1969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60894" y="1735037"/>
            <a:ext cx="6072" cy="240387"/>
          </a:xfrm>
          <a:custGeom>
            <a:avLst/>
            <a:gdLst/>
            <a:ahLst/>
            <a:cxnLst/>
            <a:rect l="l" t="t" r="r" b="b"/>
            <a:pathLst>
              <a:path w="10794" h="427355">
                <a:moveTo>
                  <a:pt x="10749" y="426799"/>
                </a:moveTo>
                <a:lnTo>
                  <a:pt x="0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36087" y="1944251"/>
            <a:ext cx="61256" cy="683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19520" y="3615618"/>
            <a:ext cx="1005840" cy="20717"/>
          </a:xfrm>
          <a:custGeom>
            <a:avLst/>
            <a:gdLst/>
            <a:ahLst/>
            <a:cxnLst/>
            <a:rect l="l" t="t" r="r" b="b"/>
            <a:pathLst>
              <a:path w="1788159" h="36829">
                <a:moveTo>
                  <a:pt x="1787896" y="36224"/>
                </a:moveTo>
                <a:lnTo>
                  <a:pt x="0" y="0"/>
                </a:lnTo>
              </a:path>
            </a:pathLst>
          </a:custGeom>
          <a:ln w="5079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04667" y="3615449"/>
            <a:ext cx="45548" cy="408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4367" y="2050253"/>
            <a:ext cx="1614488" cy="714375"/>
          </a:xfrm>
          <a:custGeom>
            <a:avLst/>
            <a:gdLst/>
            <a:ahLst/>
            <a:cxnLst/>
            <a:rect l="l" t="t" r="r" b="b"/>
            <a:pathLst>
              <a:path w="2870200" h="1270000">
                <a:moveTo>
                  <a:pt x="0" y="634998"/>
                </a:moveTo>
                <a:lnTo>
                  <a:pt x="1435097" y="0"/>
                </a:lnTo>
                <a:lnTo>
                  <a:pt x="2870194" y="634998"/>
                </a:lnTo>
                <a:lnTo>
                  <a:pt x="1435097" y="1269997"/>
                </a:lnTo>
                <a:lnTo>
                  <a:pt x="0" y="634998"/>
                </a:lnTo>
                <a:close/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168395" y="2280353"/>
            <a:ext cx="606862" cy="232340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1463" spc="-127" dirty="0">
                <a:solidFill>
                  <a:srgbClr val="FFFFFF"/>
                </a:solidFill>
                <a:latin typeface="Verdana"/>
                <a:cs typeface="Verdana"/>
              </a:rPr>
              <a:t>X </a:t>
            </a:r>
            <a:r>
              <a:rPr sz="1463" spc="-605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463" spc="-203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63" spc="-149" dirty="0">
                <a:solidFill>
                  <a:srgbClr val="FFFFFF"/>
                </a:solidFill>
                <a:latin typeface="Verdana"/>
                <a:cs typeface="Verdana"/>
              </a:rPr>
              <a:t>10</a:t>
            </a:r>
            <a:r>
              <a:rPr sz="1463" spc="-27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63" spc="-155" dirty="0">
                <a:solidFill>
                  <a:srgbClr val="FFFFFF"/>
                </a:solidFill>
                <a:latin typeface="Verdana"/>
                <a:cs typeface="Verdana"/>
              </a:rPr>
              <a:t>?</a:t>
            </a:r>
            <a:endParaRPr sz="1463">
              <a:latin typeface="Verdana"/>
              <a:cs typeface="Verdan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60894" y="2735153"/>
            <a:ext cx="10001" cy="826889"/>
          </a:xfrm>
          <a:custGeom>
            <a:avLst/>
            <a:gdLst/>
            <a:ahLst/>
            <a:cxnLst/>
            <a:rect l="l" t="t" r="r" b="b"/>
            <a:pathLst>
              <a:path w="17780" h="1470025">
                <a:moveTo>
                  <a:pt x="17399" y="1469772"/>
                </a:moveTo>
                <a:lnTo>
                  <a:pt x="0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39941" y="3531158"/>
            <a:ext cx="61256" cy="682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871658" y="2743196"/>
            <a:ext cx="1643063" cy="354248"/>
          </a:xfrm>
          <a:prstGeom prst="rect">
            <a:avLst/>
          </a:prstGeom>
          <a:ln w="76199">
            <a:solidFill>
              <a:srgbClr val="00FFFF"/>
            </a:solidFill>
          </a:ln>
        </p:spPr>
        <p:txBody>
          <a:bodyPr vert="horz" wrap="square" lIns="0" tIns="50721" rIns="0" bIns="0" rtlCol="0">
            <a:spAutoFit/>
          </a:bodyPr>
          <a:lstStyle/>
          <a:p>
            <a:pPr marL="93940">
              <a:spcBef>
                <a:spcPts val="399"/>
              </a:spcBef>
            </a:pPr>
            <a:r>
              <a:rPr sz="1969" spc="-146" dirty="0">
                <a:solidFill>
                  <a:srgbClr val="FFFFFF"/>
                </a:solidFill>
                <a:latin typeface="Verdana"/>
                <a:cs typeface="Verdana"/>
              </a:rPr>
              <a:t>print</a:t>
            </a:r>
            <a:r>
              <a:rPr sz="1969" spc="-26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69" spc="-166" dirty="0">
                <a:solidFill>
                  <a:srgbClr val="FFFFFF"/>
                </a:solidFill>
                <a:latin typeface="Verdana"/>
                <a:cs typeface="Verdana"/>
              </a:rPr>
              <a:t>'Smaller'</a:t>
            </a:r>
            <a:endParaRPr sz="1969">
              <a:latin typeface="Verdana"/>
              <a:cs typeface="Verdan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271708" y="2403869"/>
            <a:ext cx="437555" cy="8930"/>
          </a:xfrm>
          <a:custGeom>
            <a:avLst/>
            <a:gdLst/>
            <a:ahLst/>
            <a:cxnLst/>
            <a:rect l="l" t="t" r="r" b="b"/>
            <a:pathLst>
              <a:path w="777875" h="15875">
                <a:moveTo>
                  <a:pt x="777873" y="15874"/>
                </a:moveTo>
                <a:lnTo>
                  <a:pt x="0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92443" y="2403869"/>
            <a:ext cx="7144" cy="283964"/>
          </a:xfrm>
          <a:custGeom>
            <a:avLst/>
            <a:gdLst/>
            <a:ahLst/>
            <a:cxnLst/>
            <a:rect l="l" t="t" r="r" b="b"/>
            <a:pathLst>
              <a:path w="12700" h="504825">
                <a:moveTo>
                  <a:pt x="0" y="504573"/>
                </a:moveTo>
                <a:lnTo>
                  <a:pt x="12424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62040" y="2656838"/>
            <a:ext cx="61270" cy="683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90502" y="3156633"/>
            <a:ext cx="8930" cy="176808"/>
          </a:xfrm>
          <a:custGeom>
            <a:avLst/>
            <a:gdLst/>
            <a:ahLst/>
            <a:cxnLst/>
            <a:rect l="l" t="t" r="r" b="b"/>
            <a:pathLst>
              <a:path w="15875" h="314325">
                <a:moveTo>
                  <a:pt x="15874" y="0"/>
                </a:moveTo>
                <a:lnTo>
                  <a:pt x="0" y="314324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569105" y="3343270"/>
            <a:ext cx="1130498" cy="0"/>
          </a:xfrm>
          <a:custGeom>
            <a:avLst/>
            <a:gdLst/>
            <a:ahLst/>
            <a:cxnLst/>
            <a:rect l="l" t="t" r="r" b="b"/>
            <a:pathLst>
              <a:path w="2009775">
                <a:moveTo>
                  <a:pt x="0" y="0"/>
                </a:moveTo>
                <a:lnTo>
                  <a:pt x="2009470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31586" y="3312642"/>
            <a:ext cx="68146" cy="612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64367" y="3593301"/>
            <a:ext cx="1614488" cy="714375"/>
          </a:xfrm>
          <a:custGeom>
            <a:avLst/>
            <a:gdLst/>
            <a:ahLst/>
            <a:cxnLst/>
            <a:rect l="l" t="t" r="r" b="b"/>
            <a:pathLst>
              <a:path w="2870200" h="1270000">
                <a:moveTo>
                  <a:pt x="0" y="634998"/>
                </a:moveTo>
                <a:lnTo>
                  <a:pt x="1435097" y="0"/>
                </a:lnTo>
                <a:lnTo>
                  <a:pt x="2870194" y="634998"/>
                </a:lnTo>
                <a:lnTo>
                  <a:pt x="1435097" y="1269997"/>
                </a:lnTo>
                <a:lnTo>
                  <a:pt x="0" y="634998"/>
                </a:lnTo>
                <a:close/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52798" y="3823400"/>
            <a:ext cx="637937" cy="232340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1463" spc="-127" dirty="0">
                <a:solidFill>
                  <a:srgbClr val="FFFFFF"/>
                </a:solidFill>
                <a:latin typeface="Verdana"/>
                <a:cs typeface="Verdana"/>
              </a:rPr>
              <a:t>X </a:t>
            </a:r>
            <a:r>
              <a:rPr sz="1463" spc="-608" dirty="0">
                <a:solidFill>
                  <a:srgbClr val="FFFFFF"/>
                </a:solidFill>
                <a:latin typeface="Verdana"/>
                <a:cs typeface="Verdana"/>
              </a:rPr>
              <a:t>&gt;</a:t>
            </a:r>
            <a:r>
              <a:rPr sz="1463" spc="-203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63" spc="-25" dirty="0">
                <a:solidFill>
                  <a:srgbClr val="FFFFFF"/>
                </a:solidFill>
                <a:latin typeface="Verdana"/>
                <a:cs typeface="Verdana"/>
              </a:rPr>
              <a:t>20</a:t>
            </a:r>
            <a:r>
              <a:rPr sz="1463" spc="-27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63" spc="-155" dirty="0">
                <a:solidFill>
                  <a:srgbClr val="FFFFFF"/>
                </a:solidFill>
                <a:latin typeface="Verdana"/>
                <a:cs typeface="Verdana"/>
              </a:rPr>
              <a:t>?</a:t>
            </a:r>
            <a:endParaRPr sz="1463">
              <a:latin typeface="Verdana"/>
              <a:cs typeface="Verdan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460894" y="4278199"/>
            <a:ext cx="10001" cy="826889"/>
          </a:xfrm>
          <a:custGeom>
            <a:avLst/>
            <a:gdLst/>
            <a:ahLst/>
            <a:cxnLst/>
            <a:rect l="l" t="t" r="r" b="b"/>
            <a:pathLst>
              <a:path w="17780" h="1470025">
                <a:moveTo>
                  <a:pt x="17399" y="1469772"/>
                </a:moveTo>
                <a:lnTo>
                  <a:pt x="0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39941" y="5074205"/>
            <a:ext cx="61256" cy="682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871658" y="4286243"/>
            <a:ext cx="1643063" cy="354248"/>
          </a:xfrm>
          <a:prstGeom prst="rect">
            <a:avLst/>
          </a:prstGeom>
          <a:ln w="76199">
            <a:solidFill>
              <a:srgbClr val="00FFFF"/>
            </a:solidFill>
          </a:ln>
        </p:spPr>
        <p:txBody>
          <a:bodyPr vert="horz" wrap="square" lIns="0" tIns="50721" rIns="0" bIns="0" rtlCol="0">
            <a:spAutoFit/>
          </a:bodyPr>
          <a:lstStyle/>
          <a:p>
            <a:pPr marL="169664">
              <a:spcBef>
                <a:spcPts val="399"/>
              </a:spcBef>
            </a:pPr>
            <a:r>
              <a:rPr sz="1969" spc="-146" dirty="0">
                <a:solidFill>
                  <a:srgbClr val="FFFFFF"/>
                </a:solidFill>
                <a:latin typeface="Verdana"/>
                <a:cs typeface="Verdana"/>
              </a:rPr>
              <a:t>print</a:t>
            </a:r>
            <a:r>
              <a:rPr sz="1969" spc="-26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69" spc="-188" dirty="0">
                <a:solidFill>
                  <a:srgbClr val="FFFFFF"/>
                </a:solidFill>
                <a:latin typeface="Verdana"/>
                <a:cs typeface="Verdana"/>
              </a:rPr>
              <a:t>'Bigger'</a:t>
            </a:r>
            <a:endParaRPr sz="1969">
              <a:latin typeface="Verdana"/>
              <a:cs typeface="Verdan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271708" y="3946915"/>
            <a:ext cx="437555" cy="8930"/>
          </a:xfrm>
          <a:custGeom>
            <a:avLst/>
            <a:gdLst/>
            <a:ahLst/>
            <a:cxnLst/>
            <a:rect l="l" t="t" r="r" b="b"/>
            <a:pathLst>
              <a:path w="777875" h="15875">
                <a:moveTo>
                  <a:pt x="777873" y="15874"/>
                </a:moveTo>
                <a:lnTo>
                  <a:pt x="0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692443" y="3946915"/>
            <a:ext cx="7144" cy="283964"/>
          </a:xfrm>
          <a:custGeom>
            <a:avLst/>
            <a:gdLst/>
            <a:ahLst/>
            <a:cxnLst/>
            <a:rect l="l" t="t" r="r" b="b"/>
            <a:pathLst>
              <a:path w="12700" h="504825">
                <a:moveTo>
                  <a:pt x="0" y="504573"/>
                </a:moveTo>
                <a:lnTo>
                  <a:pt x="12424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662040" y="4199885"/>
            <a:ext cx="61270" cy="683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690502" y="4699680"/>
            <a:ext cx="8930" cy="176808"/>
          </a:xfrm>
          <a:custGeom>
            <a:avLst/>
            <a:gdLst/>
            <a:ahLst/>
            <a:cxnLst/>
            <a:rect l="l" t="t" r="r" b="b"/>
            <a:pathLst>
              <a:path w="15875" h="314325">
                <a:moveTo>
                  <a:pt x="15874" y="0"/>
                </a:moveTo>
                <a:lnTo>
                  <a:pt x="0" y="314324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569105" y="4886317"/>
            <a:ext cx="1130498" cy="0"/>
          </a:xfrm>
          <a:custGeom>
            <a:avLst/>
            <a:gdLst/>
            <a:ahLst/>
            <a:cxnLst/>
            <a:rect l="l" t="t" r="r" b="b"/>
            <a:pathLst>
              <a:path w="2009775">
                <a:moveTo>
                  <a:pt x="0" y="0"/>
                </a:moveTo>
                <a:lnTo>
                  <a:pt x="2009470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531586" y="4855689"/>
            <a:ext cx="68146" cy="612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686414" y="3978120"/>
            <a:ext cx="1691997" cy="1251228"/>
          </a:xfrm>
          <a:custGeom>
            <a:avLst/>
            <a:gdLst/>
            <a:ahLst/>
            <a:cxnLst/>
            <a:rect l="l" t="t" r="r" b="b"/>
            <a:pathLst>
              <a:path w="3007994" h="2224404">
                <a:moveTo>
                  <a:pt x="3007893" y="0"/>
                </a:moveTo>
                <a:lnTo>
                  <a:pt x="0" y="2224170"/>
                </a:lnTo>
              </a:path>
            </a:pathLst>
          </a:custGeom>
          <a:ln w="5079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355488" y="3957462"/>
            <a:ext cx="45759" cy="435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700086" y="5164922"/>
            <a:ext cx="1543050" cy="310966"/>
          </a:xfrm>
          <a:prstGeom prst="rect">
            <a:avLst/>
          </a:prstGeom>
          <a:solidFill>
            <a:srgbClr val="000000"/>
          </a:solidFill>
          <a:ln w="76199">
            <a:solidFill>
              <a:srgbClr val="00FFFF"/>
            </a:solidFill>
          </a:ln>
        </p:spPr>
        <p:txBody>
          <a:bodyPr vert="horz" wrap="square" lIns="0" tIns="7858" rIns="0" bIns="0" rtlCol="0">
            <a:spAutoFit/>
          </a:bodyPr>
          <a:lstStyle/>
          <a:p>
            <a:pPr marL="209669">
              <a:spcBef>
                <a:spcPts val="62"/>
              </a:spcBef>
            </a:pPr>
            <a:r>
              <a:rPr sz="1969" spc="-146" dirty="0">
                <a:solidFill>
                  <a:srgbClr val="FFFFFF"/>
                </a:solidFill>
                <a:latin typeface="Verdana"/>
                <a:cs typeface="Verdana"/>
              </a:rPr>
              <a:t>print</a:t>
            </a:r>
            <a:r>
              <a:rPr sz="1969" spc="-25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69" spc="-152" dirty="0">
                <a:solidFill>
                  <a:srgbClr val="FFFFFF"/>
                </a:solidFill>
                <a:latin typeface="Verdana"/>
                <a:cs typeface="Verdana"/>
              </a:rPr>
              <a:t>'Finis'</a:t>
            </a:r>
            <a:endParaRPr sz="1969">
              <a:latin typeface="Verdana"/>
              <a:cs typeface="Verdan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483334" y="2043110"/>
            <a:ext cx="408265" cy="321001"/>
          </a:xfrm>
          <a:prstGeom prst="rect">
            <a:avLst/>
          </a:prstGeom>
          <a:solidFill>
            <a:srgbClr val="000000"/>
          </a:solidFill>
          <a:ln w="9524">
            <a:solidFill>
              <a:srgbClr val="1154CC"/>
            </a:solidFill>
          </a:ln>
        </p:spPr>
        <p:txBody>
          <a:bodyPr vert="horz" wrap="square" lIns="0" tIns="9287" rIns="0" bIns="0" rtlCol="0">
            <a:spAutoFit/>
          </a:bodyPr>
          <a:lstStyle/>
          <a:p>
            <a:pPr marL="11787">
              <a:spcBef>
                <a:spcPts val="73"/>
              </a:spcBef>
            </a:pPr>
            <a:r>
              <a:rPr sz="2025" spc="-163" dirty="0">
                <a:solidFill>
                  <a:srgbClr val="FFFFFF"/>
                </a:solidFill>
                <a:latin typeface="Verdana"/>
                <a:cs typeface="Verdana"/>
              </a:rPr>
              <a:t>Yes</a:t>
            </a:r>
            <a:endParaRPr sz="2025">
              <a:latin typeface="Verdana"/>
              <a:cs typeface="Verdan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483334" y="3593301"/>
            <a:ext cx="408265" cy="321001"/>
          </a:xfrm>
          <a:prstGeom prst="rect">
            <a:avLst/>
          </a:prstGeom>
          <a:solidFill>
            <a:srgbClr val="000000"/>
          </a:solidFill>
          <a:ln w="9524">
            <a:solidFill>
              <a:srgbClr val="4985E8"/>
            </a:solidFill>
          </a:ln>
        </p:spPr>
        <p:txBody>
          <a:bodyPr vert="horz" wrap="square" lIns="0" tIns="9287" rIns="0" bIns="0" rtlCol="0">
            <a:spAutoFit/>
          </a:bodyPr>
          <a:lstStyle/>
          <a:p>
            <a:pPr marL="11787">
              <a:spcBef>
                <a:spcPts val="73"/>
              </a:spcBef>
            </a:pPr>
            <a:r>
              <a:rPr sz="2025" spc="-163" dirty="0">
                <a:solidFill>
                  <a:srgbClr val="FFFFFF"/>
                </a:solidFill>
                <a:latin typeface="Verdana"/>
                <a:cs typeface="Verdana"/>
              </a:rPr>
              <a:t>Yes</a:t>
            </a:r>
            <a:endParaRPr sz="2025">
              <a:latin typeface="Verdana"/>
              <a:cs typeface="Verdan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10002" y="2792781"/>
            <a:ext cx="408265" cy="321001"/>
          </a:xfrm>
          <a:prstGeom prst="rect">
            <a:avLst/>
          </a:prstGeom>
          <a:solidFill>
            <a:srgbClr val="000000"/>
          </a:solidFill>
          <a:ln w="9524">
            <a:solidFill>
              <a:srgbClr val="0000FF"/>
            </a:solidFill>
          </a:ln>
        </p:spPr>
        <p:txBody>
          <a:bodyPr vert="horz" wrap="square" lIns="0" tIns="9287" rIns="0" bIns="0" rtlCol="0">
            <a:spAutoFit/>
          </a:bodyPr>
          <a:lstStyle/>
          <a:p>
            <a:pPr marL="42505">
              <a:spcBef>
                <a:spcPts val="73"/>
              </a:spcBef>
            </a:pPr>
            <a:r>
              <a:rPr sz="2025" spc="-104" dirty="0">
                <a:solidFill>
                  <a:srgbClr val="FFFFFF"/>
                </a:solidFill>
                <a:latin typeface="Verdana"/>
                <a:cs typeface="Verdana"/>
              </a:rPr>
              <a:t>No</a:t>
            </a:r>
            <a:endParaRPr sz="2025">
              <a:latin typeface="Verdana"/>
              <a:cs typeface="Verdan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10002" y="4292965"/>
            <a:ext cx="408265" cy="321001"/>
          </a:xfrm>
          <a:prstGeom prst="rect">
            <a:avLst/>
          </a:prstGeom>
          <a:solidFill>
            <a:srgbClr val="000000"/>
          </a:solidFill>
          <a:ln w="9524">
            <a:solidFill>
              <a:srgbClr val="0000FF"/>
            </a:solidFill>
          </a:ln>
        </p:spPr>
        <p:txBody>
          <a:bodyPr vert="horz" wrap="square" lIns="0" tIns="9287" rIns="0" bIns="0" rtlCol="0">
            <a:spAutoFit/>
          </a:bodyPr>
          <a:lstStyle/>
          <a:p>
            <a:pPr marL="42505">
              <a:spcBef>
                <a:spcPts val="73"/>
              </a:spcBef>
            </a:pPr>
            <a:r>
              <a:rPr sz="2025" spc="-104" dirty="0">
                <a:solidFill>
                  <a:srgbClr val="FFFFFF"/>
                </a:solidFill>
                <a:latin typeface="Verdana"/>
                <a:cs typeface="Verdana"/>
              </a:rPr>
              <a:t>No</a:t>
            </a:r>
            <a:endParaRPr sz="2025">
              <a:latin typeface="Verdana"/>
              <a:cs typeface="Verdana"/>
            </a:endParaRPr>
          </a:p>
        </p:txBody>
      </p:sp>
      <p:sp>
        <p:nvSpPr>
          <p:cNvPr id="43" name="Slide Number Placeholder 4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4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7689" y="1164271"/>
            <a:ext cx="5237798" cy="665086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354" dirty="0"/>
              <a:t>Comparison</a:t>
            </a:r>
            <a:r>
              <a:rPr spc="-588" dirty="0"/>
              <a:t> </a:t>
            </a:r>
            <a:r>
              <a:rPr spc="-343" dirty="0"/>
              <a:t>Operators</a:t>
            </a:r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9443" y="2084544"/>
            <a:ext cx="4643080" cy="3124221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1688" dirty="0">
                <a:solidFill>
                  <a:srgbClr val="FFFFFF"/>
                </a:solidFill>
                <a:latin typeface="Courier New"/>
                <a:cs typeface="Courier New"/>
              </a:rPr>
              <a:t>x =</a:t>
            </a:r>
            <a:r>
              <a:rPr sz="1688" spc="-11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88" dirty="0">
                <a:solidFill>
                  <a:srgbClr val="FFFFFF"/>
                </a:solidFill>
                <a:latin typeface="Courier New"/>
                <a:cs typeface="Courier New"/>
              </a:rPr>
              <a:t>5</a:t>
            </a:r>
            <a:endParaRPr sz="1688">
              <a:latin typeface="Courier New"/>
              <a:cs typeface="Courier New"/>
            </a:endParaRPr>
          </a:p>
          <a:p>
            <a:pPr marL="7144"/>
            <a:r>
              <a:rPr sz="1688" spc="-3" dirty="0">
                <a:solidFill>
                  <a:srgbClr val="00FF00"/>
                </a:solidFill>
                <a:latin typeface="Courier New"/>
                <a:cs typeface="Courier New"/>
              </a:rPr>
              <a:t>if </a:t>
            </a:r>
            <a:r>
              <a:rPr sz="1688" dirty="0">
                <a:solidFill>
                  <a:srgbClr val="00FF00"/>
                </a:solidFill>
                <a:latin typeface="Courier New"/>
                <a:cs typeface="Courier New"/>
              </a:rPr>
              <a:t>x </a:t>
            </a:r>
            <a:r>
              <a:rPr sz="1688" spc="-3" dirty="0">
                <a:solidFill>
                  <a:srgbClr val="00FF00"/>
                </a:solidFill>
                <a:latin typeface="Courier New"/>
                <a:cs typeface="Courier New"/>
              </a:rPr>
              <a:t>== </a:t>
            </a:r>
            <a:r>
              <a:rPr sz="1688" dirty="0">
                <a:solidFill>
                  <a:srgbClr val="00FF00"/>
                </a:solidFill>
                <a:latin typeface="Courier New"/>
                <a:cs typeface="Courier New"/>
              </a:rPr>
              <a:t>5</a:t>
            </a:r>
            <a:r>
              <a:rPr sz="1688" spc="-14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sz="1688" dirty="0">
                <a:solidFill>
                  <a:srgbClr val="00FF00"/>
                </a:solidFill>
                <a:latin typeface="Courier New"/>
                <a:cs typeface="Courier New"/>
              </a:rPr>
              <a:t>:</a:t>
            </a:r>
            <a:endParaRPr sz="1688">
              <a:latin typeface="Courier New"/>
              <a:cs typeface="Courier New"/>
            </a:endParaRPr>
          </a:p>
          <a:p>
            <a:pPr marL="7144" marR="2059900" indent="514350"/>
            <a:r>
              <a:rPr sz="1688" spc="-3" dirty="0">
                <a:solidFill>
                  <a:srgbClr val="00FF00"/>
                </a:solidFill>
                <a:latin typeface="Courier New"/>
                <a:cs typeface="Courier New"/>
              </a:rPr>
              <a:t>print 'Equals</a:t>
            </a:r>
            <a:r>
              <a:rPr sz="1688" spc="-53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sz="1688" spc="-3" dirty="0">
                <a:solidFill>
                  <a:srgbClr val="00FF00"/>
                </a:solidFill>
                <a:latin typeface="Courier New"/>
                <a:cs typeface="Courier New"/>
              </a:rPr>
              <a:t>5'  </a:t>
            </a:r>
            <a:r>
              <a:rPr sz="1688" spc="-3" dirty="0">
                <a:solidFill>
                  <a:srgbClr val="FF00FF"/>
                </a:solidFill>
                <a:latin typeface="Courier New"/>
                <a:cs typeface="Courier New"/>
              </a:rPr>
              <a:t>if </a:t>
            </a:r>
            <a:r>
              <a:rPr sz="1688" dirty="0">
                <a:solidFill>
                  <a:srgbClr val="FF00FF"/>
                </a:solidFill>
                <a:latin typeface="Courier New"/>
                <a:cs typeface="Courier New"/>
              </a:rPr>
              <a:t>x &gt; 4</a:t>
            </a:r>
            <a:r>
              <a:rPr sz="1688" spc="-25" dirty="0">
                <a:solidFill>
                  <a:srgbClr val="FF00FF"/>
                </a:solidFill>
                <a:latin typeface="Courier New"/>
                <a:cs typeface="Courier New"/>
              </a:rPr>
              <a:t> </a:t>
            </a:r>
            <a:r>
              <a:rPr sz="1688" dirty="0">
                <a:solidFill>
                  <a:srgbClr val="FF00FF"/>
                </a:solidFill>
                <a:latin typeface="Courier New"/>
                <a:cs typeface="Courier New"/>
              </a:rPr>
              <a:t>:</a:t>
            </a:r>
            <a:endParaRPr sz="1688">
              <a:latin typeface="Courier New"/>
              <a:cs typeface="Courier New"/>
            </a:endParaRPr>
          </a:p>
          <a:p>
            <a:pPr marL="7144" marR="1416963" indent="385763">
              <a:tabLst>
                <a:tab pos="521137" algn="l"/>
              </a:tabLst>
            </a:pPr>
            <a:r>
              <a:rPr sz="1688" spc="-3" dirty="0">
                <a:solidFill>
                  <a:srgbClr val="FF00FF"/>
                </a:solidFill>
                <a:latin typeface="Courier New"/>
                <a:cs typeface="Courier New"/>
              </a:rPr>
              <a:t>print 'Greater than 4'  </a:t>
            </a:r>
            <a:r>
              <a:rPr sz="1688" spc="-3" dirty="0">
                <a:solidFill>
                  <a:srgbClr val="FF9900"/>
                </a:solidFill>
                <a:latin typeface="Courier New"/>
                <a:cs typeface="Courier New"/>
              </a:rPr>
              <a:t>if	</a:t>
            </a:r>
            <a:r>
              <a:rPr sz="1688" dirty="0">
                <a:solidFill>
                  <a:srgbClr val="FF9900"/>
                </a:solidFill>
                <a:latin typeface="Courier New"/>
                <a:cs typeface="Courier New"/>
              </a:rPr>
              <a:t>x </a:t>
            </a:r>
            <a:r>
              <a:rPr sz="1688" spc="-3" dirty="0">
                <a:solidFill>
                  <a:srgbClr val="FF9900"/>
                </a:solidFill>
                <a:latin typeface="Courier New"/>
                <a:cs typeface="Courier New"/>
              </a:rPr>
              <a:t>&gt;= </a:t>
            </a:r>
            <a:r>
              <a:rPr sz="1688" dirty="0">
                <a:solidFill>
                  <a:srgbClr val="FF9900"/>
                </a:solidFill>
                <a:latin typeface="Courier New"/>
                <a:cs typeface="Courier New"/>
              </a:rPr>
              <a:t>5</a:t>
            </a:r>
            <a:r>
              <a:rPr sz="1688" spc="-17" dirty="0">
                <a:solidFill>
                  <a:srgbClr val="FF9900"/>
                </a:solidFill>
                <a:latin typeface="Courier New"/>
                <a:cs typeface="Courier New"/>
              </a:rPr>
              <a:t> </a:t>
            </a:r>
            <a:r>
              <a:rPr sz="1688" dirty="0">
                <a:solidFill>
                  <a:srgbClr val="FF9900"/>
                </a:solidFill>
                <a:latin typeface="Courier New"/>
                <a:cs typeface="Courier New"/>
              </a:rPr>
              <a:t>:</a:t>
            </a:r>
            <a:endParaRPr sz="1688">
              <a:latin typeface="Courier New"/>
              <a:cs typeface="Courier New"/>
            </a:endParaRPr>
          </a:p>
          <a:p>
            <a:pPr marL="7144" marR="2858" indent="514350"/>
            <a:r>
              <a:rPr sz="1688" spc="-3" dirty="0">
                <a:solidFill>
                  <a:srgbClr val="FF9900"/>
                </a:solidFill>
                <a:latin typeface="Courier New"/>
                <a:cs typeface="Courier New"/>
              </a:rPr>
              <a:t>print 'Greater than or Equals 5'  </a:t>
            </a:r>
            <a:r>
              <a:rPr sz="1688" spc="-3" dirty="0">
                <a:solidFill>
                  <a:srgbClr val="D8D8D8"/>
                </a:solidFill>
                <a:latin typeface="Courier New"/>
                <a:cs typeface="Courier New"/>
              </a:rPr>
              <a:t>if </a:t>
            </a:r>
            <a:r>
              <a:rPr sz="1688" dirty="0">
                <a:solidFill>
                  <a:srgbClr val="D8D8D8"/>
                </a:solidFill>
                <a:latin typeface="Courier New"/>
                <a:cs typeface="Courier New"/>
              </a:rPr>
              <a:t>x &lt; 6 : </a:t>
            </a:r>
            <a:r>
              <a:rPr sz="1688" spc="-3" dirty="0">
                <a:solidFill>
                  <a:srgbClr val="D8D8D8"/>
                </a:solidFill>
                <a:latin typeface="Courier New"/>
                <a:cs typeface="Courier New"/>
              </a:rPr>
              <a:t>print 'Less than</a:t>
            </a:r>
            <a:r>
              <a:rPr sz="1688" spc="-42" dirty="0">
                <a:solidFill>
                  <a:srgbClr val="D8D8D8"/>
                </a:solidFill>
                <a:latin typeface="Courier New"/>
                <a:cs typeface="Courier New"/>
              </a:rPr>
              <a:t> </a:t>
            </a:r>
            <a:r>
              <a:rPr sz="1688" spc="-3" dirty="0">
                <a:solidFill>
                  <a:srgbClr val="D8D8D8"/>
                </a:solidFill>
                <a:latin typeface="Courier New"/>
                <a:cs typeface="Courier New"/>
              </a:rPr>
              <a:t>6'</a:t>
            </a:r>
            <a:endParaRPr sz="1688">
              <a:latin typeface="Courier New"/>
              <a:cs typeface="Courier New"/>
            </a:endParaRPr>
          </a:p>
          <a:p>
            <a:pPr marL="7144"/>
            <a:r>
              <a:rPr sz="1688" spc="-3" dirty="0">
                <a:solidFill>
                  <a:srgbClr val="FFFF00"/>
                </a:solidFill>
                <a:latin typeface="Courier New"/>
                <a:cs typeface="Courier New"/>
              </a:rPr>
              <a:t>if </a:t>
            </a:r>
            <a:r>
              <a:rPr sz="1688" dirty="0">
                <a:solidFill>
                  <a:srgbClr val="FFFF00"/>
                </a:solidFill>
                <a:latin typeface="Courier New"/>
                <a:cs typeface="Courier New"/>
              </a:rPr>
              <a:t>x </a:t>
            </a:r>
            <a:r>
              <a:rPr sz="1688" spc="-3" dirty="0">
                <a:solidFill>
                  <a:srgbClr val="FFFF00"/>
                </a:solidFill>
                <a:latin typeface="Courier New"/>
                <a:cs typeface="Courier New"/>
              </a:rPr>
              <a:t>&lt;= </a:t>
            </a:r>
            <a:r>
              <a:rPr sz="1688" dirty="0">
                <a:solidFill>
                  <a:srgbClr val="FFFF00"/>
                </a:solidFill>
                <a:latin typeface="Courier New"/>
                <a:cs typeface="Courier New"/>
              </a:rPr>
              <a:t>5</a:t>
            </a:r>
            <a:r>
              <a:rPr sz="1688" spc="-56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688" dirty="0">
                <a:solidFill>
                  <a:srgbClr val="FFFF00"/>
                </a:solidFill>
                <a:latin typeface="Courier New"/>
                <a:cs typeface="Courier New"/>
              </a:rPr>
              <a:t>:</a:t>
            </a:r>
            <a:endParaRPr sz="1688">
              <a:latin typeface="Courier New"/>
              <a:cs typeface="Courier New"/>
            </a:endParaRPr>
          </a:p>
          <a:p>
            <a:pPr marL="7144" marR="388263" indent="514350"/>
            <a:r>
              <a:rPr sz="1688" spc="-3" dirty="0">
                <a:solidFill>
                  <a:srgbClr val="FFFF00"/>
                </a:solidFill>
                <a:latin typeface="Courier New"/>
                <a:cs typeface="Courier New"/>
              </a:rPr>
              <a:t>print 'Less than or Equals 5'  </a:t>
            </a:r>
            <a:r>
              <a:rPr sz="1688" spc="-3" dirty="0">
                <a:solidFill>
                  <a:srgbClr val="00FFFF"/>
                </a:solidFill>
                <a:latin typeface="Courier New"/>
                <a:cs typeface="Courier New"/>
              </a:rPr>
              <a:t>if </a:t>
            </a:r>
            <a:r>
              <a:rPr sz="1688" dirty="0">
                <a:solidFill>
                  <a:srgbClr val="00FFFF"/>
                </a:solidFill>
                <a:latin typeface="Courier New"/>
                <a:cs typeface="Courier New"/>
              </a:rPr>
              <a:t>x </a:t>
            </a:r>
            <a:r>
              <a:rPr sz="1688" spc="-3" dirty="0">
                <a:solidFill>
                  <a:srgbClr val="00FFFF"/>
                </a:solidFill>
                <a:latin typeface="Courier New"/>
                <a:cs typeface="Courier New"/>
              </a:rPr>
              <a:t>!= </a:t>
            </a:r>
            <a:r>
              <a:rPr sz="1688" dirty="0">
                <a:solidFill>
                  <a:srgbClr val="00FFFF"/>
                </a:solidFill>
                <a:latin typeface="Courier New"/>
                <a:cs typeface="Courier New"/>
              </a:rPr>
              <a:t>6</a:t>
            </a:r>
            <a:r>
              <a:rPr sz="1688" spc="-14" dirty="0">
                <a:solidFill>
                  <a:srgbClr val="00FFFF"/>
                </a:solidFill>
                <a:latin typeface="Courier New"/>
                <a:cs typeface="Courier New"/>
              </a:rPr>
              <a:t> </a:t>
            </a:r>
            <a:r>
              <a:rPr sz="1688" dirty="0">
                <a:solidFill>
                  <a:srgbClr val="00FFFF"/>
                </a:solidFill>
                <a:latin typeface="Courier New"/>
                <a:cs typeface="Courier New"/>
              </a:rPr>
              <a:t>:</a:t>
            </a:r>
            <a:endParaRPr sz="1688">
              <a:latin typeface="Courier New"/>
              <a:cs typeface="Courier New"/>
            </a:endParaRPr>
          </a:p>
          <a:p>
            <a:pPr marL="521137"/>
            <a:r>
              <a:rPr sz="1688" spc="-3" dirty="0">
                <a:solidFill>
                  <a:srgbClr val="00FFFF"/>
                </a:solidFill>
                <a:latin typeface="Courier New"/>
                <a:cs typeface="Courier New"/>
              </a:rPr>
              <a:t>print 'Not equal</a:t>
            </a:r>
            <a:r>
              <a:rPr sz="1688" spc="-14" dirty="0">
                <a:solidFill>
                  <a:srgbClr val="00FFFF"/>
                </a:solidFill>
                <a:latin typeface="Courier New"/>
                <a:cs typeface="Courier New"/>
              </a:rPr>
              <a:t> </a:t>
            </a:r>
            <a:r>
              <a:rPr sz="1688" spc="-3" dirty="0">
                <a:solidFill>
                  <a:srgbClr val="00FFFF"/>
                </a:solidFill>
                <a:latin typeface="Courier New"/>
                <a:cs typeface="Courier New"/>
              </a:rPr>
              <a:t>6'</a:t>
            </a:r>
            <a:endParaRPr sz="1688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06905" y="2695059"/>
            <a:ext cx="2624614" cy="2160671"/>
          </a:xfrm>
          <a:prstGeom prst="rect">
            <a:avLst/>
          </a:prstGeom>
        </p:spPr>
        <p:txBody>
          <a:bodyPr vert="horz" wrap="square" lIns="0" tIns="52149" rIns="0" bIns="0" rtlCol="0">
            <a:spAutoFit/>
          </a:bodyPr>
          <a:lstStyle/>
          <a:p>
            <a:pPr marL="7144">
              <a:spcBef>
                <a:spcPts val="411"/>
              </a:spcBef>
            </a:pPr>
            <a:r>
              <a:rPr sz="2025" spc="-177" dirty="0">
                <a:solidFill>
                  <a:srgbClr val="00FF00"/>
                </a:solidFill>
                <a:latin typeface="Verdana"/>
                <a:cs typeface="Verdana"/>
              </a:rPr>
              <a:t>Equals</a:t>
            </a:r>
            <a:r>
              <a:rPr sz="2025" spc="-262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2025" spc="-194" dirty="0">
                <a:solidFill>
                  <a:srgbClr val="00FF00"/>
                </a:solidFill>
                <a:latin typeface="Verdana"/>
                <a:cs typeface="Verdana"/>
              </a:rPr>
              <a:t>5</a:t>
            </a:r>
            <a:endParaRPr sz="2025">
              <a:latin typeface="Verdana"/>
              <a:cs typeface="Verdana"/>
            </a:endParaRPr>
          </a:p>
          <a:p>
            <a:pPr marL="7144">
              <a:spcBef>
                <a:spcPts val="354"/>
              </a:spcBef>
            </a:pPr>
            <a:r>
              <a:rPr sz="2025" spc="-191" dirty="0">
                <a:solidFill>
                  <a:srgbClr val="FF00FF"/>
                </a:solidFill>
                <a:latin typeface="Verdana"/>
                <a:cs typeface="Verdana"/>
              </a:rPr>
              <a:t>Greater </a:t>
            </a:r>
            <a:r>
              <a:rPr sz="2025" spc="-174" dirty="0">
                <a:solidFill>
                  <a:srgbClr val="FF00FF"/>
                </a:solidFill>
                <a:latin typeface="Verdana"/>
                <a:cs typeface="Verdana"/>
              </a:rPr>
              <a:t>than</a:t>
            </a:r>
            <a:r>
              <a:rPr sz="2025" spc="-332" dirty="0">
                <a:solidFill>
                  <a:srgbClr val="FF00FF"/>
                </a:solidFill>
                <a:latin typeface="Verdana"/>
                <a:cs typeface="Verdana"/>
              </a:rPr>
              <a:t> </a:t>
            </a:r>
            <a:r>
              <a:rPr sz="2025" spc="-157" dirty="0">
                <a:solidFill>
                  <a:srgbClr val="FF00FF"/>
                </a:solidFill>
                <a:latin typeface="Verdana"/>
                <a:cs typeface="Verdana"/>
              </a:rPr>
              <a:t>4</a:t>
            </a:r>
            <a:endParaRPr sz="2025">
              <a:latin typeface="Verdana"/>
              <a:cs typeface="Verdana"/>
            </a:endParaRPr>
          </a:p>
          <a:p>
            <a:pPr marL="7144" marR="2858">
              <a:lnSpc>
                <a:spcPct val="114599"/>
              </a:lnSpc>
            </a:pPr>
            <a:r>
              <a:rPr sz="2025" spc="-191" dirty="0">
                <a:solidFill>
                  <a:srgbClr val="FF9900"/>
                </a:solidFill>
                <a:latin typeface="Verdana"/>
                <a:cs typeface="Verdana"/>
              </a:rPr>
              <a:t>Greater </a:t>
            </a:r>
            <a:r>
              <a:rPr sz="2025" spc="-174" dirty="0">
                <a:solidFill>
                  <a:srgbClr val="FF9900"/>
                </a:solidFill>
                <a:latin typeface="Verdana"/>
                <a:cs typeface="Verdana"/>
              </a:rPr>
              <a:t>than </a:t>
            </a:r>
            <a:r>
              <a:rPr sz="2025" spc="-166" dirty="0">
                <a:solidFill>
                  <a:srgbClr val="FF9900"/>
                </a:solidFill>
                <a:latin typeface="Verdana"/>
                <a:cs typeface="Verdana"/>
              </a:rPr>
              <a:t>or </a:t>
            </a:r>
            <a:r>
              <a:rPr sz="2025" spc="-177" dirty="0">
                <a:solidFill>
                  <a:srgbClr val="FF9900"/>
                </a:solidFill>
                <a:latin typeface="Verdana"/>
                <a:cs typeface="Verdana"/>
              </a:rPr>
              <a:t>Equals</a:t>
            </a:r>
            <a:r>
              <a:rPr sz="2025" spc="-537" dirty="0">
                <a:solidFill>
                  <a:srgbClr val="FF9900"/>
                </a:solidFill>
                <a:latin typeface="Verdana"/>
                <a:cs typeface="Verdana"/>
              </a:rPr>
              <a:t> </a:t>
            </a:r>
            <a:r>
              <a:rPr sz="2025" spc="-194" dirty="0">
                <a:solidFill>
                  <a:srgbClr val="FF9900"/>
                </a:solidFill>
                <a:latin typeface="Verdana"/>
                <a:cs typeface="Verdana"/>
              </a:rPr>
              <a:t>5  </a:t>
            </a:r>
            <a:r>
              <a:rPr sz="2025" spc="-180" dirty="0">
                <a:solidFill>
                  <a:srgbClr val="CCCCCC"/>
                </a:solidFill>
                <a:latin typeface="Verdana"/>
                <a:cs typeface="Verdana"/>
              </a:rPr>
              <a:t>Less </a:t>
            </a:r>
            <a:r>
              <a:rPr sz="2025" spc="-174" dirty="0">
                <a:solidFill>
                  <a:srgbClr val="CCCCCC"/>
                </a:solidFill>
                <a:latin typeface="Verdana"/>
                <a:cs typeface="Verdana"/>
              </a:rPr>
              <a:t>than</a:t>
            </a:r>
            <a:r>
              <a:rPr sz="2025" spc="-343" dirty="0">
                <a:solidFill>
                  <a:srgbClr val="CCCCCC"/>
                </a:solidFill>
                <a:latin typeface="Verdana"/>
                <a:cs typeface="Verdana"/>
              </a:rPr>
              <a:t> </a:t>
            </a:r>
            <a:r>
              <a:rPr sz="2025" spc="-138" dirty="0">
                <a:solidFill>
                  <a:srgbClr val="CCCCCC"/>
                </a:solidFill>
                <a:latin typeface="Verdana"/>
                <a:cs typeface="Verdana"/>
              </a:rPr>
              <a:t>6</a:t>
            </a:r>
            <a:endParaRPr sz="2025">
              <a:latin typeface="Verdana"/>
              <a:cs typeface="Verdana"/>
            </a:endParaRPr>
          </a:p>
          <a:p>
            <a:pPr marL="7144" marR="340757">
              <a:lnSpc>
                <a:spcPct val="114599"/>
              </a:lnSpc>
            </a:pPr>
            <a:r>
              <a:rPr sz="2025" spc="-180" dirty="0">
                <a:solidFill>
                  <a:srgbClr val="FFFF00"/>
                </a:solidFill>
                <a:latin typeface="Verdana"/>
                <a:cs typeface="Verdana"/>
              </a:rPr>
              <a:t>Less </a:t>
            </a:r>
            <a:r>
              <a:rPr sz="2025" spc="-174" dirty="0">
                <a:solidFill>
                  <a:srgbClr val="FFFF00"/>
                </a:solidFill>
                <a:latin typeface="Verdana"/>
                <a:cs typeface="Verdana"/>
              </a:rPr>
              <a:t>than </a:t>
            </a:r>
            <a:r>
              <a:rPr sz="2025" spc="-166" dirty="0">
                <a:solidFill>
                  <a:srgbClr val="FFFF00"/>
                </a:solidFill>
                <a:latin typeface="Verdana"/>
                <a:cs typeface="Verdana"/>
              </a:rPr>
              <a:t>or </a:t>
            </a:r>
            <a:r>
              <a:rPr sz="2025" spc="-177" dirty="0">
                <a:solidFill>
                  <a:srgbClr val="FFFF00"/>
                </a:solidFill>
                <a:latin typeface="Verdana"/>
                <a:cs typeface="Verdana"/>
              </a:rPr>
              <a:t>Equals</a:t>
            </a:r>
            <a:r>
              <a:rPr sz="2025" spc="-545" dirty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sz="2025" spc="-194" dirty="0">
                <a:solidFill>
                  <a:srgbClr val="FFFF00"/>
                </a:solidFill>
                <a:latin typeface="Verdana"/>
                <a:cs typeface="Verdana"/>
              </a:rPr>
              <a:t>5  </a:t>
            </a:r>
            <a:r>
              <a:rPr sz="2025" spc="-107" dirty="0">
                <a:solidFill>
                  <a:srgbClr val="00FFFF"/>
                </a:solidFill>
                <a:latin typeface="Verdana"/>
                <a:cs typeface="Verdana"/>
              </a:rPr>
              <a:t>Not </a:t>
            </a:r>
            <a:r>
              <a:rPr sz="2025" spc="-172" dirty="0">
                <a:solidFill>
                  <a:srgbClr val="00FFFF"/>
                </a:solidFill>
                <a:latin typeface="Verdana"/>
                <a:cs typeface="Verdana"/>
              </a:rPr>
              <a:t>equal</a:t>
            </a:r>
            <a:r>
              <a:rPr sz="2025" spc="-416" dirty="0">
                <a:solidFill>
                  <a:srgbClr val="00FFFF"/>
                </a:solidFill>
                <a:latin typeface="Verdana"/>
                <a:cs typeface="Verdana"/>
              </a:rPr>
              <a:t> </a:t>
            </a:r>
            <a:r>
              <a:rPr sz="2025" spc="-138" dirty="0">
                <a:solidFill>
                  <a:srgbClr val="00FFFF"/>
                </a:solidFill>
                <a:latin typeface="Verdana"/>
                <a:cs typeface="Verdana"/>
              </a:rPr>
              <a:t>6</a:t>
            </a:r>
            <a:endParaRPr sz="2025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08180" y="4018198"/>
            <a:ext cx="658297" cy="5358"/>
          </a:xfrm>
          <a:custGeom>
            <a:avLst/>
            <a:gdLst/>
            <a:ahLst/>
            <a:cxnLst/>
            <a:rect l="l" t="t" r="r" b="b"/>
            <a:pathLst>
              <a:path w="1170304" h="9525">
                <a:moveTo>
                  <a:pt x="1170122" y="0"/>
                </a:moveTo>
                <a:lnTo>
                  <a:pt x="0" y="9374"/>
                </a:lnTo>
              </a:path>
            </a:pathLst>
          </a:custGeom>
          <a:ln w="7619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35662" y="3987640"/>
            <a:ext cx="68217" cy="61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02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9170" y="1132272"/>
            <a:ext cx="4324826" cy="621869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3994" spc="-248" dirty="0"/>
              <a:t>One-Way</a:t>
            </a:r>
            <a:r>
              <a:rPr sz="3994" spc="-545" dirty="0"/>
              <a:t> </a:t>
            </a:r>
            <a:r>
              <a:rPr sz="3994" spc="-295" dirty="0"/>
              <a:t>Decisions</a:t>
            </a:r>
            <a:endParaRPr sz="3994"/>
          </a:p>
        </p:txBody>
      </p:sp>
      <p:sp>
        <p:nvSpPr>
          <p:cNvPr id="3" name="object 3"/>
          <p:cNvSpPr txBox="1"/>
          <p:nvPr/>
        </p:nvSpPr>
        <p:spPr>
          <a:xfrm>
            <a:off x="1134121" y="1999146"/>
            <a:ext cx="700088" cy="284213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dirty="0">
                <a:solidFill>
                  <a:srgbClr val="FFFFFF"/>
                </a:solidFill>
                <a:latin typeface="Courier New"/>
                <a:cs typeface="Courier New"/>
              </a:rPr>
              <a:t>x =</a:t>
            </a:r>
            <a:r>
              <a:rPr spc="-62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FFFFFF"/>
                </a:solidFill>
                <a:latin typeface="Courier New"/>
                <a:cs typeface="Courier New"/>
              </a:rPr>
              <a:t>5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4121" y="2272396"/>
            <a:ext cx="2208848" cy="284213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3" dirty="0">
                <a:solidFill>
                  <a:srgbClr val="FF9900"/>
                </a:solidFill>
                <a:latin typeface="Courier New"/>
                <a:cs typeface="Courier New"/>
              </a:rPr>
              <a:t>print 'Before</a:t>
            </a:r>
            <a:r>
              <a:rPr spc="-53" dirty="0">
                <a:solidFill>
                  <a:srgbClr val="FF9900"/>
                </a:solidFill>
                <a:latin typeface="Courier New"/>
                <a:cs typeface="Courier New"/>
              </a:rPr>
              <a:t> </a:t>
            </a:r>
            <a:r>
              <a:rPr spc="-3" dirty="0">
                <a:solidFill>
                  <a:srgbClr val="FF9900"/>
                </a:solidFill>
                <a:latin typeface="Courier New"/>
                <a:cs typeface="Courier New"/>
              </a:rPr>
              <a:t>5'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34121" y="2545643"/>
            <a:ext cx="3031808" cy="1122904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lnSpc>
                <a:spcPts val="2154"/>
              </a:lnSpc>
              <a:spcBef>
                <a:spcPts val="56"/>
              </a:spcBef>
              <a:tabLst>
                <a:tab pos="555427" algn="l"/>
              </a:tabLst>
            </a:pPr>
            <a:r>
              <a:rPr spc="-3" dirty="0">
                <a:solidFill>
                  <a:srgbClr val="00FFFF"/>
                </a:solidFill>
                <a:latin typeface="Courier New"/>
                <a:cs typeface="Courier New"/>
              </a:rPr>
              <a:t>if	</a:t>
            </a:r>
            <a:r>
              <a:rPr dirty="0">
                <a:solidFill>
                  <a:srgbClr val="00FFFF"/>
                </a:solidFill>
                <a:latin typeface="Courier New"/>
                <a:cs typeface="Courier New"/>
              </a:rPr>
              <a:t>x </a:t>
            </a:r>
            <a:r>
              <a:rPr spc="-3" dirty="0">
                <a:solidFill>
                  <a:srgbClr val="00FFFF"/>
                </a:solidFill>
                <a:latin typeface="Courier New"/>
                <a:cs typeface="Courier New"/>
              </a:rPr>
              <a:t>== </a:t>
            </a:r>
            <a:r>
              <a:rPr dirty="0">
                <a:solidFill>
                  <a:srgbClr val="00FFFF"/>
                </a:solidFill>
                <a:latin typeface="Courier New"/>
                <a:cs typeface="Courier New"/>
              </a:rPr>
              <a:t>5</a:t>
            </a:r>
            <a:r>
              <a:rPr spc="-20" dirty="0">
                <a:solidFill>
                  <a:srgbClr val="00FFFF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00FFFF"/>
                </a:solidFill>
                <a:latin typeface="Courier New"/>
                <a:cs typeface="Courier New"/>
              </a:rPr>
              <a:t>:</a:t>
            </a:r>
            <a:endParaRPr>
              <a:latin typeface="Courier New"/>
              <a:cs typeface="Courier New"/>
            </a:endParaRPr>
          </a:p>
          <a:p>
            <a:pPr marL="555427">
              <a:lnSpc>
                <a:spcPts val="2152"/>
              </a:lnSpc>
            </a:pPr>
            <a:r>
              <a:rPr spc="-3" dirty="0">
                <a:solidFill>
                  <a:srgbClr val="00FFFF"/>
                </a:solidFill>
                <a:latin typeface="Courier New"/>
                <a:cs typeface="Courier New"/>
              </a:rPr>
              <a:t>print 'Is</a:t>
            </a:r>
            <a:r>
              <a:rPr spc="-17" dirty="0">
                <a:solidFill>
                  <a:srgbClr val="00FFFF"/>
                </a:solidFill>
                <a:latin typeface="Courier New"/>
                <a:cs typeface="Courier New"/>
              </a:rPr>
              <a:t> </a:t>
            </a:r>
            <a:r>
              <a:rPr spc="-3" dirty="0">
                <a:solidFill>
                  <a:srgbClr val="00FFFF"/>
                </a:solidFill>
                <a:latin typeface="Courier New"/>
                <a:cs typeface="Courier New"/>
              </a:rPr>
              <a:t>5'</a:t>
            </a:r>
            <a:endParaRPr>
              <a:latin typeface="Courier New"/>
              <a:cs typeface="Courier New"/>
            </a:endParaRPr>
          </a:p>
          <a:p>
            <a:pPr marL="555427" marR="2858">
              <a:lnSpc>
                <a:spcPts val="2149"/>
              </a:lnSpc>
              <a:spcBef>
                <a:spcPts val="76"/>
              </a:spcBef>
            </a:pPr>
            <a:r>
              <a:rPr spc="-3" dirty="0">
                <a:solidFill>
                  <a:srgbClr val="00FFFF"/>
                </a:solidFill>
                <a:latin typeface="Courier New"/>
                <a:cs typeface="Courier New"/>
              </a:rPr>
              <a:t>print 'Is Still</a:t>
            </a:r>
            <a:r>
              <a:rPr spc="-51" dirty="0">
                <a:solidFill>
                  <a:srgbClr val="00FFFF"/>
                </a:solidFill>
                <a:latin typeface="Courier New"/>
                <a:cs typeface="Courier New"/>
              </a:rPr>
              <a:t> </a:t>
            </a:r>
            <a:r>
              <a:rPr spc="-3" dirty="0">
                <a:solidFill>
                  <a:srgbClr val="00FFFF"/>
                </a:solidFill>
                <a:latin typeface="Courier New"/>
                <a:cs typeface="Courier New"/>
              </a:rPr>
              <a:t>5'  print 'Third</a:t>
            </a:r>
            <a:r>
              <a:rPr spc="-25" dirty="0">
                <a:solidFill>
                  <a:srgbClr val="00FFFF"/>
                </a:solidFill>
                <a:latin typeface="Courier New"/>
                <a:cs typeface="Courier New"/>
              </a:rPr>
              <a:t> </a:t>
            </a:r>
            <a:r>
              <a:rPr spc="-3" dirty="0">
                <a:solidFill>
                  <a:srgbClr val="00FFFF"/>
                </a:solidFill>
                <a:latin typeface="Courier New"/>
                <a:cs typeface="Courier New"/>
              </a:rPr>
              <a:t>5'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4121" y="3638635"/>
            <a:ext cx="3031808" cy="1930817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lnSpc>
                <a:spcPts val="2154"/>
              </a:lnSpc>
              <a:spcBef>
                <a:spcPts val="56"/>
              </a:spcBef>
            </a:pPr>
            <a:r>
              <a:rPr spc="-3" dirty="0">
                <a:solidFill>
                  <a:srgbClr val="FF9900"/>
                </a:solidFill>
                <a:latin typeface="Courier New"/>
                <a:cs typeface="Courier New"/>
              </a:rPr>
              <a:t>print 'Afterwards</a:t>
            </a:r>
            <a:r>
              <a:rPr spc="-28" dirty="0">
                <a:solidFill>
                  <a:srgbClr val="FF9900"/>
                </a:solidFill>
                <a:latin typeface="Courier New"/>
                <a:cs typeface="Courier New"/>
              </a:rPr>
              <a:t> </a:t>
            </a:r>
            <a:r>
              <a:rPr spc="-3" dirty="0">
                <a:solidFill>
                  <a:srgbClr val="FF9900"/>
                </a:solidFill>
                <a:latin typeface="Courier New"/>
                <a:cs typeface="Courier New"/>
              </a:rPr>
              <a:t>5’</a:t>
            </a:r>
            <a:endParaRPr>
              <a:latin typeface="Courier New"/>
              <a:cs typeface="Courier New"/>
            </a:endParaRPr>
          </a:p>
          <a:p>
            <a:pPr marL="7144" marR="825460">
              <a:lnSpc>
                <a:spcPts val="2149"/>
              </a:lnSpc>
              <a:spcBef>
                <a:spcPts val="76"/>
              </a:spcBef>
            </a:pPr>
            <a:r>
              <a:rPr spc="-3" dirty="0">
                <a:solidFill>
                  <a:srgbClr val="FF9900"/>
                </a:solidFill>
                <a:latin typeface="Courier New"/>
                <a:cs typeface="Courier New"/>
              </a:rPr>
              <a:t>print 'Before</a:t>
            </a:r>
            <a:r>
              <a:rPr spc="-53" dirty="0">
                <a:solidFill>
                  <a:srgbClr val="FF9900"/>
                </a:solidFill>
                <a:latin typeface="Courier New"/>
                <a:cs typeface="Courier New"/>
              </a:rPr>
              <a:t> </a:t>
            </a:r>
            <a:r>
              <a:rPr spc="-3" dirty="0">
                <a:solidFill>
                  <a:srgbClr val="FF9900"/>
                </a:solidFill>
                <a:latin typeface="Courier New"/>
                <a:cs typeface="Courier New"/>
              </a:rPr>
              <a:t>6’  </a:t>
            </a:r>
            <a:r>
              <a:rPr spc="-3" dirty="0">
                <a:solidFill>
                  <a:srgbClr val="00FF00"/>
                </a:solidFill>
                <a:latin typeface="Courier New"/>
                <a:cs typeface="Courier New"/>
              </a:rPr>
              <a:t>if </a:t>
            </a:r>
            <a:r>
              <a:rPr dirty="0">
                <a:solidFill>
                  <a:srgbClr val="00FF00"/>
                </a:solidFill>
                <a:latin typeface="Courier New"/>
                <a:cs typeface="Courier New"/>
              </a:rPr>
              <a:t>x </a:t>
            </a:r>
            <a:r>
              <a:rPr spc="-3" dirty="0">
                <a:solidFill>
                  <a:srgbClr val="00FF00"/>
                </a:solidFill>
                <a:latin typeface="Courier New"/>
                <a:cs typeface="Courier New"/>
              </a:rPr>
              <a:t>== </a:t>
            </a:r>
            <a:r>
              <a:rPr dirty="0">
                <a:solidFill>
                  <a:srgbClr val="00FF00"/>
                </a:solidFill>
                <a:latin typeface="Courier New"/>
                <a:cs typeface="Courier New"/>
              </a:rPr>
              <a:t>6</a:t>
            </a:r>
            <a:r>
              <a:rPr spc="-28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dirty="0">
                <a:solidFill>
                  <a:srgbClr val="00FF00"/>
                </a:solidFill>
                <a:latin typeface="Courier New"/>
                <a:cs typeface="Courier New"/>
              </a:rPr>
              <a:t>:</a:t>
            </a:r>
            <a:endParaRPr>
              <a:latin typeface="Courier New"/>
              <a:cs typeface="Courier New"/>
            </a:endParaRPr>
          </a:p>
          <a:p>
            <a:pPr marL="555427">
              <a:lnSpc>
                <a:spcPts val="2081"/>
              </a:lnSpc>
            </a:pPr>
            <a:r>
              <a:rPr spc="-3" dirty="0">
                <a:solidFill>
                  <a:srgbClr val="00FF00"/>
                </a:solidFill>
                <a:latin typeface="Courier New"/>
                <a:cs typeface="Courier New"/>
              </a:rPr>
              <a:t>print 'Is</a:t>
            </a:r>
            <a:r>
              <a:rPr spc="-17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spc="-3" dirty="0">
                <a:solidFill>
                  <a:srgbClr val="00FF00"/>
                </a:solidFill>
                <a:latin typeface="Courier New"/>
                <a:cs typeface="Courier New"/>
              </a:rPr>
              <a:t>6'</a:t>
            </a:r>
            <a:endParaRPr>
              <a:latin typeface="Courier New"/>
              <a:cs typeface="Courier New"/>
            </a:endParaRPr>
          </a:p>
          <a:p>
            <a:pPr marL="555427" marR="2858">
              <a:lnSpc>
                <a:spcPts val="2149"/>
              </a:lnSpc>
              <a:spcBef>
                <a:spcPts val="76"/>
              </a:spcBef>
            </a:pPr>
            <a:r>
              <a:rPr spc="-3" dirty="0">
                <a:solidFill>
                  <a:srgbClr val="00FF00"/>
                </a:solidFill>
                <a:latin typeface="Courier New"/>
                <a:cs typeface="Courier New"/>
              </a:rPr>
              <a:t>print 'Is Still</a:t>
            </a:r>
            <a:r>
              <a:rPr spc="-51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spc="-3" dirty="0">
                <a:solidFill>
                  <a:srgbClr val="00FF00"/>
                </a:solidFill>
                <a:latin typeface="Courier New"/>
                <a:cs typeface="Courier New"/>
              </a:rPr>
              <a:t>6'  print 'Third</a:t>
            </a:r>
            <a:r>
              <a:rPr spc="-25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spc="-3" dirty="0">
                <a:solidFill>
                  <a:srgbClr val="00FF00"/>
                </a:solidFill>
                <a:latin typeface="Courier New"/>
                <a:cs typeface="Courier New"/>
              </a:rPr>
              <a:t>6'</a:t>
            </a:r>
            <a:endParaRPr>
              <a:latin typeface="Courier New"/>
              <a:cs typeface="Courier New"/>
            </a:endParaRPr>
          </a:p>
          <a:p>
            <a:pPr marL="7144">
              <a:lnSpc>
                <a:spcPts val="2084"/>
              </a:lnSpc>
            </a:pPr>
            <a:r>
              <a:rPr spc="-3" dirty="0">
                <a:solidFill>
                  <a:srgbClr val="FF9900"/>
                </a:solidFill>
                <a:latin typeface="Courier New"/>
                <a:cs typeface="Courier New"/>
              </a:rPr>
              <a:t>print 'Afterwards</a:t>
            </a:r>
            <a:r>
              <a:rPr spc="-28" dirty="0">
                <a:solidFill>
                  <a:srgbClr val="FF9900"/>
                </a:solidFill>
                <a:latin typeface="Courier New"/>
                <a:cs typeface="Courier New"/>
              </a:rPr>
              <a:t> </a:t>
            </a:r>
            <a:r>
              <a:rPr spc="-3" dirty="0">
                <a:solidFill>
                  <a:srgbClr val="FF9900"/>
                </a:solidFill>
                <a:latin typeface="Courier New"/>
                <a:cs typeface="Courier New"/>
              </a:rPr>
              <a:t>6'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64968" y="2204342"/>
            <a:ext cx="1200507" cy="2830679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2025" spc="-149" dirty="0">
                <a:solidFill>
                  <a:srgbClr val="FF9900"/>
                </a:solidFill>
                <a:latin typeface="Verdana"/>
                <a:cs typeface="Verdana"/>
              </a:rPr>
              <a:t>Before</a:t>
            </a:r>
            <a:r>
              <a:rPr sz="2025" spc="-270" dirty="0">
                <a:solidFill>
                  <a:srgbClr val="FF9900"/>
                </a:solidFill>
                <a:latin typeface="Verdana"/>
                <a:cs typeface="Verdana"/>
              </a:rPr>
              <a:t> </a:t>
            </a:r>
            <a:r>
              <a:rPr sz="2025" spc="-194" dirty="0">
                <a:solidFill>
                  <a:srgbClr val="FF9900"/>
                </a:solidFill>
                <a:latin typeface="Verdana"/>
                <a:cs typeface="Verdana"/>
              </a:rPr>
              <a:t>5</a:t>
            </a:r>
            <a:endParaRPr sz="2025">
              <a:latin typeface="Verdana"/>
              <a:cs typeface="Verdana"/>
            </a:endParaRPr>
          </a:p>
          <a:p>
            <a:pPr marL="7144">
              <a:spcBef>
                <a:spcPts val="17"/>
              </a:spcBef>
            </a:pPr>
            <a:r>
              <a:rPr sz="2025" spc="-278" dirty="0">
                <a:solidFill>
                  <a:srgbClr val="00FFFF"/>
                </a:solidFill>
                <a:latin typeface="Verdana"/>
                <a:cs typeface="Verdana"/>
              </a:rPr>
              <a:t>Is</a:t>
            </a:r>
            <a:r>
              <a:rPr sz="2025" spc="-264" dirty="0">
                <a:solidFill>
                  <a:srgbClr val="00FFFF"/>
                </a:solidFill>
                <a:latin typeface="Verdana"/>
                <a:cs typeface="Verdana"/>
              </a:rPr>
              <a:t> </a:t>
            </a:r>
            <a:r>
              <a:rPr sz="2025" spc="-194" dirty="0">
                <a:solidFill>
                  <a:srgbClr val="00FFFF"/>
                </a:solidFill>
                <a:latin typeface="Verdana"/>
                <a:cs typeface="Verdana"/>
              </a:rPr>
              <a:t>5</a:t>
            </a:r>
            <a:endParaRPr sz="2025">
              <a:latin typeface="Verdana"/>
              <a:cs typeface="Verdana"/>
            </a:endParaRPr>
          </a:p>
          <a:p>
            <a:pPr marL="7144">
              <a:spcBef>
                <a:spcPts val="17"/>
              </a:spcBef>
            </a:pPr>
            <a:r>
              <a:rPr sz="2025" spc="-278" dirty="0">
                <a:solidFill>
                  <a:srgbClr val="00FFFF"/>
                </a:solidFill>
                <a:latin typeface="Verdana"/>
                <a:cs typeface="Verdana"/>
              </a:rPr>
              <a:t>Is </a:t>
            </a:r>
            <a:r>
              <a:rPr sz="2025" spc="-121" dirty="0">
                <a:solidFill>
                  <a:srgbClr val="00FFFF"/>
                </a:solidFill>
                <a:latin typeface="Verdana"/>
                <a:cs typeface="Verdana"/>
              </a:rPr>
              <a:t>Still</a:t>
            </a:r>
            <a:r>
              <a:rPr sz="2025" spc="-250" dirty="0">
                <a:solidFill>
                  <a:srgbClr val="00FFFF"/>
                </a:solidFill>
                <a:latin typeface="Verdana"/>
                <a:cs typeface="Verdana"/>
              </a:rPr>
              <a:t> </a:t>
            </a:r>
            <a:r>
              <a:rPr sz="2025" spc="-194" dirty="0">
                <a:solidFill>
                  <a:srgbClr val="00FFFF"/>
                </a:solidFill>
                <a:latin typeface="Verdana"/>
                <a:cs typeface="Verdana"/>
              </a:rPr>
              <a:t>5</a:t>
            </a:r>
            <a:endParaRPr sz="2025">
              <a:latin typeface="Verdana"/>
              <a:cs typeface="Verdana"/>
            </a:endParaRPr>
          </a:p>
          <a:p>
            <a:pPr marL="7144" marR="2858">
              <a:lnSpc>
                <a:spcPct val="100699"/>
              </a:lnSpc>
            </a:pPr>
            <a:r>
              <a:rPr sz="2025" spc="-169" dirty="0">
                <a:solidFill>
                  <a:srgbClr val="00FFFF"/>
                </a:solidFill>
                <a:latin typeface="Verdana"/>
                <a:cs typeface="Verdana"/>
              </a:rPr>
              <a:t>Third </a:t>
            </a:r>
            <a:r>
              <a:rPr sz="2025" spc="-194" dirty="0">
                <a:solidFill>
                  <a:srgbClr val="00FFFF"/>
                </a:solidFill>
                <a:latin typeface="Verdana"/>
                <a:cs typeface="Verdana"/>
              </a:rPr>
              <a:t>5  </a:t>
            </a:r>
            <a:r>
              <a:rPr sz="2025" spc="-160" dirty="0">
                <a:solidFill>
                  <a:srgbClr val="FF9900"/>
                </a:solidFill>
                <a:latin typeface="Verdana"/>
                <a:cs typeface="Verdana"/>
              </a:rPr>
              <a:t>Afterwards  </a:t>
            </a:r>
            <a:r>
              <a:rPr sz="2025" spc="-194" dirty="0">
                <a:solidFill>
                  <a:srgbClr val="FF9900"/>
                </a:solidFill>
                <a:latin typeface="Verdana"/>
                <a:cs typeface="Verdana"/>
              </a:rPr>
              <a:t>5</a:t>
            </a:r>
            <a:endParaRPr sz="2025">
              <a:latin typeface="Verdana"/>
              <a:cs typeface="Verdana"/>
            </a:endParaRPr>
          </a:p>
          <a:p>
            <a:pPr marL="7144" marR="2858">
              <a:lnSpc>
                <a:spcPct val="100699"/>
              </a:lnSpc>
            </a:pPr>
            <a:r>
              <a:rPr sz="2025" spc="-149" dirty="0">
                <a:solidFill>
                  <a:srgbClr val="FF9900"/>
                </a:solidFill>
                <a:latin typeface="Verdana"/>
                <a:cs typeface="Verdana"/>
              </a:rPr>
              <a:t>Before </a:t>
            </a:r>
            <a:r>
              <a:rPr sz="2025" spc="-138" dirty="0">
                <a:solidFill>
                  <a:srgbClr val="FF9900"/>
                </a:solidFill>
                <a:latin typeface="Verdana"/>
                <a:cs typeface="Verdana"/>
              </a:rPr>
              <a:t>6  </a:t>
            </a:r>
            <a:r>
              <a:rPr sz="2025" spc="-160" dirty="0">
                <a:solidFill>
                  <a:srgbClr val="FF9900"/>
                </a:solidFill>
                <a:latin typeface="Verdana"/>
                <a:cs typeface="Verdana"/>
              </a:rPr>
              <a:t>Afterwards  </a:t>
            </a:r>
            <a:r>
              <a:rPr sz="2025" spc="-138" dirty="0">
                <a:solidFill>
                  <a:srgbClr val="FF9900"/>
                </a:solidFill>
                <a:latin typeface="Verdana"/>
                <a:cs typeface="Verdana"/>
              </a:rPr>
              <a:t>6</a:t>
            </a:r>
            <a:endParaRPr sz="2025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376101" y="3004111"/>
            <a:ext cx="281821" cy="15002"/>
          </a:xfrm>
          <a:custGeom>
            <a:avLst/>
            <a:gdLst/>
            <a:ahLst/>
            <a:cxnLst/>
            <a:rect l="l" t="t" r="r" b="b"/>
            <a:pathLst>
              <a:path w="501015" h="26670">
                <a:moveTo>
                  <a:pt x="500723" y="26499"/>
                </a:moveTo>
                <a:lnTo>
                  <a:pt x="0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26652" y="2987911"/>
            <a:ext cx="68582" cy="612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58199" y="4409923"/>
            <a:ext cx="1196935" cy="263604"/>
          </a:xfrm>
          <a:custGeom>
            <a:avLst/>
            <a:gdLst/>
            <a:ahLst/>
            <a:cxnLst/>
            <a:rect l="l" t="t" r="r" b="b"/>
            <a:pathLst>
              <a:path w="2127884" h="468629">
                <a:moveTo>
                  <a:pt x="2127695" y="0"/>
                </a:moveTo>
                <a:lnTo>
                  <a:pt x="0" y="468474"/>
                </a:lnTo>
              </a:path>
            </a:pathLst>
          </a:custGeom>
          <a:ln w="761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22643" y="4381474"/>
            <a:ext cx="69524" cy="608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40045" y="1563608"/>
            <a:ext cx="6429" cy="240387"/>
          </a:xfrm>
          <a:custGeom>
            <a:avLst/>
            <a:gdLst/>
            <a:ahLst/>
            <a:cxnLst/>
            <a:rect l="l" t="t" r="r" b="b"/>
            <a:pathLst>
              <a:path w="11429" h="427355">
                <a:moveTo>
                  <a:pt x="10849" y="426764"/>
                </a:moveTo>
                <a:lnTo>
                  <a:pt x="0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15294" y="1772800"/>
            <a:ext cx="61256" cy="683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43588" y="1878804"/>
            <a:ext cx="1614488" cy="714375"/>
          </a:xfrm>
          <a:custGeom>
            <a:avLst/>
            <a:gdLst/>
            <a:ahLst/>
            <a:cxnLst/>
            <a:rect l="l" t="t" r="r" b="b"/>
            <a:pathLst>
              <a:path w="2870200" h="1270000">
                <a:moveTo>
                  <a:pt x="0" y="634948"/>
                </a:moveTo>
                <a:lnTo>
                  <a:pt x="1435047" y="0"/>
                </a:lnTo>
                <a:lnTo>
                  <a:pt x="2870094" y="634948"/>
                </a:lnTo>
                <a:lnTo>
                  <a:pt x="1435047" y="1269897"/>
                </a:lnTo>
                <a:lnTo>
                  <a:pt x="0" y="634948"/>
                </a:lnTo>
                <a:close/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394308" y="2091657"/>
            <a:ext cx="712946" cy="266965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1688" spc="-146" dirty="0">
                <a:solidFill>
                  <a:srgbClr val="FFFFFF"/>
                </a:solidFill>
                <a:latin typeface="Verdana"/>
                <a:cs typeface="Verdana"/>
              </a:rPr>
              <a:t>X </a:t>
            </a:r>
            <a:r>
              <a:rPr sz="1688" spc="-534" dirty="0">
                <a:solidFill>
                  <a:srgbClr val="FFFFFF"/>
                </a:solidFill>
                <a:latin typeface="Verdana"/>
                <a:cs typeface="Verdana"/>
              </a:rPr>
              <a:t>== </a:t>
            </a:r>
            <a:r>
              <a:rPr sz="1688" spc="-160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r>
              <a:rPr sz="1688" spc="-307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88" spc="-177" dirty="0">
                <a:solidFill>
                  <a:srgbClr val="FFFFFF"/>
                </a:solidFill>
                <a:latin typeface="Verdana"/>
                <a:cs typeface="Verdana"/>
              </a:rPr>
              <a:t>?</a:t>
            </a:r>
            <a:endParaRPr sz="1688">
              <a:latin typeface="Verdana"/>
              <a:cs typeface="Verdan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740114" y="2563731"/>
            <a:ext cx="26789" cy="2205633"/>
          </a:xfrm>
          <a:custGeom>
            <a:avLst/>
            <a:gdLst/>
            <a:ahLst/>
            <a:cxnLst/>
            <a:rect l="l" t="t" r="r" b="b"/>
            <a:pathLst>
              <a:path w="47625" h="3921125">
                <a:moveTo>
                  <a:pt x="47524" y="3920817"/>
                </a:moveTo>
                <a:lnTo>
                  <a:pt x="0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36093" y="4738450"/>
            <a:ext cx="61270" cy="682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550999" y="2232419"/>
            <a:ext cx="407551" cy="3215"/>
          </a:xfrm>
          <a:custGeom>
            <a:avLst/>
            <a:gdLst/>
            <a:ahLst/>
            <a:cxnLst/>
            <a:rect l="l" t="t" r="r" b="b"/>
            <a:pathLst>
              <a:path w="724534" h="5714">
                <a:moveTo>
                  <a:pt x="-38099" y="2849"/>
                </a:moveTo>
                <a:lnTo>
                  <a:pt x="762598" y="2849"/>
                </a:lnTo>
              </a:path>
            </a:pathLst>
          </a:custGeom>
          <a:ln w="818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971031" y="2232489"/>
            <a:ext cx="7858" cy="310039"/>
          </a:xfrm>
          <a:custGeom>
            <a:avLst/>
            <a:gdLst/>
            <a:ahLst/>
            <a:cxnLst/>
            <a:rect l="l" t="t" r="r" b="b"/>
            <a:pathLst>
              <a:path w="13969" h="551180">
                <a:moveTo>
                  <a:pt x="0" y="551098"/>
                </a:moveTo>
                <a:lnTo>
                  <a:pt x="13574" y="0"/>
                </a:lnTo>
              </a:path>
            </a:pathLst>
          </a:custGeom>
          <a:ln w="507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950753" y="2521923"/>
            <a:ext cx="40837" cy="455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850941" y="4392991"/>
            <a:ext cx="1130498" cy="0"/>
          </a:xfrm>
          <a:custGeom>
            <a:avLst/>
            <a:gdLst/>
            <a:ahLst/>
            <a:cxnLst/>
            <a:rect l="l" t="t" r="r" b="b"/>
            <a:pathLst>
              <a:path w="2009775">
                <a:moveTo>
                  <a:pt x="0" y="0"/>
                </a:moveTo>
                <a:lnTo>
                  <a:pt x="2009495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13422" y="4362363"/>
            <a:ext cx="68146" cy="612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459298" y="1761382"/>
            <a:ext cx="408265" cy="321001"/>
          </a:xfrm>
          <a:prstGeom prst="rect">
            <a:avLst/>
          </a:prstGeom>
          <a:solidFill>
            <a:srgbClr val="000000"/>
          </a:solidFill>
          <a:ln w="9524">
            <a:solidFill>
              <a:srgbClr val="0000FF"/>
            </a:solidFill>
          </a:ln>
        </p:spPr>
        <p:txBody>
          <a:bodyPr vert="horz" wrap="square" lIns="0" tIns="9287" rIns="0" bIns="0" rtlCol="0">
            <a:spAutoFit/>
          </a:bodyPr>
          <a:lstStyle/>
          <a:p>
            <a:pPr marL="11787">
              <a:spcBef>
                <a:spcPts val="73"/>
              </a:spcBef>
            </a:pPr>
            <a:r>
              <a:rPr sz="2025" spc="-163" dirty="0">
                <a:solidFill>
                  <a:srgbClr val="FFFFFF"/>
                </a:solidFill>
                <a:latin typeface="Verdana"/>
                <a:cs typeface="Verdana"/>
              </a:rPr>
              <a:t>Yes</a:t>
            </a:r>
            <a:endParaRPr sz="2025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150879" y="3193251"/>
            <a:ext cx="1643420" cy="354248"/>
          </a:xfrm>
          <a:prstGeom prst="rect">
            <a:avLst/>
          </a:prstGeom>
          <a:solidFill>
            <a:srgbClr val="000000"/>
          </a:solidFill>
          <a:ln w="76199">
            <a:solidFill>
              <a:srgbClr val="00FFFF"/>
            </a:solidFill>
          </a:ln>
        </p:spPr>
        <p:txBody>
          <a:bodyPr vert="horz" wrap="square" lIns="0" tIns="50721" rIns="0" bIns="0" rtlCol="0">
            <a:spAutoFit/>
          </a:bodyPr>
          <a:lstStyle/>
          <a:p>
            <a:pPr marL="203240">
              <a:spcBef>
                <a:spcPts val="399"/>
              </a:spcBef>
            </a:pPr>
            <a:r>
              <a:rPr sz="1969" spc="-146" dirty="0">
                <a:solidFill>
                  <a:srgbClr val="FFFFFF"/>
                </a:solidFill>
                <a:latin typeface="Verdana"/>
                <a:cs typeface="Verdana"/>
              </a:rPr>
              <a:t>print </a:t>
            </a:r>
            <a:r>
              <a:rPr sz="1969" spc="-127" dirty="0">
                <a:solidFill>
                  <a:srgbClr val="FFFFFF"/>
                </a:solidFill>
                <a:latin typeface="Verdana"/>
                <a:cs typeface="Verdana"/>
              </a:rPr>
              <a:t>'Still</a:t>
            </a:r>
            <a:r>
              <a:rPr sz="1969" spc="-36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69" spc="-180" dirty="0">
                <a:solidFill>
                  <a:srgbClr val="FFFFFF"/>
                </a:solidFill>
                <a:latin typeface="Verdana"/>
                <a:cs typeface="Verdana"/>
              </a:rPr>
              <a:t>5'</a:t>
            </a:r>
            <a:endParaRPr sz="1969">
              <a:latin typeface="Verdana"/>
              <a:cs typeface="Verdan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150879" y="3814756"/>
            <a:ext cx="1643420" cy="354248"/>
          </a:xfrm>
          <a:prstGeom prst="rect">
            <a:avLst/>
          </a:prstGeom>
          <a:ln w="76199">
            <a:solidFill>
              <a:srgbClr val="00FFFF"/>
            </a:solidFill>
          </a:ln>
        </p:spPr>
        <p:txBody>
          <a:bodyPr vert="horz" wrap="square" lIns="0" tIns="50721" rIns="0" bIns="0" rtlCol="0">
            <a:spAutoFit/>
          </a:bodyPr>
          <a:lstStyle/>
          <a:p>
            <a:pPr marL="133588">
              <a:spcBef>
                <a:spcPts val="399"/>
              </a:spcBef>
            </a:pPr>
            <a:r>
              <a:rPr sz="1969" spc="-146" dirty="0">
                <a:solidFill>
                  <a:srgbClr val="FFFFFF"/>
                </a:solidFill>
                <a:latin typeface="Verdana"/>
                <a:cs typeface="Verdana"/>
              </a:rPr>
              <a:t>print </a:t>
            </a:r>
            <a:r>
              <a:rPr sz="1969" spc="-163" dirty="0">
                <a:solidFill>
                  <a:srgbClr val="FFFFFF"/>
                </a:solidFill>
                <a:latin typeface="Verdana"/>
                <a:cs typeface="Verdana"/>
              </a:rPr>
              <a:t>'Third</a:t>
            </a:r>
            <a:r>
              <a:rPr sz="1969" spc="-37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69" spc="-180" dirty="0">
                <a:solidFill>
                  <a:srgbClr val="FFFFFF"/>
                </a:solidFill>
                <a:latin typeface="Verdana"/>
                <a:cs typeface="Verdana"/>
              </a:rPr>
              <a:t>5'</a:t>
            </a:r>
            <a:endParaRPr sz="1969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122181" y="2607465"/>
            <a:ext cx="407194" cy="321001"/>
          </a:xfrm>
          <a:prstGeom prst="rect">
            <a:avLst/>
          </a:prstGeom>
          <a:solidFill>
            <a:srgbClr val="000000"/>
          </a:solidFill>
          <a:ln w="9524">
            <a:solidFill>
              <a:srgbClr val="0000FF"/>
            </a:solidFill>
          </a:ln>
        </p:spPr>
        <p:txBody>
          <a:bodyPr vert="horz" wrap="square" lIns="0" tIns="9287" rIns="0" bIns="0" rtlCol="0">
            <a:spAutoFit/>
          </a:bodyPr>
          <a:lstStyle/>
          <a:p>
            <a:pPr marL="42148">
              <a:spcBef>
                <a:spcPts val="73"/>
              </a:spcBef>
            </a:pPr>
            <a:r>
              <a:rPr sz="2025" spc="-104" dirty="0">
                <a:solidFill>
                  <a:srgbClr val="FFFFFF"/>
                </a:solidFill>
                <a:latin typeface="Verdana"/>
                <a:cs typeface="Verdana"/>
              </a:rPr>
              <a:t>No</a:t>
            </a:r>
            <a:endParaRPr sz="2025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150879" y="2571746"/>
            <a:ext cx="1643420" cy="354248"/>
          </a:xfrm>
          <a:prstGeom prst="rect">
            <a:avLst/>
          </a:prstGeom>
          <a:ln w="76199">
            <a:solidFill>
              <a:srgbClr val="00FFFF"/>
            </a:solidFill>
          </a:ln>
        </p:spPr>
        <p:txBody>
          <a:bodyPr vert="horz" wrap="square" lIns="0" tIns="50721" rIns="0" bIns="0" rtlCol="0">
            <a:spAutoFit/>
          </a:bodyPr>
          <a:lstStyle/>
          <a:p>
            <a:pPr marL="320040">
              <a:spcBef>
                <a:spcPts val="399"/>
              </a:spcBef>
            </a:pPr>
            <a:r>
              <a:rPr sz="1969" spc="-146" dirty="0">
                <a:solidFill>
                  <a:srgbClr val="FFFFFF"/>
                </a:solidFill>
                <a:latin typeface="Verdana"/>
                <a:cs typeface="Verdana"/>
              </a:rPr>
              <a:t>print </a:t>
            </a:r>
            <a:r>
              <a:rPr sz="1969" spc="-236" dirty="0">
                <a:solidFill>
                  <a:srgbClr val="FFFFFF"/>
                </a:solidFill>
                <a:latin typeface="Verdana"/>
                <a:cs typeface="Verdana"/>
              </a:rPr>
              <a:t>'Is</a:t>
            </a:r>
            <a:r>
              <a:rPr sz="1969" spc="-36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69" spc="-180" dirty="0">
                <a:solidFill>
                  <a:srgbClr val="FFFFFF"/>
                </a:solidFill>
                <a:latin typeface="Verdana"/>
                <a:cs typeface="Verdana"/>
              </a:rPr>
              <a:t>5'</a:t>
            </a:r>
            <a:endParaRPr sz="1969">
              <a:latin typeface="Verdana"/>
              <a:cs typeface="Verdan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968963" y="2993283"/>
            <a:ext cx="3572" cy="121444"/>
          </a:xfrm>
          <a:custGeom>
            <a:avLst/>
            <a:gdLst/>
            <a:ahLst/>
            <a:cxnLst/>
            <a:rect l="l" t="t" r="r" b="b"/>
            <a:pathLst>
              <a:path w="6350" h="215900">
                <a:moveTo>
                  <a:pt x="0" y="215574"/>
                </a:moveTo>
                <a:lnTo>
                  <a:pt x="6174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938589" y="3083649"/>
            <a:ext cx="61256" cy="683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968963" y="3636022"/>
            <a:ext cx="3572" cy="121444"/>
          </a:xfrm>
          <a:custGeom>
            <a:avLst/>
            <a:gdLst/>
            <a:ahLst/>
            <a:cxnLst/>
            <a:rect l="l" t="t" r="r" b="b"/>
            <a:pathLst>
              <a:path w="6350" h="215900">
                <a:moveTo>
                  <a:pt x="0" y="215574"/>
                </a:moveTo>
                <a:lnTo>
                  <a:pt x="6174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938589" y="3726388"/>
            <a:ext cx="61256" cy="6838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973590" y="4235885"/>
            <a:ext cx="3572" cy="121444"/>
          </a:xfrm>
          <a:custGeom>
            <a:avLst/>
            <a:gdLst/>
            <a:ahLst/>
            <a:cxnLst/>
            <a:rect l="l" t="t" r="r" b="b"/>
            <a:pathLst>
              <a:path w="6350" h="215900">
                <a:moveTo>
                  <a:pt x="0" y="215574"/>
                </a:moveTo>
                <a:lnTo>
                  <a:pt x="6199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943229" y="4326251"/>
            <a:ext cx="61256" cy="683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0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00467" y="1150143"/>
            <a:ext cx="2000250" cy="828675"/>
          </a:xfrm>
          <a:custGeom>
            <a:avLst/>
            <a:gdLst/>
            <a:ahLst/>
            <a:cxnLst/>
            <a:rect l="l" t="t" r="r" b="b"/>
            <a:pathLst>
              <a:path w="3556000" h="1473200">
                <a:moveTo>
                  <a:pt x="0" y="736598"/>
                </a:moveTo>
                <a:lnTo>
                  <a:pt x="1777996" y="0"/>
                </a:lnTo>
                <a:lnTo>
                  <a:pt x="3555992" y="736598"/>
                </a:lnTo>
                <a:lnTo>
                  <a:pt x="1777996" y="1473197"/>
                </a:lnTo>
                <a:lnTo>
                  <a:pt x="0" y="736598"/>
                </a:lnTo>
                <a:close/>
              </a:path>
            </a:pathLst>
          </a:custGeom>
          <a:ln w="507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637197" y="1437392"/>
            <a:ext cx="327184" cy="232340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1463" spc="-174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463" spc="-21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63" spc="-608" dirty="0">
                <a:solidFill>
                  <a:srgbClr val="FFFFFF"/>
                </a:solidFill>
                <a:latin typeface="Verdana"/>
                <a:cs typeface="Verdana"/>
              </a:rPr>
              <a:t>&gt;</a:t>
            </a:r>
            <a:r>
              <a:rPr sz="1463" spc="-21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63" spc="-411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1463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22107" y="1993104"/>
            <a:ext cx="1950244" cy="474682"/>
          </a:xfrm>
          <a:prstGeom prst="rect">
            <a:avLst/>
          </a:prstGeom>
          <a:solidFill>
            <a:srgbClr val="000000"/>
          </a:solidFill>
          <a:ln w="50799">
            <a:solidFill>
              <a:srgbClr val="00FF00"/>
            </a:solidFill>
          </a:ln>
        </p:spPr>
        <p:txBody>
          <a:bodyPr vert="horz" wrap="square" lIns="0" tIns="2858" rIns="0" bIns="0" rtlCol="0">
            <a:spAutoFit/>
          </a:bodyPr>
          <a:lstStyle/>
          <a:p>
            <a:pPr>
              <a:spcBef>
                <a:spcPts val="23"/>
              </a:spcBef>
            </a:pPr>
            <a:endParaRPr sz="1603">
              <a:latin typeface="Times New Roman"/>
              <a:cs typeface="Times New Roman"/>
            </a:endParaRPr>
          </a:p>
          <a:p>
            <a:pPr marL="161806"/>
            <a:r>
              <a:rPr sz="1463" spc="-107" dirty="0">
                <a:solidFill>
                  <a:srgbClr val="FFFFFF"/>
                </a:solidFill>
                <a:latin typeface="Verdana"/>
                <a:cs typeface="Verdana"/>
              </a:rPr>
              <a:t>print 'More </a:t>
            </a:r>
            <a:r>
              <a:rPr sz="1463" spc="-127" dirty="0">
                <a:solidFill>
                  <a:srgbClr val="FFFFFF"/>
                </a:solidFill>
                <a:latin typeface="Verdana"/>
                <a:cs typeface="Verdana"/>
              </a:rPr>
              <a:t>than</a:t>
            </a:r>
            <a:r>
              <a:rPr sz="1463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63" spc="-113" dirty="0">
                <a:solidFill>
                  <a:srgbClr val="FFFFFF"/>
                </a:solidFill>
                <a:latin typeface="Verdana"/>
                <a:cs typeface="Verdana"/>
              </a:rPr>
              <a:t>one'</a:t>
            </a:r>
            <a:endParaRPr sz="1463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29226" y="2957508"/>
            <a:ext cx="2336006" cy="828675"/>
          </a:xfrm>
          <a:custGeom>
            <a:avLst/>
            <a:gdLst/>
            <a:ahLst/>
            <a:cxnLst/>
            <a:rect l="l" t="t" r="r" b="b"/>
            <a:pathLst>
              <a:path w="4152900" h="1473200">
                <a:moveTo>
                  <a:pt x="0" y="736598"/>
                </a:moveTo>
                <a:lnTo>
                  <a:pt x="2076445" y="0"/>
                </a:lnTo>
                <a:lnTo>
                  <a:pt x="4152891" y="736598"/>
                </a:lnTo>
                <a:lnTo>
                  <a:pt x="2076445" y="1473197"/>
                </a:lnTo>
                <a:lnTo>
                  <a:pt x="0" y="736598"/>
                </a:lnTo>
                <a:close/>
              </a:path>
            </a:pathLst>
          </a:custGeom>
          <a:ln w="5079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201181" y="3244759"/>
            <a:ext cx="592574" cy="232340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1463" spc="-174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463" spc="-21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63" spc="-605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463" spc="-20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63" spc="-62" dirty="0">
                <a:solidFill>
                  <a:srgbClr val="FFFFFF"/>
                </a:solidFill>
                <a:latin typeface="Verdana"/>
                <a:cs typeface="Verdana"/>
              </a:rPr>
              <a:t>100</a:t>
            </a:r>
            <a:endParaRPr sz="1463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86573" y="3757607"/>
            <a:ext cx="1950244" cy="474682"/>
          </a:xfrm>
          <a:prstGeom prst="rect">
            <a:avLst/>
          </a:prstGeom>
          <a:solidFill>
            <a:srgbClr val="000000"/>
          </a:solidFill>
          <a:ln w="50799">
            <a:solidFill>
              <a:srgbClr val="FF9900"/>
            </a:solidFill>
          </a:ln>
        </p:spPr>
        <p:txBody>
          <a:bodyPr vert="horz" wrap="square" lIns="0" tIns="2858" rIns="0" bIns="0" rtlCol="0">
            <a:spAutoFit/>
          </a:bodyPr>
          <a:lstStyle/>
          <a:p>
            <a:pPr>
              <a:spcBef>
                <a:spcPts val="23"/>
              </a:spcBef>
            </a:pPr>
            <a:endParaRPr sz="1603">
              <a:latin typeface="Times New Roman"/>
              <a:cs typeface="Times New Roman"/>
            </a:endParaRPr>
          </a:p>
          <a:p>
            <a:pPr marL="179665"/>
            <a:r>
              <a:rPr sz="1463" spc="-107" dirty="0">
                <a:solidFill>
                  <a:srgbClr val="FFFFFF"/>
                </a:solidFill>
                <a:latin typeface="Verdana"/>
                <a:cs typeface="Verdana"/>
              </a:rPr>
              <a:t>print </a:t>
            </a:r>
            <a:r>
              <a:rPr sz="1463" spc="-129" dirty="0">
                <a:solidFill>
                  <a:srgbClr val="FFFFFF"/>
                </a:solidFill>
                <a:latin typeface="Verdana"/>
                <a:cs typeface="Verdana"/>
              </a:rPr>
              <a:t>'Less </a:t>
            </a:r>
            <a:r>
              <a:rPr sz="1463" spc="-127" dirty="0">
                <a:solidFill>
                  <a:srgbClr val="FFFFFF"/>
                </a:solidFill>
                <a:latin typeface="Verdana"/>
                <a:cs typeface="Verdana"/>
              </a:rPr>
              <a:t>than</a:t>
            </a:r>
            <a:r>
              <a:rPr sz="1463" spc="-33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63" spc="-79" dirty="0">
                <a:solidFill>
                  <a:srgbClr val="FFFFFF"/>
                </a:solidFill>
                <a:latin typeface="Verdana"/>
                <a:cs typeface="Verdana"/>
              </a:rPr>
              <a:t>100'</a:t>
            </a:r>
            <a:endParaRPr sz="1463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21898" y="5136348"/>
            <a:ext cx="1950244" cy="474682"/>
          </a:xfrm>
          <a:prstGeom prst="rect">
            <a:avLst/>
          </a:prstGeom>
          <a:solidFill>
            <a:srgbClr val="000000"/>
          </a:solidFill>
          <a:ln w="50799">
            <a:solidFill>
              <a:srgbClr val="00FFFF"/>
            </a:solidFill>
          </a:ln>
        </p:spPr>
        <p:txBody>
          <a:bodyPr vert="horz" wrap="square" lIns="0" tIns="2858" rIns="0" bIns="0" rtlCol="0">
            <a:spAutoFit/>
          </a:bodyPr>
          <a:lstStyle/>
          <a:p>
            <a:pPr>
              <a:spcBef>
                <a:spcPts val="23"/>
              </a:spcBef>
            </a:pPr>
            <a:endParaRPr sz="1603">
              <a:latin typeface="Times New Roman"/>
              <a:cs typeface="Times New Roman"/>
            </a:endParaRPr>
          </a:p>
          <a:p>
            <a:pPr marL="396121"/>
            <a:r>
              <a:rPr sz="1463" spc="-107" dirty="0">
                <a:solidFill>
                  <a:srgbClr val="FFFFFF"/>
                </a:solidFill>
                <a:latin typeface="Verdana"/>
                <a:cs typeface="Verdana"/>
              </a:rPr>
              <a:t>print </a:t>
            </a:r>
            <a:r>
              <a:rPr sz="1463" spc="-87" dirty="0">
                <a:solidFill>
                  <a:srgbClr val="FFFFFF"/>
                </a:solidFill>
                <a:latin typeface="Verdana"/>
                <a:cs typeface="Verdana"/>
              </a:rPr>
              <a:t>'All</a:t>
            </a:r>
            <a:r>
              <a:rPr sz="1463" spc="-27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63" spc="-101" dirty="0">
                <a:solidFill>
                  <a:srgbClr val="FFFFFF"/>
                </a:solidFill>
                <a:latin typeface="Verdana"/>
                <a:cs typeface="Verdana"/>
              </a:rPr>
              <a:t>Done'</a:t>
            </a:r>
            <a:endParaRPr sz="1463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86426" y="1554586"/>
            <a:ext cx="760095" cy="2143"/>
          </a:xfrm>
          <a:custGeom>
            <a:avLst/>
            <a:gdLst/>
            <a:ahLst/>
            <a:cxnLst/>
            <a:rect l="l" t="t" r="r" b="b"/>
            <a:pathLst>
              <a:path w="1351279" h="3809">
                <a:moveTo>
                  <a:pt x="0" y="3299"/>
                </a:moveTo>
                <a:lnTo>
                  <a:pt x="1350897" y="0"/>
                </a:lnTo>
              </a:path>
            </a:pathLst>
          </a:custGeom>
          <a:ln w="634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41046" y="1554509"/>
            <a:ext cx="5358" cy="360759"/>
          </a:xfrm>
          <a:custGeom>
            <a:avLst/>
            <a:gdLst/>
            <a:ahLst/>
            <a:cxnLst/>
            <a:rect l="l" t="t" r="r" b="b"/>
            <a:pathLst>
              <a:path w="9525" h="641350">
                <a:moveTo>
                  <a:pt x="0" y="640861"/>
                </a:moveTo>
                <a:lnTo>
                  <a:pt x="9399" y="0"/>
                </a:lnTo>
              </a:path>
            </a:pathLst>
          </a:custGeom>
          <a:ln w="634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15635" y="1889355"/>
            <a:ext cx="51060" cy="56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76909" y="1970780"/>
            <a:ext cx="20360" cy="3092887"/>
          </a:xfrm>
          <a:custGeom>
            <a:avLst/>
            <a:gdLst/>
            <a:ahLst/>
            <a:cxnLst/>
            <a:rect l="l" t="t" r="r" b="b"/>
            <a:pathLst>
              <a:path w="36195" h="5498465">
                <a:moveTo>
                  <a:pt x="0" y="5498326"/>
                </a:moveTo>
                <a:lnTo>
                  <a:pt x="35749" y="0"/>
                </a:lnTo>
              </a:path>
            </a:pathLst>
          </a:custGeom>
          <a:ln w="634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51428" y="5038009"/>
            <a:ext cx="51060" cy="568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50941" y="3357557"/>
            <a:ext cx="411837" cy="8215"/>
          </a:xfrm>
          <a:custGeom>
            <a:avLst/>
            <a:gdLst/>
            <a:ahLst/>
            <a:cxnLst/>
            <a:rect l="l" t="t" r="r" b="b"/>
            <a:pathLst>
              <a:path w="732155" h="14604">
                <a:moveTo>
                  <a:pt x="0" y="0"/>
                </a:moveTo>
                <a:lnTo>
                  <a:pt x="731823" y="14274"/>
                </a:lnTo>
              </a:path>
            </a:pathLst>
          </a:custGeom>
          <a:ln w="6349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41090" y="3393543"/>
            <a:ext cx="3929" cy="300395"/>
          </a:xfrm>
          <a:custGeom>
            <a:avLst/>
            <a:gdLst/>
            <a:ahLst/>
            <a:cxnLst/>
            <a:rect l="l" t="t" r="r" b="b"/>
            <a:pathLst>
              <a:path w="6984" h="534035">
                <a:moveTo>
                  <a:pt x="0" y="533748"/>
                </a:moveTo>
                <a:lnTo>
                  <a:pt x="6649" y="0"/>
                </a:lnTo>
              </a:path>
            </a:pathLst>
          </a:custGeom>
          <a:ln w="6349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15665" y="3668155"/>
            <a:ext cx="51046" cy="568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97227" y="2707477"/>
            <a:ext cx="0" cy="179308"/>
          </a:xfrm>
          <a:custGeom>
            <a:avLst/>
            <a:gdLst/>
            <a:ahLst/>
            <a:cxnLst/>
            <a:rect l="l" t="t" r="r" b="b"/>
            <a:pathLst>
              <a:path h="318770">
                <a:moveTo>
                  <a:pt x="0" y="318349"/>
                </a:moveTo>
                <a:lnTo>
                  <a:pt x="0" y="0"/>
                </a:lnTo>
              </a:path>
            </a:pathLst>
          </a:custGeom>
          <a:ln w="634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71704" y="2861025"/>
            <a:ext cx="51046" cy="567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84065" y="4814880"/>
            <a:ext cx="3136821" cy="0"/>
          </a:xfrm>
          <a:custGeom>
            <a:avLst/>
            <a:gdLst/>
            <a:ahLst/>
            <a:cxnLst/>
            <a:rect l="l" t="t" r="r" b="b"/>
            <a:pathLst>
              <a:path w="5576569">
                <a:moveTo>
                  <a:pt x="0" y="0"/>
                </a:moveTo>
                <a:lnTo>
                  <a:pt x="5576113" y="0"/>
                </a:lnTo>
              </a:path>
            </a:pathLst>
          </a:custGeom>
          <a:ln w="634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852804" y="4789357"/>
            <a:ext cx="56784" cy="510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788075" y="912417"/>
            <a:ext cx="7144" cy="209669"/>
          </a:xfrm>
          <a:custGeom>
            <a:avLst/>
            <a:gdLst/>
            <a:ahLst/>
            <a:cxnLst/>
            <a:rect l="l" t="t" r="r" b="b"/>
            <a:pathLst>
              <a:path w="12700" h="372745">
                <a:moveTo>
                  <a:pt x="12099" y="372711"/>
                </a:moveTo>
                <a:lnTo>
                  <a:pt x="0" y="0"/>
                </a:lnTo>
              </a:path>
            </a:pathLst>
          </a:custGeom>
          <a:ln w="634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69118" y="1096295"/>
            <a:ext cx="51046" cy="5702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081906" y="1186541"/>
            <a:ext cx="341471" cy="284213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169" dirty="0">
                <a:solidFill>
                  <a:srgbClr val="FFFFFF"/>
                </a:solidFill>
                <a:latin typeface="Verdana"/>
                <a:cs typeface="Verdana"/>
              </a:rPr>
              <a:t>yes</a:t>
            </a:r>
            <a:endParaRPr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689246" y="3001047"/>
            <a:ext cx="341471" cy="284213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169" dirty="0">
                <a:solidFill>
                  <a:srgbClr val="FFFFFF"/>
                </a:solidFill>
                <a:latin typeface="Verdana"/>
                <a:cs typeface="Verdana"/>
              </a:rPr>
              <a:t>yes</a:t>
            </a:r>
            <a:endParaRPr>
              <a:latin typeface="Verdana"/>
              <a:cs typeface="Verdan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508829" y="3806713"/>
            <a:ext cx="0" cy="942617"/>
          </a:xfrm>
          <a:custGeom>
            <a:avLst/>
            <a:gdLst/>
            <a:ahLst/>
            <a:cxnLst/>
            <a:rect l="l" t="t" r="r" b="b"/>
            <a:pathLst>
              <a:path h="1675765">
                <a:moveTo>
                  <a:pt x="0" y="1675646"/>
                </a:moveTo>
                <a:lnTo>
                  <a:pt x="0" y="0"/>
                </a:lnTo>
              </a:path>
            </a:pathLst>
          </a:custGeom>
          <a:ln w="6349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83306" y="4723741"/>
            <a:ext cx="51060" cy="567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111111" y="3772571"/>
            <a:ext cx="267891" cy="284213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118" dirty="0">
                <a:solidFill>
                  <a:srgbClr val="FFFFFF"/>
                </a:solidFill>
                <a:latin typeface="Verdana"/>
                <a:cs typeface="Verdana"/>
              </a:rPr>
              <a:t>no</a:t>
            </a:r>
            <a:endParaRPr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432313" y="2072364"/>
            <a:ext cx="267891" cy="284213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118" dirty="0">
                <a:solidFill>
                  <a:srgbClr val="FFFFFF"/>
                </a:solidFill>
                <a:latin typeface="Verdana"/>
                <a:cs typeface="Verdana"/>
              </a:rPr>
              <a:t>no</a:t>
            </a:r>
            <a:endParaRPr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41435" y="2813204"/>
            <a:ext cx="3743325" cy="1565717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1688" dirty="0">
                <a:solidFill>
                  <a:srgbClr val="FFFFFF"/>
                </a:solidFill>
                <a:latin typeface="Courier New"/>
                <a:cs typeface="Courier New"/>
              </a:rPr>
              <a:t>x =</a:t>
            </a:r>
            <a:r>
              <a:rPr sz="1688" spc="-11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88" spc="-3" dirty="0">
                <a:solidFill>
                  <a:srgbClr val="FFFFFF"/>
                </a:solidFill>
                <a:latin typeface="Courier New"/>
                <a:cs typeface="Courier New"/>
              </a:rPr>
              <a:t>42</a:t>
            </a:r>
            <a:endParaRPr sz="1688">
              <a:latin typeface="Courier New"/>
              <a:cs typeface="Courier New"/>
            </a:endParaRPr>
          </a:p>
          <a:p>
            <a:pPr marL="7144"/>
            <a:r>
              <a:rPr sz="1688" spc="-3" dirty="0">
                <a:solidFill>
                  <a:srgbClr val="00FF00"/>
                </a:solidFill>
                <a:latin typeface="Courier New"/>
                <a:cs typeface="Courier New"/>
              </a:rPr>
              <a:t>if </a:t>
            </a:r>
            <a:r>
              <a:rPr sz="1688" dirty="0">
                <a:solidFill>
                  <a:srgbClr val="00FF00"/>
                </a:solidFill>
                <a:latin typeface="Courier New"/>
                <a:cs typeface="Courier New"/>
              </a:rPr>
              <a:t>x &gt; 1</a:t>
            </a:r>
            <a:r>
              <a:rPr sz="1688" spc="-20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sz="1688" dirty="0">
                <a:solidFill>
                  <a:srgbClr val="00FF00"/>
                </a:solidFill>
                <a:latin typeface="Courier New"/>
                <a:cs typeface="Courier New"/>
              </a:rPr>
              <a:t>:</a:t>
            </a:r>
            <a:endParaRPr sz="1688">
              <a:latin typeface="Courier New"/>
              <a:cs typeface="Courier New"/>
            </a:endParaRPr>
          </a:p>
          <a:p>
            <a:pPr marL="521494" marR="517565" indent="-357"/>
            <a:r>
              <a:rPr sz="1688" spc="-3" dirty="0">
                <a:solidFill>
                  <a:srgbClr val="00FF00"/>
                </a:solidFill>
                <a:latin typeface="Courier New"/>
                <a:cs typeface="Courier New"/>
              </a:rPr>
              <a:t>print 'More than</a:t>
            </a:r>
            <a:r>
              <a:rPr sz="1688" spc="-51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sz="1688" spc="-3" dirty="0">
                <a:solidFill>
                  <a:srgbClr val="00FF00"/>
                </a:solidFill>
                <a:latin typeface="Courier New"/>
                <a:cs typeface="Courier New"/>
              </a:rPr>
              <a:t>one'  </a:t>
            </a:r>
            <a:r>
              <a:rPr sz="1688" spc="-3" dirty="0">
                <a:solidFill>
                  <a:srgbClr val="FF9900"/>
                </a:solidFill>
                <a:latin typeface="Courier New"/>
                <a:cs typeface="Courier New"/>
              </a:rPr>
              <a:t>if </a:t>
            </a:r>
            <a:r>
              <a:rPr sz="1688" dirty="0">
                <a:solidFill>
                  <a:srgbClr val="FF9900"/>
                </a:solidFill>
                <a:latin typeface="Courier New"/>
                <a:cs typeface="Courier New"/>
              </a:rPr>
              <a:t>x &lt; </a:t>
            </a:r>
            <a:r>
              <a:rPr sz="1688" spc="-3" dirty="0">
                <a:solidFill>
                  <a:srgbClr val="FF9900"/>
                </a:solidFill>
                <a:latin typeface="Courier New"/>
                <a:cs typeface="Courier New"/>
              </a:rPr>
              <a:t>100</a:t>
            </a:r>
            <a:r>
              <a:rPr sz="1688" spc="-25" dirty="0">
                <a:solidFill>
                  <a:srgbClr val="FF9900"/>
                </a:solidFill>
                <a:latin typeface="Courier New"/>
                <a:cs typeface="Courier New"/>
              </a:rPr>
              <a:t> </a:t>
            </a:r>
            <a:r>
              <a:rPr sz="1688" dirty="0">
                <a:solidFill>
                  <a:srgbClr val="FF9900"/>
                </a:solidFill>
                <a:latin typeface="Courier New"/>
                <a:cs typeface="Courier New"/>
              </a:rPr>
              <a:t>:</a:t>
            </a:r>
            <a:endParaRPr sz="1688">
              <a:latin typeface="Courier New"/>
              <a:cs typeface="Courier New"/>
            </a:endParaRPr>
          </a:p>
          <a:p>
            <a:pPr marL="7144" marR="2858" indent="1028700"/>
            <a:r>
              <a:rPr sz="1688" spc="-3" dirty="0">
                <a:solidFill>
                  <a:srgbClr val="FF9900"/>
                </a:solidFill>
                <a:latin typeface="Courier New"/>
                <a:cs typeface="Courier New"/>
              </a:rPr>
              <a:t>print 'Less than</a:t>
            </a:r>
            <a:r>
              <a:rPr sz="1688" spc="-51" dirty="0">
                <a:solidFill>
                  <a:srgbClr val="FF9900"/>
                </a:solidFill>
                <a:latin typeface="Courier New"/>
                <a:cs typeface="Courier New"/>
              </a:rPr>
              <a:t> </a:t>
            </a:r>
            <a:r>
              <a:rPr sz="1688" spc="-3" dirty="0">
                <a:solidFill>
                  <a:srgbClr val="FF9900"/>
                </a:solidFill>
                <a:latin typeface="Courier New"/>
                <a:cs typeface="Courier New"/>
              </a:rPr>
              <a:t>100'  </a:t>
            </a:r>
            <a:r>
              <a:rPr sz="1688" spc="-3" dirty="0">
                <a:solidFill>
                  <a:srgbClr val="00FFFF"/>
                </a:solidFill>
                <a:latin typeface="Courier New"/>
                <a:cs typeface="Courier New"/>
              </a:rPr>
              <a:t>print 'All</a:t>
            </a:r>
            <a:r>
              <a:rPr sz="1688" spc="-11" dirty="0">
                <a:solidFill>
                  <a:srgbClr val="00FFFF"/>
                </a:solidFill>
                <a:latin typeface="Courier New"/>
                <a:cs typeface="Courier New"/>
              </a:rPr>
              <a:t> </a:t>
            </a:r>
            <a:r>
              <a:rPr sz="1688" spc="-3" dirty="0">
                <a:solidFill>
                  <a:srgbClr val="00FFFF"/>
                </a:solidFill>
                <a:latin typeface="Courier New"/>
                <a:cs typeface="Courier New"/>
              </a:rPr>
              <a:t>done'</a:t>
            </a:r>
            <a:endParaRPr sz="1688">
              <a:latin typeface="Courier New"/>
              <a:cs typeface="Courier New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152400" y="336354"/>
            <a:ext cx="3878705" cy="576063"/>
          </a:xfrm>
          <a:prstGeom prst="rect">
            <a:avLst/>
          </a:prstGeom>
        </p:spPr>
        <p:txBody>
          <a:bodyPr vert="horz" wrap="square" lIns="0" tIns="4643" rIns="0" bIns="0" rtlCol="0">
            <a:spAutoFit/>
          </a:bodyPr>
          <a:lstStyle/>
          <a:p>
            <a:pPr marL="7144" marR="2858" indent="240387">
              <a:lnSpc>
                <a:spcPct val="100400"/>
              </a:lnSpc>
              <a:spcBef>
                <a:spcPts val="37"/>
              </a:spcBef>
            </a:pPr>
            <a:r>
              <a:rPr sz="3713" spc="-276" dirty="0"/>
              <a:t>Nested  Decisions</a:t>
            </a:r>
            <a:endParaRPr sz="3713" dirty="0"/>
          </a:p>
        </p:txBody>
      </p:sp>
      <p:sp>
        <p:nvSpPr>
          <p:cNvPr id="31" name="object 31"/>
          <p:cNvSpPr/>
          <p:nvPr/>
        </p:nvSpPr>
        <p:spPr>
          <a:xfrm>
            <a:off x="8041090" y="4507966"/>
            <a:ext cx="3929" cy="300395"/>
          </a:xfrm>
          <a:custGeom>
            <a:avLst/>
            <a:gdLst/>
            <a:ahLst/>
            <a:cxnLst/>
            <a:rect l="l" t="t" r="r" b="b"/>
            <a:pathLst>
              <a:path w="6984" h="534034">
                <a:moveTo>
                  <a:pt x="0" y="533748"/>
                </a:moveTo>
                <a:lnTo>
                  <a:pt x="6649" y="0"/>
                </a:lnTo>
              </a:path>
            </a:pathLst>
          </a:custGeom>
          <a:ln w="6349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015665" y="4782578"/>
            <a:ext cx="51046" cy="568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29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9021" y="609600"/>
            <a:ext cx="4204921" cy="576063"/>
          </a:xfrm>
          <a:prstGeom prst="rect">
            <a:avLst/>
          </a:prstGeom>
        </p:spPr>
        <p:txBody>
          <a:bodyPr vert="horz" wrap="square" lIns="0" tIns="4643" rIns="0" bIns="0" rtlCol="0">
            <a:spAutoFit/>
          </a:bodyPr>
          <a:lstStyle/>
          <a:p>
            <a:pPr marL="7144" marR="2858" indent="26075">
              <a:lnSpc>
                <a:spcPct val="100400"/>
              </a:lnSpc>
              <a:spcBef>
                <a:spcPts val="37"/>
              </a:spcBef>
            </a:pPr>
            <a:r>
              <a:rPr sz="3713" spc="-301" dirty="0"/>
              <a:t>Two-way  </a:t>
            </a:r>
            <a:r>
              <a:rPr sz="3713" spc="-276" dirty="0"/>
              <a:t>Decisions</a:t>
            </a:r>
            <a:endParaRPr sz="3713" dirty="0"/>
          </a:p>
        </p:txBody>
      </p:sp>
      <p:sp>
        <p:nvSpPr>
          <p:cNvPr id="3" name="object 3"/>
          <p:cNvSpPr txBox="1"/>
          <p:nvPr/>
        </p:nvSpPr>
        <p:spPr>
          <a:xfrm>
            <a:off x="676969" y="2386436"/>
            <a:ext cx="2687122" cy="3081854"/>
          </a:xfrm>
          <a:prstGeom prst="rect">
            <a:avLst/>
          </a:prstGeom>
        </p:spPr>
        <p:txBody>
          <a:bodyPr vert="horz" wrap="square" lIns="0" tIns="5001" rIns="0" bIns="0" rtlCol="0">
            <a:spAutoFit/>
          </a:bodyPr>
          <a:lstStyle/>
          <a:p>
            <a:pPr marL="165735" marR="2858" indent="-158591" algn="just">
              <a:lnSpc>
                <a:spcPct val="100699"/>
              </a:lnSpc>
              <a:spcBef>
                <a:spcPts val="39"/>
              </a:spcBef>
              <a:buChar char="•"/>
              <a:tabLst>
                <a:tab pos="166092" algn="l"/>
              </a:tabLst>
            </a:pPr>
            <a:r>
              <a:rPr sz="2025" spc="-169" dirty="0">
                <a:solidFill>
                  <a:srgbClr val="FFFFFF"/>
                </a:solidFill>
                <a:latin typeface="Verdana"/>
                <a:cs typeface="Verdana"/>
              </a:rPr>
              <a:t>Sometimes </a:t>
            </a:r>
            <a:r>
              <a:rPr sz="2025" spc="-180" dirty="0">
                <a:solidFill>
                  <a:srgbClr val="FFFFFF"/>
                </a:solidFill>
                <a:latin typeface="Verdana"/>
                <a:cs typeface="Verdana"/>
              </a:rPr>
              <a:t>we </a:t>
            </a:r>
            <a:r>
              <a:rPr sz="2025" spc="-177" dirty="0">
                <a:solidFill>
                  <a:srgbClr val="FFFFFF"/>
                </a:solidFill>
                <a:latin typeface="Verdana"/>
                <a:cs typeface="Verdana"/>
              </a:rPr>
              <a:t>want</a:t>
            </a:r>
            <a:r>
              <a:rPr sz="2025" spc="-4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18" dirty="0">
                <a:solidFill>
                  <a:srgbClr val="FFFFFF"/>
                </a:solidFill>
                <a:latin typeface="Verdana"/>
                <a:cs typeface="Verdana"/>
              </a:rPr>
              <a:t>to  </a:t>
            </a:r>
            <a:r>
              <a:rPr sz="2025" spc="-127" dirty="0">
                <a:solidFill>
                  <a:srgbClr val="FFFFFF"/>
                </a:solidFill>
                <a:latin typeface="Verdana"/>
                <a:cs typeface="Verdana"/>
              </a:rPr>
              <a:t>do</a:t>
            </a:r>
            <a:r>
              <a:rPr sz="2025" spc="-267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46" dirty="0">
                <a:solidFill>
                  <a:srgbClr val="FFFFFF"/>
                </a:solidFill>
                <a:latin typeface="Verdana"/>
                <a:cs typeface="Verdana"/>
              </a:rPr>
              <a:t>one</a:t>
            </a:r>
            <a:r>
              <a:rPr sz="2025" spc="-26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66" dirty="0">
                <a:solidFill>
                  <a:srgbClr val="FFFFFF"/>
                </a:solidFill>
                <a:latin typeface="Verdana"/>
                <a:cs typeface="Verdana"/>
              </a:rPr>
              <a:t>thing</a:t>
            </a:r>
            <a:r>
              <a:rPr sz="2025" spc="-267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84" dirty="0">
                <a:solidFill>
                  <a:srgbClr val="FFFFFF"/>
                </a:solidFill>
                <a:latin typeface="Verdana"/>
                <a:cs typeface="Verdana"/>
              </a:rPr>
              <a:t>if</a:t>
            </a:r>
            <a:r>
              <a:rPr sz="2025" spc="-26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24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025" spc="-26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49" dirty="0">
                <a:solidFill>
                  <a:srgbClr val="FFFFFF"/>
                </a:solidFill>
                <a:latin typeface="Verdana"/>
                <a:cs typeface="Verdana"/>
              </a:rPr>
              <a:t>logical  </a:t>
            </a:r>
            <a:r>
              <a:rPr sz="2025" spc="-177" dirty="0">
                <a:solidFill>
                  <a:srgbClr val="FFFFFF"/>
                </a:solidFill>
                <a:latin typeface="Verdana"/>
                <a:cs typeface="Verdana"/>
              </a:rPr>
              <a:t>expression </a:t>
            </a:r>
            <a:r>
              <a:rPr sz="2025" spc="-172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2025" spc="-180" dirty="0">
                <a:solidFill>
                  <a:srgbClr val="FFFFFF"/>
                </a:solidFill>
                <a:latin typeface="Verdana"/>
                <a:cs typeface="Verdana"/>
              </a:rPr>
              <a:t>true </a:t>
            </a:r>
            <a:r>
              <a:rPr sz="2025" spc="-177" dirty="0">
                <a:solidFill>
                  <a:srgbClr val="FFFFFF"/>
                </a:solidFill>
                <a:latin typeface="Verdana"/>
                <a:cs typeface="Verdana"/>
              </a:rPr>
              <a:t>and  </a:t>
            </a:r>
            <a:r>
              <a:rPr sz="2025" spc="-172" dirty="0">
                <a:solidFill>
                  <a:srgbClr val="FFFFFF"/>
                </a:solidFill>
                <a:latin typeface="Verdana"/>
                <a:cs typeface="Verdana"/>
              </a:rPr>
              <a:t>something </a:t>
            </a:r>
            <a:r>
              <a:rPr sz="2025" spc="-160" dirty="0">
                <a:solidFill>
                  <a:srgbClr val="FFFFFF"/>
                </a:solidFill>
                <a:latin typeface="Verdana"/>
                <a:cs typeface="Verdana"/>
              </a:rPr>
              <a:t>else </a:t>
            </a:r>
            <a:r>
              <a:rPr sz="2025" spc="-84" dirty="0">
                <a:solidFill>
                  <a:srgbClr val="FFFFFF"/>
                </a:solidFill>
                <a:latin typeface="Verdana"/>
                <a:cs typeface="Verdana"/>
              </a:rPr>
              <a:t>if </a:t>
            </a:r>
            <a:r>
              <a:rPr sz="2025" spc="-157" dirty="0">
                <a:solidFill>
                  <a:srgbClr val="FFFFFF"/>
                </a:solidFill>
                <a:latin typeface="Verdana"/>
                <a:cs typeface="Verdana"/>
              </a:rPr>
              <a:t>the  </a:t>
            </a:r>
            <a:r>
              <a:rPr sz="2025" spc="-177" dirty="0">
                <a:solidFill>
                  <a:srgbClr val="FFFFFF"/>
                </a:solidFill>
                <a:latin typeface="Verdana"/>
                <a:cs typeface="Verdana"/>
              </a:rPr>
              <a:t>expression </a:t>
            </a:r>
            <a:r>
              <a:rPr sz="2025" spc="-172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025" spc="-34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52" dirty="0">
                <a:solidFill>
                  <a:srgbClr val="FFFFFF"/>
                </a:solidFill>
                <a:latin typeface="Verdana"/>
                <a:cs typeface="Verdana"/>
              </a:rPr>
              <a:t>false</a:t>
            </a:r>
            <a:endParaRPr sz="2025" dirty="0">
              <a:latin typeface="Verdana"/>
              <a:cs typeface="Verdana"/>
            </a:endParaRPr>
          </a:p>
          <a:p>
            <a:pPr marL="165735" marR="37148" indent="-158591" algn="just">
              <a:lnSpc>
                <a:spcPct val="100299"/>
              </a:lnSpc>
              <a:spcBef>
                <a:spcPts val="1977"/>
              </a:spcBef>
              <a:buChar char="•"/>
              <a:tabLst>
                <a:tab pos="166092" algn="l"/>
              </a:tabLst>
            </a:pPr>
            <a:r>
              <a:rPr sz="2025" spc="-228" dirty="0">
                <a:solidFill>
                  <a:srgbClr val="FFFFFF"/>
                </a:solidFill>
                <a:latin typeface="Verdana"/>
                <a:cs typeface="Verdana"/>
              </a:rPr>
              <a:t>It </a:t>
            </a:r>
            <a:r>
              <a:rPr sz="2025" spc="-172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2025" spc="-169" dirty="0">
                <a:solidFill>
                  <a:srgbClr val="FFFFFF"/>
                </a:solidFill>
                <a:latin typeface="Verdana"/>
                <a:cs typeface="Verdana"/>
              </a:rPr>
              <a:t>like </a:t>
            </a:r>
            <a:r>
              <a:rPr sz="2025" spc="-244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2025" spc="-166" dirty="0">
                <a:solidFill>
                  <a:srgbClr val="FFFFFF"/>
                </a:solidFill>
                <a:latin typeface="Verdana"/>
                <a:cs typeface="Verdana"/>
              </a:rPr>
              <a:t>fork </a:t>
            </a:r>
            <a:r>
              <a:rPr sz="2025" spc="-141" dirty="0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sz="2025" spc="-157" dirty="0">
                <a:solidFill>
                  <a:srgbClr val="FFFFFF"/>
                </a:solidFill>
                <a:latin typeface="Verdana"/>
                <a:cs typeface="Verdana"/>
              </a:rPr>
              <a:t>the  </a:t>
            </a:r>
            <a:r>
              <a:rPr sz="2025" spc="-180" dirty="0">
                <a:solidFill>
                  <a:srgbClr val="FFFFFF"/>
                </a:solidFill>
                <a:latin typeface="Verdana"/>
                <a:cs typeface="Verdana"/>
              </a:rPr>
              <a:t>road </a:t>
            </a:r>
            <a:r>
              <a:rPr sz="2025" spc="-62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2025" spc="-517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80" dirty="0">
                <a:solidFill>
                  <a:srgbClr val="FFFFFF"/>
                </a:solidFill>
                <a:latin typeface="Verdana"/>
                <a:cs typeface="Verdana"/>
              </a:rPr>
              <a:t>we </a:t>
            </a:r>
            <a:r>
              <a:rPr sz="2025" spc="-188" dirty="0">
                <a:solidFill>
                  <a:srgbClr val="FFFFFF"/>
                </a:solidFill>
                <a:latin typeface="Verdana"/>
                <a:cs typeface="Verdana"/>
              </a:rPr>
              <a:t>must </a:t>
            </a:r>
            <a:r>
              <a:rPr sz="2025" spc="-157" dirty="0">
                <a:solidFill>
                  <a:srgbClr val="FFFFFF"/>
                </a:solidFill>
                <a:latin typeface="Verdana"/>
                <a:cs typeface="Verdana"/>
              </a:rPr>
              <a:t>choose </a:t>
            </a:r>
            <a:r>
              <a:rPr sz="2025" spc="-157" dirty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sz="2025" spc="-146" dirty="0">
                <a:solidFill>
                  <a:srgbClr val="FFFF00"/>
                </a:solidFill>
                <a:latin typeface="Verdana"/>
                <a:cs typeface="Verdana"/>
              </a:rPr>
              <a:t>one </a:t>
            </a:r>
            <a:r>
              <a:rPr sz="2025" spc="-166" dirty="0">
                <a:solidFill>
                  <a:srgbClr val="FFFF00"/>
                </a:solidFill>
                <a:latin typeface="Verdana"/>
                <a:cs typeface="Verdana"/>
              </a:rPr>
              <a:t>or </a:t>
            </a:r>
            <a:r>
              <a:rPr sz="2025" spc="-157" dirty="0">
                <a:solidFill>
                  <a:srgbClr val="FFFF00"/>
                </a:solidFill>
                <a:latin typeface="Verdana"/>
                <a:cs typeface="Verdana"/>
              </a:rPr>
              <a:t>the </a:t>
            </a:r>
            <a:r>
              <a:rPr sz="2025" spc="-160" dirty="0">
                <a:solidFill>
                  <a:srgbClr val="FFFF00"/>
                </a:solidFill>
                <a:latin typeface="Verdana"/>
                <a:cs typeface="Verdana"/>
              </a:rPr>
              <a:t>other </a:t>
            </a:r>
            <a:r>
              <a:rPr sz="2025" spc="-172" dirty="0">
                <a:solidFill>
                  <a:srgbClr val="FFFFFF"/>
                </a:solidFill>
                <a:latin typeface="Verdana"/>
                <a:cs typeface="Verdana"/>
              </a:rPr>
              <a:t>path  </a:t>
            </a:r>
            <a:r>
              <a:rPr sz="2025" spc="-160" dirty="0">
                <a:solidFill>
                  <a:srgbClr val="FFFFFF"/>
                </a:solidFill>
                <a:latin typeface="Verdana"/>
                <a:cs typeface="Verdana"/>
              </a:rPr>
              <a:t>but </a:t>
            </a:r>
            <a:r>
              <a:rPr sz="2025" spc="-129" dirty="0">
                <a:solidFill>
                  <a:srgbClr val="FFFFFF"/>
                </a:solidFill>
                <a:latin typeface="Verdana"/>
                <a:cs typeface="Verdana"/>
              </a:rPr>
              <a:t>not</a:t>
            </a:r>
            <a:r>
              <a:rPr sz="2025" spc="-363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41" dirty="0">
                <a:solidFill>
                  <a:srgbClr val="FFFFFF"/>
                </a:solidFill>
                <a:latin typeface="Verdana"/>
                <a:cs typeface="Verdana"/>
              </a:rPr>
              <a:t>both</a:t>
            </a:r>
            <a:endParaRPr sz="2025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72077" y="2478878"/>
            <a:ext cx="2000250" cy="828675"/>
          </a:xfrm>
          <a:custGeom>
            <a:avLst/>
            <a:gdLst/>
            <a:ahLst/>
            <a:cxnLst/>
            <a:rect l="l" t="t" r="r" b="b"/>
            <a:pathLst>
              <a:path w="3556000" h="1473200">
                <a:moveTo>
                  <a:pt x="0" y="736598"/>
                </a:moveTo>
                <a:lnTo>
                  <a:pt x="1777996" y="0"/>
                </a:lnTo>
                <a:lnTo>
                  <a:pt x="3555992" y="736598"/>
                </a:lnTo>
                <a:lnTo>
                  <a:pt x="1777996" y="1473197"/>
                </a:lnTo>
                <a:lnTo>
                  <a:pt x="0" y="736598"/>
                </a:lnTo>
                <a:close/>
              </a:path>
            </a:pathLst>
          </a:custGeom>
          <a:ln w="507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020305" y="2717441"/>
            <a:ext cx="503992" cy="327430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2081" spc="-248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2081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81" spc="-863" dirty="0">
                <a:solidFill>
                  <a:srgbClr val="FFFFFF"/>
                </a:solidFill>
                <a:latin typeface="Verdana"/>
                <a:cs typeface="Verdana"/>
              </a:rPr>
              <a:t>&gt;</a:t>
            </a:r>
            <a:r>
              <a:rPr sz="2081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81" spc="-233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2081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93717" y="3321839"/>
            <a:ext cx="1950244" cy="490519"/>
          </a:xfrm>
          <a:prstGeom prst="rect">
            <a:avLst/>
          </a:prstGeom>
          <a:ln w="50799">
            <a:solidFill>
              <a:srgbClr val="00FF00"/>
            </a:solidFill>
          </a:ln>
        </p:spPr>
        <p:txBody>
          <a:bodyPr vert="horz" wrap="square" lIns="0" tIns="211455" rIns="0" bIns="0" rtlCol="0">
            <a:spAutoFit/>
          </a:bodyPr>
          <a:lstStyle/>
          <a:p>
            <a:pPr marL="379333">
              <a:spcBef>
                <a:spcPts val="1665"/>
              </a:spcBef>
            </a:pPr>
            <a:r>
              <a:rPr spc="-132" dirty="0">
                <a:solidFill>
                  <a:srgbClr val="FFFFFF"/>
                </a:solidFill>
                <a:latin typeface="Verdana"/>
                <a:cs typeface="Verdana"/>
              </a:rPr>
              <a:t>print</a:t>
            </a:r>
            <a:r>
              <a:rPr spc="-233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74" dirty="0">
                <a:solidFill>
                  <a:srgbClr val="FFFFFF"/>
                </a:solidFill>
                <a:latin typeface="Verdana"/>
                <a:cs typeface="Verdana"/>
              </a:rPr>
              <a:t>'Bigger'</a:t>
            </a:r>
            <a:endParaRPr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58035" y="2878927"/>
            <a:ext cx="785098" cy="7144"/>
          </a:xfrm>
          <a:custGeom>
            <a:avLst/>
            <a:gdLst/>
            <a:ahLst/>
            <a:cxnLst/>
            <a:rect l="l" t="t" r="r" b="b"/>
            <a:pathLst>
              <a:path w="1395730" h="12700">
                <a:moveTo>
                  <a:pt x="0" y="12699"/>
                </a:moveTo>
                <a:lnTo>
                  <a:pt x="1395422" y="0"/>
                </a:lnTo>
              </a:path>
            </a:pathLst>
          </a:custGeom>
          <a:ln w="634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13372" y="2889642"/>
            <a:ext cx="9287" cy="354330"/>
          </a:xfrm>
          <a:custGeom>
            <a:avLst/>
            <a:gdLst/>
            <a:ahLst/>
            <a:cxnLst/>
            <a:rect l="l" t="t" r="r" b="b"/>
            <a:pathLst>
              <a:path w="16509" h="629920">
                <a:moveTo>
                  <a:pt x="0" y="629523"/>
                </a:moveTo>
                <a:lnTo>
                  <a:pt x="16074" y="0"/>
                </a:lnTo>
              </a:path>
            </a:pathLst>
          </a:custGeom>
          <a:ln w="634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88047" y="3218029"/>
            <a:ext cx="51046" cy="56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55675" y="4304102"/>
            <a:ext cx="1667708" cy="17502"/>
          </a:xfrm>
          <a:custGeom>
            <a:avLst/>
            <a:gdLst/>
            <a:ahLst/>
            <a:cxnLst/>
            <a:rect l="l" t="t" r="r" b="b"/>
            <a:pathLst>
              <a:path w="2964815" h="31114">
                <a:moveTo>
                  <a:pt x="0" y="30549"/>
                </a:moveTo>
                <a:lnTo>
                  <a:pt x="2964669" y="0"/>
                </a:lnTo>
              </a:path>
            </a:pathLst>
          </a:custGeom>
          <a:ln w="634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24414" y="4295679"/>
            <a:ext cx="56868" cy="510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553480" y="2515277"/>
            <a:ext cx="341471" cy="284213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169" dirty="0">
                <a:solidFill>
                  <a:srgbClr val="FFFFFF"/>
                </a:solidFill>
                <a:latin typeface="Verdana"/>
                <a:cs typeface="Verdana"/>
              </a:rPr>
              <a:t>yes</a:t>
            </a:r>
            <a:endParaRPr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32387" y="2515277"/>
            <a:ext cx="267891" cy="284213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118" dirty="0">
                <a:solidFill>
                  <a:srgbClr val="FFFFFF"/>
                </a:solidFill>
                <a:latin typeface="Verdana"/>
                <a:cs typeface="Verdana"/>
              </a:rPr>
              <a:t>no</a:t>
            </a:r>
            <a:endParaRPr>
              <a:latin typeface="Verdana"/>
              <a:cs typeface="Verdan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007227" y="4029068"/>
            <a:ext cx="5358" cy="260033"/>
          </a:xfrm>
          <a:custGeom>
            <a:avLst/>
            <a:gdLst/>
            <a:ahLst/>
            <a:cxnLst/>
            <a:rect l="l" t="t" r="r" b="b"/>
            <a:pathLst>
              <a:path w="9525" h="462279">
                <a:moveTo>
                  <a:pt x="9524" y="461949"/>
                </a:moveTo>
                <a:lnTo>
                  <a:pt x="0" y="0"/>
                </a:lnTo>
              </a:path>
            </a:pathLst>
          </a:custGeom>
          <a:ln w="634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80230" y="2115441"/>
            <a:ext cx="2500" cy="321112"/>
          </a:xfrm>
          <a:custGeom>
            <a:avLst/>
            <a:gdLst/>
            <a:ahLst/>
            <a:cxnLst/>
            <a:rect l="l" t="t" r="r" b="b"/>
            <a:pathLst>
              <a:path w="4445" h="570864">
                <a:moveTo>
                  <a:pt x="1987" y="-31749"/>
                </a:moveTo>
                <a:lnTo>
                  <a:pt x="1987" y="602486"/>
                </a:lnTo>
              </a:path>
            </a:pathLst>
          </a:custGeom>
          <a:ln w="674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56886" y="2410900"/>
            <a:ext cx="51046" cy="568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22082" y="1564480"/>
            <a:ext cx="1950244" cy="542925"/>
          </a:xfrm>
          <a:custGeom>
            <a:avLst/>
            <a:gdLst/>
            <a:ahLst/>
            <a:cxnLst/>
            <a:rect l="l" t="t" r="r" b="b"/>
            <a:pathLst>
              <a:path w="3467100" h="965200">
                <a:moveTo>
                  <a:pt x="0" y="0"/>
                </a:moveTo>
                <a:lnTo>
                  <a:pt x="3467093" y="0"/>
                </a:lnTo>
                <a:lnTo>
                  <a:pt x="3467093" y="965198"/>
                </a:lnTo>
                <a:lnTo>
                  <a:pt x="0" y="965198"/>
                </a:lnTo>
                <a:lnTo>
                  <a:pt x="0" y="0"/>
                </a:lnTo>
                <a:close/>
              </a:path>
            </a:pathLst>
          </a:custGeom>
          <a:ln w="507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094166" y="1708854"/>
            <a:ext cx="406479" cy="232340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1463" spc="-127" dirty="0">
                <a:solidFill>
                  <a:srgbClr val="FFFFFF"/>
                </a:solidFill>
                <a:latin typeface="Verdana"/>
                <a:cs typeface="Verdana"/>
              </a:rPr>
              <a:t>X </a:t>
            </a:r>
            <a:r>
              <a:rPr sz="1463" spc="-464" dirty="0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sz="1463" spc="-44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63" spc="-113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endParaRPr sz="1463">
              <a:latin typeface="Verdana"/>
              <a:cs typeface="Verdan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550559" y="2893214"/>
            <a:ext cx="785098" cy="7144"/>
          </a:xfrm>
          <a:custGeom>
            <a:avLst/>
            <a:gdLst/>
            <a:ahLst/>
            <a:cxnLst/>
            <a:rect l="l" t="t" r="r" b="b"/>
            <a:pathLst>
              <a:path w="1395729" h="12700">
                <a:moveTo>
                  <a:pt x="0" y="12699"/>
                </a:moveTo>
                <a:lnTo>
                  <a:pt x="1395397" y="0"/>
                </a:lnTo>
              </a:path>
            </a:pathLst>
          </a:custGeom>
          <a:ln w="6349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41517" y="2889642"/>
            <a:ext cx="9287" cy="354330"/>
          </a:xfrm>
          <a:custGeom>
            <a:avLst/>
            <a:gdLst/>
            <a:ahLst/>
            <a:cxnLst/>
            <a:rect l="l" t="t" r="r" b="b"/>
            <a:pathLst>
              <a:path w="16509" h="629920">
                <a:moveTo>
                  <a:pt x="0" y="629523"/>
                </a:moveTo>
                <a:lnTo>
                  <a:pt x="16074" y="0"/>
                </a:lnTo>
              </a:path>
            </a:pathLst>
          </a:custGeom>
          <a:ln w="6349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516191" y="3218029"/>
            <a:ext cx="51046" cy="569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600443" y="3307551"/>
            <a:ext cx="1950244" cy="490519"/>
          </a:xfrm>
          <a:prstGeom prst="rect">
            <a:avLst/>
          </a:prstGeom>
          <a:solidFill>
            <a:srgbClr val="000000"/>
          </a:solidFill>
          <a:ln w="50799">
            <a:solidFill>
              <a:srgbClr val="FF9900"/>
            </a:solidFill>
          </a:ln>
        </p:spPr>
        <p:txBody>
          <a:bodyPr vert="horz" wrap="square" lIns="0" tIns="211455" rIns="0" bIns="0" rtlCol="0">
            <a:spAutoFit/>
          </a:bodyPr>
          <a:lstStyle/>
          <a:p>
            <a:pPr marL="176451">
              <a:spcBef>
                <a:spcPts val="1665"/>
              </a:spcBef>
            </a:pPr>
            <a:r>
              <a:rPr spc="-132" dirty="0">
                <a:solidFill>
                  <a:srgbClr val="FFFFFF"/>
                </a:solidFill>
                <a:latin typeface="Verdana"/>
                <a:cs typeface="Verdana"/>
              </a:rPr>
              <a:t>print </a:t>
            </a:r>
            <a:r>
              <a:rPr spc="-113" dirty="0">
                <a:solidFill>
                  <a:srgbClr val="FFFFFF"/>
                </a:solidFill>
                <a:latin typeface="Verdana"/>
                <a:cs typeface="Verdana"/>
              </a:rPr>
              <a:t>'Not</a:t>
            </a:r>
            <a:r>
              <a:rPr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72" dirty="0">
                <a:solidFill>
                  <a:srgbClr val="FFFFFF"/>
                </a:solidFill>
                <a:latin typeface="Verdana"/>
                <a:cs typeface="Verdana"/>
              </a:rPr>
              <a:t>bigger'</a:t>
            </a:r>
            <a:endParaRPr>
              <a:latin typeface="Verdana"/>
              <a:cs typeface="Verdan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537158" y="4309530"/>
            <a:ext cx="1688425" cy="1786"/>
          </a:xfrm>
          <a:custGeom>
            <a:avLst/>
            <a:gdLst/>
            <a:ahLst/>
            <a:cxnLst/>
            <a:rect l="l" t="t" r="r" b="b"/>
            <a:pathLst>
              <a:path w="3001645" h="3175">
                <a:moveTo>
                  <a:pt x="3001193" y="0"/>
                </a:moveTo>
                <a:lnTo>
                  <a:pt x="0" y="3049"/>
                </a:lnTo>
              </a:path>
            </a:pathLst>
          </a:custGeom>
          <a:ln w="6349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99806" y="4284007"/>
            <a:ext cx="56784" cy="510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21084" y="4036212"/>
            <a:ext cx="5358" cy="260033"/>
          </a:xfrm>
          <a:custGeom>
            <a:avLst/>
            <a:gdLst/>
            <a:ahLst/>
            <a:cxnLst/>
            <a:rect l="l" t="t" r="r" b="b"/>
            <a:pathLst>
              <a:path w="9525" h="462279">
                <a:moveTo>
                  <a:pt x="9524" y="461949"/>
                </a:moveTo>
                <a:lnTo>
                  <a:pt x="0" y="0"/>
                </a:lnTo>
              </a:path>
            </a:pathLst>
          </a:custGeom>
          <a:ln w="6349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298876" y="4346965"/>
            <a:ext cx="9287" cy="354330"/>
          </a:xfrm>
          <a:custGeom>
            <a:avLst/>
            <a:gdLst/>
            <a:ahLst/>
            <a:cxnLst/>
            <a:rect l="l" t="t" r="r" b="b"/>
            <a:pathLst>
              <a:path w="16509" h="629920">
                <a:moveTo>
                  <a:pt x="0" y="629498"/>
                </a:moveTo>
                <a:lnTo>
                  <a:pt x="16074" y="0"/>
                </a:lnTo>
              </a:path>
            </a:pathLst>
          </a:custGeom>
          <a:ln w="634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273550" y="4675351"/>
            <a:ext cx="51046" cy="569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293508" y="4750586"/>
            <a:ext cx="1950244" cy="406778"/>
          </a:xfrm>
          <a:prstGeom prst="rect">
            <a:avLst/>
          </a:prstGeom>
          <a:solidFill>
            <a:srgbClr val="000000"/>
          </a:solidFill>
          <a:ln w="50799">
            <a:solidFill>
              <a:srgbClr val="00FFFF"/>
            </a:solidFill>
          </a:ln>
        </p:spPr>
        <p:txBody>
          <a:bodyPr vert="horz" wrap="square" lIns="0" tIns="120015" rIns="0" bIns="0" rtlCol="0">
            <a:spAutoFit/>
          </a:bodyPr>
          <a:lstStyle/>
          <a:p>
            <a:pPr marL="240030">
              <a:spcBef>
                <a:spcPts val="945"/>
              </a:spcBef>
            </a:pPr>
            <a:r>
              <a:rPr sz="1856" spc="-138" dirty="0">
                <a:solidFill>
                  <a:srgbClr val="FFFFFF"/>
                </a:solidFill>
                <a:latin typeface="Verdana"/>
                <a:cs typeface="Verdana"/>
              </a:rPr>
              <a:t>print </a:t>
            </a:r>
            <a:r>
              <a:rPr sz="1856" spc="-110" dirty="0">
                <a:solidFill>
                  <a:srgbClr val="FFFFFF"/>
                </a:solidFill>
                <a:latin typeface="Verdana"/>
                <a:cs typeface="Verdana"/>
              </a:rPr>
              <a:t>'All</a:t>
            </a:r>
            <a:r>
              <a:rPr sz="1856" spc="-343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56" spc="-129" dirty="0">
                <a:solidFill>
                  <a:srgbClr val="FFFFFF"/>
                </a:solidFill>
                <a:latin typeface="Verdana"/>
                <a:cs typeface="Verdana"/>
              </a:rPr>
              <a:t>Done'</a:t>
            </a:r>
            <a:endParaRPr sz="1856">
              <a:latin typeface="Verdana"/>
              <a:cs typeface="Verdana"/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93262" y="2486021"/>
            <a:ext cx="5650706" cy="1900238"/>
          </a:xfrm>
          <a:custGeom>
            <a:avLst/>
            <a:gdLst/>
            <a:ahLst/>
            <a:cxnLst/>
            <a:rect l="l" t="t" r="r" b="b"/>
            <a:pathLst>
              <a:path w="10045700" h="3378200">
                <a:moveTo>
                  <a:pt x="0" y="0"/>
                </a:moveTo>
                <a:lnTo>
                  <a:pt x="10045679" y="0"/>
                </a:lnTo>
                <a:lnTo>
                  <a:pt x="10045679" y="3378193"/>
                </a:lnTo>
                <a:lnTo>
                  <a:pt x="0" y="3378193"/>
                </a:lnTo>
                <a:lnTo>
                  <a:pt x="0" y="0"/>
                </a:lnTo>
                <a:close/>
              </a:path>
            </a:pathLst>
          </a:custGeom>
          <a:ln w="5079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14914" y="2478878"/>
            <a:ext cx="2000250" cy="828675"/>
          </a:xfrm>
          <a:custGeom>
            <a:avLst/>
            <a:gdLst/>
            <a:ahLst/>
            <a:cxnLst/>
            <a:rect l="l" t="t" r="r" b="b"/>
            <a:pathLst>
              <a:path w="3556000" h="1473200">
                <a:moveTo>
                  <a:pt x="0" y="736598"/>
                </a:moveTo>
                <a:lnTo>
                  <a:pt x="1777996" y="0"/>
                </a:lnTo>
                <a:lnTo>
                  <a:pt x="3555992" y="736598"/>
                </a:lnTo>
                <a:lnTo>
                  <a:pt x="1777996" y="1473197"/>
                </a:lnTo>
                <a:lnTo>
                  <a:pt x="0" y="736598"/>
                </a:lnTo>
                <a:close/>
              </a:path>
            </a:pathLst>
          </a:custGeom>
          <a:ln w="507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863161" y="2717441"/>
            <a:ext cx="503992" cy="327430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2081" spc="-248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2081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81" spc="-863" dirty="0">
                <a:solidFill>
                  <a:srgbClr val="FFFFFF"/>
                </a:solidFill>
                <a:latin typeface="Verdana"/>
                <a:cs typeface="Verdana"/>
              </a:rPr>
              <a:t>&gt;</a:t>
            </a:r>
            <a:r>
              <a:rPr sz="2081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81" spc="-233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2081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36555" y="3321839"/>
            <a:ext cx="1950244" cy="490519"/>
          </a:xfrm>
          <a:prstGeom prst="rect">
            <a:avLst/>
          </a:prstGeom>
          <a:ln w="50799">
            <a:solidFill>
              <a:srgbClr val="00FF00"/>
            </a:solidFill>
          </a:ln>
        </p:spPr>
        <p:txBody>
          <a:bodyPr vert="horz" wrap="square" lIns="0" tIns="211455" rIns="0" bIns="0" rtlCol="0">
            <a:spAutoFit/>
          </a:bodyPr>
          <a:lstStyle/>
          <a:p>
            <a:pPr marL="379333">
              <a:spcBef>
                <a:spcPts val="1665"/>
              </a:spcBef>
            </a:pPr>
            <a:r>
              <a:rPr spc="-132" dirty="0">
                <a:solidFill>
                  <a:srgbClr val="FFFFFF"/>
                </a:solidFill>
                <a:latin typeface="Verdana"/>
                <a:cs typeface="Verdana"/>
              </a:rPr>
              <a:t>print</a:t>
            </a:r>
            <a:r>
              <a:rPr spc="-233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74" dirty="0">
                <a:solidFill>
                  <a:srgbClr val="FFFFFF"/>
                </a:solidFill>
                <a:latin typeface="Verdana"/>
                <a:cs typeface="Verdana"/>
              </a:rPr>
              <a:t>'Bigger'</a:t>
            </a:r>
            <a:endParaRPr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00873" y="2878927"/>
            <a:ext cx="785098" cy="7144"/>
          </a:xfrm>
          <a:custGeom>
            <a:avLst/>
            <a:gdLst/>
            <a:ahLst/>
            <a:cxnLst/>
            <a:rect l="l" t="t" r="r" b="b"/>
            <a:pathLst>
              <a:path w="1395730" h="12700">
                <a:moveTo>
                  <a:pt x="0" y="12699"/>
                </a:moveTo>
                <a:lnTo>
                  <a:pt x="1395397" y="0"/>
                </a:lnTo>
              </a:path>
            </a:pathLst>
          </a:custGeom>
          <a:ln w="634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856211" y="2889642"/>
            <a:ext cx="9287" cy="354330"/>
          </a:xfrm>
          <a:custGeom>
            <a:avLst/>
            <a:gdLst/>
            <a:ahLst/>
            <a:cxnLst/>
            <a:rect l="l" t="t" r="r" b="b"/>
            <a:pathLst>
              <a:path w="16509" h="629920">
                <a:moveTo>
                  <a:pt x="0" y="629523"/>
                </a:moveTo>
                <a:lnTo>
                  <a:pt x="16074" y="0"/>
                </a:lnTo>
              </a:path>
            </a:pathLst>
          </a:custGeom>
          <a:ln w="634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30884" y="3218029"/>
            <a:ext cx="51046" cy="56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98513" y="4304102"/>
            <a:ext cx="1667708" cy="17502"/>
          </a:xfrm>
          <a:custGeom>
            <a:avLst/>
            <a:gdLst/>
            <a:ahLst/>
            <a:cxnLst/>
            <a:rect l="l" t="t" r="r" b="b"/>
            <a:pathLst>
              <a:path w="2964815" h="31114">
                <a:moveTo>
                  <a:pt x="0" y="30549"/>
                </a:moveTo>
                <a:lnTo>
                  <a:pt x="2964694" y="0"/>
                </a:lnTo>
              </a:path>
            </a:pathLst>
          </a:custGeom>
          <a:ln w="634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67252" y="4295679"/>
            <a:ext cx="56868" cy="510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396335" y="2515277"/>
            <a:ext cx="341471" cy="284213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169" dirty="0">
                <a:solidFill>
                  <a:srgbClr val="FFFFFF"/>
                </a:solidFill>
                <a:latin typeface="Verdana"/>
                <a:cs typeface="Verdana"/>
              </a:rPr>
              <a:t>yes</a:t>
            </a:r>
            <a:endParaRPr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75227" y="2515277"/>
            <a:ext cx="267891" cy="284213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118" dirty="0">
                <a:solidFill>
                  <a:srgbClr val="FFFFFF"/>
                </a:solidFill>
                <a:latin typeface="Verdana"/>
                <a:cs typeface="Verdana"/>
              </a:rPr>
              <a:t>no</a:t>
            </a:r>
            <a:endParaRPr>
              <a:latin typeface="Verdana"/>
              <a:cs typeface="Verdan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850066" y="4029068"/>
            <a:ext cx="5715" cy="260033"/>
          </a:xfrm>
          <a:custGeom>
            <a:avLst/>
            <a:gdLst/>
            <a:ahLst/>
            <a:cxnLst/>
            <a:rect l="l" t="t" r="r" b="b"/>
            <a:pathLst>
              <a:path w="10159" h="462279">
                <a:moveTo>
                  <a:pt x="9549" y="461949"/>
                </a:moveTo>
                <a:lnTo>
                  <a:pt x="0" y="0"/>
                </a:lnTo>
              </a:path>
            </a:pathLst>
          </a:custGeom>
          <a:ln w="634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123068" y="2115441"/>
            <a:ext cx="2500" cy="321112"/>
          </a:xfrm>
          <a:custGeom>
            <a:avLst/>
            <a:gdLst/>
            <a:ahLst/>
            <a:cxnLst/>
            <a:rect l="l" t="t" r="r" b="b"/>
            <a:pathLst>
              <a:path w="4445" h="570864">
                <a:moveTo>
                  <a:pt x="1987" y="-31749"/>
                </a:moveTo>
                <a:lnTo>
                  <a:pt x="1987" y="602486"/>
                </a:lnTo>
              </a:path>
            </a:pathLst>
          </a:custGeom>
          <a:ln w="6747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099723" y="2410900"/>
            <a:ext cx="51046" cy="568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64920" y="1564480"/>
            <a:ext cx="1950244" cy="542925"/>
          </a:xfrm>
          <a:custGeom>
            <a:avLst/>
            <a:gdLst/>
            <a:ahLst/>
            <a:cxnLst/>
            <a:rect l="l" t="t" r="r" b="b"/>
            <a:pathLst>
              <a:path w="3467100" h="965200">
                <a:moveTo>
                  <a:pt x="0" y="0"/>
                </a:moveTo>
                <a:lnTo>
                  <a:pt x="3467093" y="0"/>
                </a:lnTo>
                <a:lnTo>
                  <a:pt x="3467093" y="965198"/>
                </a:lnTo>
                <a:lnTo>
                  <a:pt x="0" y="965198"/>
                </a:lnTo>
                <a:lnTo>
                  <a:pt x="0" y="0"/>
                </a:lnTo>
                <a:close/>
              </a:path>
            </a:pathLst>
          </a:custGeom>
          <a:ln w="507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920192" y="1691639"/>
            <a:ext cx="439698" cy="266965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1688" spc="-200" dirty="0">
                <a:solidFill>
                  <a:srgbClr val="FFFFFF"/>
                </a:solidFill>
                <a:latin typeface="Verdana"/>
                <a:cs typeface="Verdana"/>
              </a:rPr>
              <a:t>x </a:t>
            </a:r>
            <a:r>
              <a:rPr sz="1688" spc="-534" dirty="0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sz="1688" spc="-51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88" spc="-132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endParaRPr sz="1688">
              <a:latin typeface="Verdana"/>
              <a:cs typeface="Verdan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393397" y="2893214"/>
            <a:ext cx="785098" cy="7144"/>
          </a:xfrm>
          <a:custGeom>
            <a:avLst/>
            <a:gdLst/>
            <a:ahLst/>
            <a:cxnLst/>
            <a:rect l="l" t="t" r="r" b="b"/>
            <a:pathLst>
              <a:path w="1395729" h="12700">
                <a:moveTo>
                  <a:pt x="0" y="12699"/>
                </a:moveTo>
                <a:lnTo>
                  <a:pt x="1395397" y="0"/>
                </a:lnTo>
              </a:path>
            </a:pathLst>
          </a:custGeom>
          <a:ln w="6349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84355" y="2889642"/>
            <a:ext cx="9287" cy="354330"/>
          </a:xfrm>
          <a:custGeom>
            <a:avLst/>
            <a:gdLst/>
            <a:ahLst/>
            <a:cxnLst/>
            <a:rect l="l" t="t" r="r" b="b"/>
            <a:pathLst>
              <a:path w="16509" h="629920">
                <a:moveTo>
                  <a:pt x="0" y="629523"/>
                </a:moveTo>
                <a:lnTo>
                  <a:pt x="16074" y="0"/>
                </a:lnTo>
              </a:path>
            </a:pathLst>
          </a:custGeom>
          <a:ln w="6349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359029" y="3218029"/>
            <a:ext cx="51046" cy="569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443280" y="3307551"/>
            <a:ext cx="1950244" cy="490519"/>
          </a:xfrm>
          <a:prstGeom prst="rect">
            <a:avLst/>
          </a:prstGeom>
          <a:solidFill>
            <a:srgbClr val="000000"/>
          </a:solidFill>
          <a:ln w="50799">
            <a:solidFill>
              <a:srgbClr val="FF9900"/>
            </a:solidFill>
          </a:ln>
        </p:spPr>
        <p:txBody>
          <a:bodyPr vert="horz" wrap="square" lIns="0" tIns="211455" rIns="0" bIns="0" rtlCol="0">
            <a:spAutoFit/>
          </a:bodyPr>
          <a:lstStyle/>
          <a:p>
            <a:pPr marL="309682">
              <a:spcBef>
                <a:spcPts val="1665"/>
              </a:spcBef>
            </a:pPr>
            <a:r>
              <a:rPr spc="-132" dirty="0">
                <a:solidFill>
                  <a:srgbClr val="FFFFFF"/>
                </a:solidFill>
                <a:latin typeface="Verdana"/>
                <a:cs typeface="Verdana"/>
              </a:rPr>
              <a:t>print</a:t>
            </a:r>
            <a:r>
              <a:rPr spc="-23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52" dirty="0">
                <a:solidFill>
                  <a:srgbClr val="FFFFFF"/>
                </a:solidFill>
                <a:latin typeface="Verdana"/>
                <a:cs typeface="Verdana"/>
              </a:rPr>
              <a:t>'Smaller'</a:t>
            </a:r>
            <a:endParaRPr>
              <a:latin typeface="Verdana"/>
              <a:cs typeface="Verdan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379996" y="4309530"/>
            <a:ext cx="1688425" cy="1786"/>
          </a:xfrm>
          <a:custGeom>
            <a:avLst/>
            <a:gdLst/>
            <a:ahLst/>
            <a:cxnLst/>
            <a:rect l="l" t="t" r="r" b="b"/>
            <a:pathLst>
              <a:path w="3001645" h="3175">
                <a:moveTo>
                  <a:pt x="3001193" y="0"/>
                </a:moveTo>
                <a:lnTo>
                  <a:pt x="0" y="3049"/>
                </a:lnTo>
              </a:path>
            </a:pathLst>
          </a:custGeom>
          <a:ln w="6349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42644" y="4284007"/>
            <a:ext cx="56784" cy="510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363922" y="4036212"/>
            <a:ext cx="5358" cy="260033"/>
          </a:xfrm>
          <a:custGeom>
            <a:avLst/>
            <a:gdLst/>
            <a:ahLst/>
            <a:cxnLst/>
            <a:rect l="l" t="t" r="r" b="b"/>
            <a:pathLst>
              <a:path w="9525" h="462279">
                <a:moveTo>
                  <a:pt x="9524" y="461949"/>
                </a:moveTo>
                <a:lnTo>
                  <a:pt x="0" y="0"/>
                </a:lnTo>
              </a:path>
            </a:pathLst>
          </a:custGeom>
          <a:ln w="6349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141714" y="4346965"/>
            <a:ext cx="9287" cy="354330"/>
          </a:xfrm>
          <a:custGeom>
            <a:avLst/>
            <a:gdLst/>
            <a:ahLst/>
            <a:cxnLst/>
            <a:rect l="l" t="t" r="r" b="b"/>
            <a:pathLst>
              <a:path w="16509" h="629920">
                <a:moveTo>
                  <a:pt x="0" y="629498"/>
                </a:moveTo>
                <a:lnTo>
                  <a:pt x="16074" y="0"/>
                </a:lnTo>
              </a:path>
            </a:pathLst>
          </a:custGeom>
          <a:ln w="634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116388" y="4675351"/>
            <a:ext cx="51046" cy="569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136345" y="4750586"/>
            <a:ext cx="1950244" cy="406778"/>
          </a:xfrm>
          <a:prstGeom prst="rect">
            <a:avLst/>
          </a:prstGeom>
          <a:solidFill>
            <a:srgbClr val="000000"/>
          </a:solidFill>
          <a:ln w="50799">
            <a:solidFill>
              <a:srgbClr val="00FFFF"/>
            </a:solidFill>
          </a:ln>
        </p:spPr>
        <p:txBody>
          <a:bodyPr vert="horz" wrap="square" lIns="0" tIns="120015" rIns="0" bIns="0" rtlCol="0">
            <a:spAutoFit/>
          </a:bodyPr>
          <a:lstStyle/>
          <a:p>
            <a:pPr marL="240030">
              <a:spcBef>
                <a:spcPts val="945"/>
              </a:spcBef>
            </a:pPr>
            <a:r>
              <a:rPr sz="1856" spc="-138" dirty="0">
                <a:solidFill>
                  <a:srgbClr val="FFFFFF"/>
                </a:solidFill>
                <a:latin typeface="Verdana"/>
                <a:cs typeface="Verdana"/>
              </a:rPr>
              <a:t>print </a:t>
            </a:r>
            <a:r>
              <a:rPr sz="1856" spc="-110" dirty="0">
                <a:solidFill>
                  <a:srgbClr val="FFFFFF"/>
                </a:solidFill>
                <a:latin typeface="Verdana"/>
                <a:cs typeface="Verdana"/>
              </a:rPr>
              <a:t>'All</a:t>
            </a:r>
            <a:r>
              <a:rPr sz="1856" spc="-343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56" spc="-129" dirty="0">
                <a:solidFill>
                  <a:srgbClr val="FFFFFF"/>
                </a:solidFill>
                <a:latin typeface="Verdana"/>
                <a:cs typeface="Verdana"/>
              </a:rPr>
              <a:t>Done'</a:t>
            </a:r>
            <a:endParaRPr sz="1856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90205" y="2966765"/>
            <a:ext cx="657225" cy="266965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1688" dirty="0">
                <a:solidFill>
                  <a:srgbClr val="FFFFFF"/>
                </a:solidFill>
                <a:latin typeface="Courier New"/>
                <a:cs typeface="Courier New"/>
              </a:rPr>
              <a:t>x =</a:t>
            </a:r>
            <a:r>
              <a:rPr sz="1688" spc="-62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88" dirty="0">
                <a:solidFill>
                  <a:srgbClr val="FFFFFF"/>
                </a:solidFill>
                <a:latin typeface="Courier New"/>
                <a:cs typeface="Courier New"/>
              </a:rPr>
              <a:t>4</a:t>
            </a:r>
            <a:endParaRPr sz="1688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28600" y="3357557"/>
            <a:ext cx="2565678" cy="1171010"/>
          </a:xfrm>
          <a:prstGeom prst="rect">
            <a:avLst/>
          </a:prstGeom>
          <a:solidFill>
            <a:srgbClr val="000000"/>
          </a:solidFill>
          <a:ln w="50799">
            <a:solidFill>
              <a:srgbClr val="FF9900"/>
            </a:solidFill>
          </a:ln>
        </p:spPr>
        <p:txBody>
          <a:bodyPr vert="horz" wrap="square" lIns="0" tIns="130731" rIns="0" bIns="0" rtlCol="0">
            <a:spAutoFit/>
          </a:bodyPr>
          <a:lstStyle/>
          <a:p>
            <a:pPr marL="68580">
              <a:spcBef>
                <a:spcPts val="1029"/>
              </a:spcBef>
            </a:pPr>
            <a:r>
              <a:rPr sz="1688" spc="-3" dirty="0">
                <a:solidFill>
                  <a:srgbClr val="00FF00"/>
                </a:solidFill>
                <a:latin typeface="Courier New"/>
                <a:cs typeface="Courier New"/>
              </a:rPr>
              <a:t>if </a:t>
            </a:r>
            <a:r>
              <a:rPr sz="1688" dirty="0">
                <a:solidFill>
                  <a:srgbClr val="00FF00"/>
                </a:solidFill>
                <a:latin typeface="Courier New"/>
                <a:cs typeface="Courier New"/>
              </a:rPr>
              <a:t>x &gt; 2</a:t>
            </a:r>
            <a:r>
              <a:rPr sz="1688" spc="-25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sz="1688" dirty="0">
                <a:solidFill>
                  <a:srgbClr val="00FF00"/>
                </a:solidFill>
                <a:latin typeface="Courier New"/>
                <a:cs typeface="Courier New"/>
              </a:rPr>
              <a:t>:</a:t>
            </a:r>
            <a:endParaRPr sz="1688">
              <a:latin typeface="Courier New"/>
              <a:cs typeface="Courier New"/>
            </a:endParaRPr>
          </a:p>
          <a:p>
            <a:pPr marL="68580" marR="177522" indent="514350"/>
            <a:r>
              <a:rPr sz="1688" spc="-3" dirty="0">
                <a:solidFill>
                  <a:srgbClr val="00FF00"/>
                </a:solidFill>
                <a:latin typeface="Courier New"/>
                <a:cs typeface="Courier New"/>
              </a:rPr>
              <a:t>print</a:t>
            </a:r>
            <a:r>
              <a:rPr sz="1688" spc="-56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sz="1688" spc="-3" dirty="0">
                <a:solidFill>
                  <a:srgbClr val="00FF00"/>
                </a:solidFill>
                <a:latin typeface="Courier New"/>
                <a:cs typeface="Courier New"/>
              </a:rPr>
              <a:t>'Bigger'  </a:t>
            </a:r>
            <a:r>
              <a:rPr sz="1688" spc="-3" dirty="0">
                <a:solidFill>
                  <a:srgbClr val="FF9900"/>
                </a:solidFill>
                <a:latin typeface="Courier New"/>
                <a:cs typeface="Courier New"/>
              </a:rPr>
              <a:t>else</a:t>
            </a:r>
            <a:r>
              <a:rPr sz="1688" spc="-8" dirty="0">
                <a:solidFill>
                  <a:srgbClr val="FF9900"/>
                </a:solidFill>
                <a:latin typeface="Courier New"/>
                <a:cs typeface="Courier New"/>
              </a:rPr>
              <a:t> </a:t>
            </a:r>
            <a:r>
              <a:rPr sz="1688" dirty="0">
                <a:solidFill>
                  <a:srgbClr val="FF9900"/>
                </a:solidFill>
                <a:latin typeface="Courier New"/>
                <a:cs typeface="Courier New"/>
              </a:rPr>
              <a:t>:</a:t>
            </a:r>
            <a:endParaRPr sz="1688">
              <a:latin typeface="Courier New"/>
              <a:cs typeface="Courier New"/>
            </a:endParaRPr>
          </a:p>
          <a:p>
            <a:pPr marL="582929"/>
            <a:r>
              <a:rPr sz="1688" spc="-3" dirty="0">
                <a:solidFill>
                  <a:srgbClr val="FF9900"/>
                </a:solidFill>
                <a:latin typeface="Courier New"/>
                <a:cs typeface="Courier New"/>
              </a:rPr>
              <a:t>print</a:t>
            </a:r>
            <a:r>
              <a:rPr sz="1688" spc="-42" dirty="0">
                <a:solidFill>
                  <a:srgbClr val="FF9900"/>
                </a:solidFill>
                <a:latin typeface="Courier New"/>
                <a:cs typeface="Courier New"/>
              </a:rPr>
              <a:t> </a:t>
            </a:r>
            <a:r>
              <a:rPr sz="1688" spc="-3" dirty="0">
                <a:solidFill>
                  <a:srgbClr val="FF9900"/>
                </a:solidFill>
                <a:latin typeface="Courier New"/>
                <a:cs typeface="Courier New"/>
              </a:rPr>
              <a:t>'Smaller'</a:t>
            </a:r>
            <a:endParaRPr sz="1688">
              <a:latin typeface="Courier New"/>
              <a:cs typeface="Courier New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90205" y="4766986"/>
            <a:ext cx="2071688" cy="266965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1688" spc="-3" dirty="0">
                <a:solidFill>
                  <a:srgbClr val="FFFFFF"/>
                </a:solidFill>
                <a:latin typeface="Courier New"/>
                <a:cs typeface="Courier New"/>
              </a:rPr>
              <a:t>print 'All</a:t>
            </a:r>
            <a:r>
              <a:rPr sz="1688" spc="-53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88" spc="-3" dirty="0">
                <a:solidFill>
                  <a:srgbClr val="FFFFFF"/>
                </a:solidFill>
                <a:latin typeface="Courier New"/>
                <a:cs typeface="Courier New"/>
              </a:rPr>
              <a:t>done'</a:t>
            </a:r>
            <a:endParaRPr sz="1688">
              <a:latin typeface="Courier New"/>
              <a:cs typeface="Courier New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675241" y="1166974"/>
            <a:ext cx="2152769" cy="1147437"/>
          </a:xfrm>
          <a:prstGeom prst="rect">
            <a:avLst/>
          </a:prstGeom>
        </p:spPr>
        <p:txBody>
          <a:bodyPr vert="horz" wrap="square" lIns="0" tIns="4643" rIns="0" bIns="0" rtlCol="0">
            <a:spAutoFit/>
          </a:bodyPr>
          <a:lstStyle/>
          <a:p>
            <a:pPr marL="7144" marR="2858" indent="139660">
              <a:lnSpc>
                <a:spcPct val="100400"/>
              </a:lnSpc>
              <a:spcBef>
                <a:spcPts val="37"/>
              </a:spcBef>
            </a:pPr>
            <a:r>
              <a:rPr sz="3713" spc="-301" dirty="0"/>
              <a:t>Two-way  </a:t>
            </a:r>
            <a:r>
              <a:rPr sz="3713" spc="-354" dirty="0"/>
              <a:t>using </a:t>
            </a:r>
            <a:r>
              <a:rPr sz="3713" spc="-293" dirty="0"/>
              <a:t>else</a:t>
            </a:r>
            <a:r>
              <a:rPr sz="3713" spc="-636" dirty="0"/>
              <a:t> </a:t>
            </a:r>
            <a:r>
              <a:rPr sz="3713" spc="-931" dirty="0"/>
              <a:t>:</a:t>
            </a:r>
            <a:endParaRPr sz="3713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71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0213" y="1137359"/>
            <a:ext cx="2324576" cy="665086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301" dirty="0"/>
              <a:t>Multi-way</a:t>
            </a:r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47383" y="2798017"/>
            <a:ext cx="2328863" cy="2085219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1688" dirty="0">
                <a:solidFill>
                  <a:srgbClr val="FFFFFF"/>
                </a:solidFill>
                <a:latin typeface="Courier New"/>
                <a:cs typeface="Courier New"/>
              </a:rPr>
              <a:t>x =</a:t>
            </a:r>
            <a:r>
              <a:rPr sz="1688" spc="-14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88" dirty="0">
                <a:solidFill>
                  <a:srgbClr val="FFFFFF"/>
                </a:solidFill>
                <a:latin typeface="Courier New"/>
                <a:cs typeface="Courier New"/>
              </a:rPr>
              <a:t>0</a:t>
            </a:r>
            <a:endParaRPr sz="1688">
              <a:latin typeface="Courier New"/>
              <a:cs typeface="Courier New"/>
            </a:endParaRPr>
          </a:p>
          <a:p>
            <a:pPr marL="7144"/>
            <a:r>
              <a:rPr sz="1688" spc="-3" dirty="0">
                <a:solidFill>
                  <a:srgbClr val="FF9900"/>
                </a:solidFill>
                <a:latin typeface="Courier New"/>
                <a:cs typeface="Courier New"/>
              </a:rPr>
              <a:t>if </a:t>
            </a:r>
            <a:r>
              <a:rPr sz="1688" dirty="0">
                <a:solidFill>
                  <a:srgbClr val="FF9900"/>
                </a:solidFill>
                <a:latin typeface="Courier New"/>
                <a:cs typeface="Courier New"/>
              </a:rPr>
              <a:t>x &lt; 2</a:t>
            </a:r>
            <a:r>
              <a:rPr sz="1688" spc="-28" dirty="0">
                <a:solidFill>
                  <a:srgbClr val="FF9900"/>
                </a:solidFill>
                <a:latin typeface="Courier New"/>
                <a:cs typeface="Courier New"/>
              </a:rPr>
              <a:t> </a:t>
            </a:r>
            <a:r>
              <a:rPr sz="1688" dirty="0">
                <a:solidFill>
                  <a:srgbClr val="FF9900"/>
                </a:solidFill>
                <a:latin typeface="Courier New"/>
                <a:cs typeface="Courier New"/>
              </a:rPr>
              <a:t>:</a:t>
            </a:r>
            <a:endParaRPr sz="1688">
              <a:latin typeface="Courier New"/>
              <a:cs typeface="Courier New"/>
            </a:endParaRPr>
          </a:p>
          <a:p>
            <a:pPr marL="7144" marR="131802" indent="514350"/>
            <a:r>
              <a:rPr sz="1688" spc="-3" dirty="0">
                <a:solidFill>
                  <a:srgbClr val="FF9900"/>
                </a:solidFill>
                <a:latin typeface="Courier New"/>
                <a:cs typeface="Courier New"/>
              </a:rPr>
              <a:t>print</a:t>
            </a:r>
            <a:r>
              <a:rPr sz="1688" spc="-56" dirty="0">
                <a:solidFill>
                  <a:srgbClr val="FF9900"/>
                </a:solidFill>
                <a:latin typeface="Courier New"/>
                <a:cs typeface="Courier New"/>
              </a:rPr>
              <a:t> </a:t>
            </a:r>
            <a:r>
              <a:rPr sz="1688" spc="-3" dirty="0">
                <a:solidFill>
                  <a:srgbClr val="FF9900"/>
                </a:solidFill>
                <a:latin typeface="Courier New"/>
                <a:cs typeface="Courier New"/>
              </a:rPr>
              <a:t>'small'  </a:t>
            </a:r>
            <a:r>
              <a:rPr sz="1688" spc="-3" dirty="0">
                <a:solidFill>
                  <a:srgbClr val="00FF00"/>
                </a:solidFill>
                <a:latin typeface="Courier New"/>
                <a:cs typeface="Courier New"/>
              </a:rPr>
              <a:t>elif </a:t>
            </a:r>
            <a:r>
              <a:rPr sz="1688" dirty="0">
                <a:solidFill>
                  <a:srgbClr val="00FF00"/>
                </a:solidFill>
                <a:latin typeface="Courier New"/>
                <a:cs typeface="Courier New"/>
              </a:rPr>
              <a:t>x &lt; </a:t>
            </a:r>
            <a:r>
              <a:rPr sz="1688" spc="-3" dirty="0">
                <a:solidFill>
                  <a:srgbClr val="00FF00"/>
                </a:solidFill>
                <a:latin typeface="Courier New"/>
                <a:cs typeface="Courier New"/>
              </a:rPr>
              <a:t>10</a:t>
            </a:r>
            <a:r>
              <a:rPr sz="1688" spc="-34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sz="1688" dirty="0">
                <a:solidFill>
                  <a:srgbClr val="00FF00"/>
                </a:solidFill>
                <a:latin typeface="Courier New"/>
                <a:cs typeface="Courier New"/>
              </a:rPr>
              <a:t>:</a:t>
            </a:r>
            <a:endParaRPr sz="1688">
              <a:latin typeface="Courier New"/>
              <a:cs typeface="Courier New"/>
            </a:endParaRPr>
          </a:p>
          <a:p>
            <a:pPr marL="7144" marR="2858" indent="514350"/>
            <a:r>
              <a:rPr sz="1688" spc="-3" dirty="0">
                <a:solidFill>
                  <a:srgbClr val="00FF00"/>
                </a:solidFill>
                <a:latin typeface="Courier New"/>
                <a:cs typeface="Courier New"/>
              </a:rPr>
              <a:t>print</a:t>
            </a:r>
            <a:r>
              <a:rPr sz="1688" spc="-56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sz="1688" spc="-3" dirty="0">
                <a:solidFill>
                  <a:srgbClr val="00FF00"/>
                </a:solidFill>
                <a:latin typeface="Courier New"/>
                <a:cs typeface="Courier New"/>
              </a:rPr>
              <a:t>'Medium'  else</a:t>
            </a:r>
            <a:r>
              <a:rPr sz="1688" spc="-8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sz="1688" dirty="0">
                <a:solidFill>
                  <a:srgbClr val="00FF00"/>
                </a:solidFill>
                <a:latin typeface="Courier New"/>
                <a:cs typeface="Courier New"/>
              </a:rPr>
              <a:t>:</a:t>
            </a:r>
            <a:endParaRPr sz="1688">
              <a:latin typeface="Courier New"/>
              <a:cs typeface="Courier New"/>
            </a:endParaRPr>
          </a:p>
          <a:p>
            <a:pPr marL="7144" marR="131802" indent="514350"/>
            <a:r>
              <a:rPr sz="1688" spc="-3" dirty="0">
                <a:solidFill>
                  <a:srgbClr val="00FF00"/>
                </a:solidFill>
                <a:latin typeface="Courier New"/>
                <a:cs typeface="Courier New"/>
              </a:rPr>
              <a:t>print</a:t>
            </a:r>
            <a:r>
              <a:rPr sz="1688" spc="-56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sz="1688" spc="-3" dirty="0">
                <a:solidFill>
                  <a:srgbClr val="00FF00"/>
                </a:solidFill>
                <a:latin typeface="Courier New"/>
                <a:cs typeface="Courier New"/>
              </a:rPr>
              <a:t>'LARGE'  </a:t>
            </a:r>
            <a:r>
              <a:rPr sz="1688" spc="-3" dirty="0">
                <a:solidFill>
                  <a:srgbClr val="FF9900"/>
                </a:solidFill>
                <a:latin typeface="Courier New"/>
                <a:cs typeface="Courier New"/>
              </a:rPr>
              <a:t>print 'All</a:t>
            </a:r>
            <a:r>
              <a:rPr sz="1688" spc="-37" dirty="0">
                <a:solidFill>
                  <a:srgbClr val="FF9900"/>
                </a:solidFill>
                <a:latin typeface="Courier New"/>
                <a:cs typeface="Courier New"/>
              </a:rPr>
              <a:t> </a:t>
            </a:r>
            <a:r>
              <a:rPr sz="1688" spc="-3" dirty="0">
                <a:solidFill>
                  <a:srgbClr val="FF9900"/>
                </a:solidFill>
                <a:latin typeface="Courier New"/>
                <a:cs typeface="Courier New"/>
              </a:rPr>
              <a:t>done'</a:t>
            </a:r>
            <a:endParaRPr sz="1688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93323" y="2078828"/>
            <a:ext cx="2000250" cy="828675"/>
          </a:xfrm>
          <a:custGeom>
            <a:avLst/>
            <a:gdLst/>
            <a:ahLst/>
            <a:cxnLst/>
            <a:rect l="l" t="t" r="r" b="b"/>
            <a:pathLst>
              <a:path w="3556000" h="1473200">
                <a:moveTo>
                  <a:pt x="0" y="736598"/>
                </a:moveTo>
                <a:lnTo>
                  <a:pt x="1777996" y="0"/>
                </a:lnTo>
                <a:lnTo>
                  <a:pt x="3555992" y="736598"/>
                </a:lnTo>
                <a:lnTo>
                  <a:pt x="1777996" y="1473197"/>
                </a:lnTo>
                <a:lnTo>
                  <a:pt x="0" y="736598"/>
                </a:lnTo>
                <a:close/>
              </a:path>
            </a:pathLst>
          </a:custGeom>
          <a:ln w="5079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541437" y="2317395"/>
            <a:ext cx="504348" cy="327430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2081" spc="-248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2081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81" spc="-861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2081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81" spc="-233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2081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86474" y="2135978"/>
            <a:ext cx="1950244" cy="490519"/>
          </a:xfrm>
          <a:prstGeom prst="rect">
            <a:avLst/>
          </a:prstGeom>
          <a:solidFill>
            <a:srgbClr val="000000"/>
          </a:solidFill>
          <a:ln w="50799">
            <a:solidFill>
              <a:srgbClr val="FF9900"/>
            </a:solidFill>
          </a:ln>
        </p:spPr>
        <p:txBody>
          <a:bodyPr vert="horz" wrap="square" lIns="0" tIns="211455" rIns="0" bIns="0" rtlCol="0">
            <a:spAutoFit/>
          </a:bodyPr>
          <a:lstStyle/>
          <a:p>
            <a:pPr marL="424339">
              <a:spcBef>
                <a:spcPts val="1665"/>
              </a:spcBef>
            </a:pPr>
            <a:r>
              <a:rPr spc="-132" dirty="0">
                <a:solidFill>
                  <a:srgbClr val="FFFFFF"/>
                </a:solidFill>
                <a:latin typeface="Verdana"/>
                <a:cs typeface="Verdana"/>
              </a:rPr>
              <a:t>print</a:t>
            </a:r>
            <a:r>
              <a:rPr spc="-233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49" dirty="0">
                <a:solidFill>
                  <a:srgbClr val="FFFFFF"/>
                </a:solidFill>
                <a:latin typeface="Verdana"/>
                <a:cs typeface="Verdana"/>
              </a:rPr>
              <a:t>'small'</a:t>
            </a:r>
            <a:endParaRPr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25717" y="2494951"/>
            <a:ext cx="271105" cy="0"/>
          </a:xfrm>
          <a:custGeom>
            <a:avLst/>
            <a:gdLst/>
            <a:ahLst/>
            <a:cxnLst/>
            <a:rect l="l" t="t" r="r" b="b"/>
            <a:pathLst>
              <a:path w="481965">
                <a:moveTo>
                  <a:pt x="481824" y="0"/>
                </a:moveTo>
                <a:lnTo>
                  <a:pt x="0" y="0"/>
                </a:lnTo>
              </a:path>
            </a:pathLst>
          </a:custGeom>
          <a:ln w="6349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71219" y="2469428"/>
            <a:ext cx="56784" cy="510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98339" y="5014018"/>
            <a:ext cx="3584019" cy="57150"/>
          </a:xfrm>
          <a:custGeom>
            <a:avLst/>
            <a:gdLst/>
            <a:ahLst/>
            <a:cxnLst/>
            <a:rect l="l" t="t" r="r" b="b"/>
            <a:pathLst>
              <a:path w="6371590" h="101600">
                <a:moveTo>
                  <a:pt x="0" y="101324"/>
                </a:moveTo>
                <a:lnTo>
                  <a:pt x="6371462" y="0"/>
                </a:lnTo>
              </a:path>
            </a:pathLst>
          </a:custGeom>
          <a:ln w="63499">
            <a:solidFill>
              <a:srgbClr val="FF7E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67092" y="5045363"/>
            <a:ext cx="56896" cy="510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453222" y="2029502"/>
            <a:ext cx="341471" cy="284213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169" dirty="0">
                <a:solidFill>
                  <a:srgbClr val="FFFFFF"/>
                </a:solidFill>
                <a:latin typeface="Verdana"/>
                <a:cs typeface="Verdana"/>
              </a:rPr>
              <a:t>yes</a:t>
            </a:r>
            <a:endParaRPr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60839" y="2858205"/>
            <a:ext cx="267891" cy="284213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118" dirty="0">
                <a:solidFill>
                  <a:srgbClr val="FFFFFF"/>
                </a:solidFill>
                <a:latin typeface="Verdana"/>
                <a:cs typeface="Verdana"/>
              </a:rPr>
              <a:t>no</a:t>
            </a:r>
            <a:endParaRPr>
              <a:latin typeface="Verdana"/>
              <a:cs typeface="Verdan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71570" y="2504767"/>
            <a:ext cx="21431" cy="2519958"/>
          </a:xfrm>
          <a:custGeom>
            <a:avLst/>
            <a:gdLst/>
            <a:ahLst/>
            <a:cxnLst/>
            <a:rect l="l" t="t" r="r" b="b"/>
            <a:pathLst>
              <a:path w="38100" h="4479925">
                <a:moveTo>
                  <a:pt x="38099" y="4479915"/>
                </a:moveTo>
                <a:lnTo>
                  <a:pt x="0" y="0"/>
                </a:lnTo>
              </a:path>
            </a:pathLst>
          </a:custGeom>
          <a:ln w="6349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01477" y="1715391"/>
            <a:ext cx="2500" cy="321112"/>
          </a:xfrm>
          <a:custGeom>
            <a:avLst/>
            <a:gdLst/>
            <a:ahLst/>
            <a:cxnLst/>
            <a:rect l="l" t="t" r="r" b="b"/>
            <a:pathLst>
              <a:path w="4445" h="570864">
                <a:moveTo>
                  <a:pt x="1987" y="-31749"/>
                </a:moveTo>
                <a:lnTo>
                  <a:pt x="1987" y="602488"/>
                </a:lnTo>
              </a:path>
            </a:pathLst>
          </a:custGeom>
          <a:ln w="6747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78133" y="2010852"/>
            <a:ext cx="51046" cy="568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43330" y="1164430"/>
            <a:ext cx="1950244" cy="542925"/>
          </a:xfrm>
          <a:custGeom>
            <a:avLst/>
            <a:gdLst/>
            <a:ahLst/>
            <a:cxnLst/>
            <a:rect l="l" t="t" r="r" b="b"/>
            <a:pathLst>
              <a:path w="3467100" h="965200">
                <a:moveTo>
                  <a:pt x="0" y="0"/>
                </a:moveTo>
                <a:lnTo>
                  <a:pt x="3467093" y="0"/>
                </a:lnTo>
                <a:lnTo>
                  <a:pt x="3467093" y="965198"/>
                </a:lnTo>
                <a:lnTo>
                  <a:pt x="0" y="965198"/>
                </a:lnTo>
                <a:lnTo>
                  <a:pt x="0" y="0"/>
                </a:lnTo>
                <a:close/>
              </a:path>
            </a:pathLst>
          </a:custGeom>
          <a:ln w="507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536128" y="1263085"/>
            <a:ext cx="564713" cy="318838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2025" spc="-239" dirty="0">
                <a:solidFill>
                  <a:srgbClr val="FFFFFF"/>
                </a:solidFill>
                <a:latin typeface="Verdana"/>
                <a:cs typeface="Verdana"/>
              </a:rPr>
              <a:t>x </a:t>
            </a:r>
            <a:r>
              <a:rPr sz="2025" spc="-641" dirty="0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sz="2025" spc="-613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157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endParaRPr sz="2025">
              <a:latin typeface="Verdana"/>
              <a:cs typeface="Verdan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805835" y="4918463"/>
            <a:ext cx="9287" cy="354330"/>
          </a:xfrm>
          <a:custGeom>
            <a:avLst/>
            <a:gdLst/>
            <a:ahLst/>
            <a:cxnLst/>
            <a:rect l="l" t="t" r="r" b="b"/>
            <a:pathLst>
              <a:path w="16509" h="629920">
                <a:moveTo>
                  <a:pt x="0" y="629498"/>
                </a:moveTo>
                <a:lnTo>
                  <a:pt x="16074" y="0"/>
                </a:lnTo>
              </a:path>
            </a:pathLst>
          </a:custGeom>
          <a:ln w="6349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780509" y="5246850"/>
            <a:ext cx="51046" cy="569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800467" y="5322085"/>
            <a:ext cx="1950244" cy="406778"/>
          </a:xfrm>
          <a:prstGeom prst="rect">
            <a:avLst/>
          </a:prstGeom>
          <a:solidFill>
            <a:srgbClr val="000000"/>
          </a:solidFill>
          <a:ln w="50799">
            <a:solidFill>
              <a:srgbClr val="FF9900"/>
            </a:solidFill>
          </a:ln>
        </p:spPr>
        <p:txBody>
          <a:bodyPr vert="horz" wrap="square" lIns="0" tIns="120015" rIns="0" bIns="0" rtlCol="0">
            <a:spAutoFit/>
          </a:bodyPr>
          <a:lstStyle/>
          <a:p>
            <a:pPr marL="240030">
              <a:spcBef>
                <a:spcPts val="945"/>
              </a:spcBef>
            </a:pPr>
            <a:r>
              <a:rPr sz="1856" spc="-138" dirty="0">
                <a:solidFill>
                  <a:srgbClr val="FFFFFF"/>
                </a:solidFill>
                <a:latin typeface="Verdana"/>
                <a:cs typeface="Verdana"/>
              </a:rPr>
              <a:t>print </a:t>
            </a:r>
            <a:r>
              <a:rPr sz="1856" spc="-110" dirty="0">
                <a:solidFill>
                  <a:srgbClr val="FFFFFF"/>
                </a:solidFill>
                <a:latin typeface="Verdana"/>
                <a:cs typeface="Verdana"/>
              </a:rPr>
              <a:t>'All</a:t>
            </a:r>
            <a:r>
              <a:rPr sz="1856" spc="-343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56" spc="-129" dirty="0">
                <a:solidFill>
                  <a:srgbClr val="FFFFFF"/>
                </a:solidFill>
                <a:latin typeface="Verdana"/>
                <a:cs typeface="Verdana"/>
              </a:rPr>
              <a:t>Done'</a:t>
            </a:r>
            <a:endParaRPr sz="1856">
              <a:latin typeface="Verdana"/>
              <a:cs typeface="Verdan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786180" y="3171820"/>
            <a:ext cx="2000250" cy="828675"/>
          </a:xfrm>
          <a:custGeom>
            <a:avLst/>
            <a:gdLst/>
            <a:ahLst/>
            <a:cxnLst/>
            <a:rect l="l" t="t" r="r" b="b"/>
            <a:pathLst>
              <a:path w="3556000" h="1473200">
                <a:moveTo>
                  <a:pt x="0" y="736598"/>
                </a:moveTo>
                <a:lnTo>
                  <a:pt x="1777996" y="0"/>
                </a:lnTo>
                <a:lnTo>
                  <a:pt x="3555992" y="736598"/>
                </a:lnTo>
                <a:lnTo>
                  <a:pt x="1777996" y="1473197"/>
                </a:lnTo>
                <a:lnTo>
                  <a:pt x="0" y="736598"/>
                </a:lnTo>
                <a:close/>
              </a:path>
            </a:pathLst>
          </a:custGeom>
          <a:ln w="507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462276" y="3410387"/>
            <a:ext cx="648295" cy="327430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2081" spc="-248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2081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81" spc="-861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2081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81" spc="-211" dirty="0">
                <a:solidFill>
                  <a:srgbClr val="FFFFFF"/>
                </a:solidFill>
                <a:latin typeface="Verdana"/>
                <a:cs typeface="Verdana"/>
              </a:rPr>
              <a:t>10</a:t>
            </a:r>
            <a:endParaRPr sz="2081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179331" y="3228970"/>
            <a:ext cx="1950244" cy="490519"/>
          </a:xfrm>
          <a:prstGeom prst="rect">
            <a:avLst/>
          </a:prstGeom>
          <a:solidFill>
            <a:srgbClr val="000000"/>
          </a:solidFill>
          <a:ln w="50799">
            <a:solidFill>
              <a:srgbClr val="00FF00"/>
            </a:solidFill>
          </a:ln>
        </p:spPr>
        <p:txBody>
          <a:bodyPr vert="horz" wrap="square" lIns="0" tIns="211455" rIns="0" bIns="0" rtlCol="0">
            <a:spAutoFit/>
          </a:bodyPr>
          <a:lstStyle/>
          <a:p>
            <a:pPr marL="281464">
              <a:spcBef>
                <a:spcPts val="1665"/>
              </a:spcBef>
            </a:pPr>
            <a:r>
              <a:rPr spc="-132" dirty="0">
                <a:solidFill>
                  <a:srgbClr val="FFFFFF"/>
                </a:solidFill>
                <a:latin typeface="Verdana"/>
                <a:cs typeface="Verdana"/>
              </a:rPr>
              <a:t>print</a:t>
            </a:r>
            <a:r>
              <a:rPr spc="-23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41" dirty="0">
                <a:solidFill>
                  <a:srgbClr val="FFFFFF"/>
                </a:solidFill>
                <a:latin typeface="Verdana"/>
                <a:cs typeface="Verdana"/>
              </a:rPr>
              <a:t>'Medium'</a:t>
            </a:r>
            <a:endParaRPr>
              <a:latin typeface="Verdana"/>
              <a:cs typeface="Verdan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818573" y="3587943"/>
            <a:ext cx="271105" cy="0"/>
          </a:xfrm>
          <a:custGeom>
            <a:avLst/>
            <a:gdLst/>
            <a:ahLst/>
            <a:cxnLst/>
            <a:rect l="l" t="t" r="r" b="b"/>
            <a:pathLst>
              <a:path w="481965">
                <a:moveTo>
                  <a:pt x="481824" y="0"/>
                </a:moveTo>
                <a:lnTo>
                  <a:pt x="0" y="0"/>
                </a:lnTo>
              </a:path>
            </a:pathLst>
          </a:custGeom>
          <a:ln w="634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64075" y="3562420"/>
            <a:ext cx="56784" cy="510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538947" y="3158213"/>
            <a:ext cx="341471" cy="284213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169" dirty="0">
                <a:solidFill>
                  <a:srgbClr val="FFFFFF"/>
                </a:solidFill>
                <a:latin typeface="Verdana"/>
                <a:cs typeface="Verdana"/>
              </a:rPr>
              <a:t>yes</a:t>
            </a:r>
            <a:endParaRPr>
              <a:latin typeface="Verdana"/>
              <a:cs typeface="Verdan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161718" y="2494951"/>
            <a:ext cx="271105" cy="0"/>
          </a:xfrm>
          <a:custGeom>
            <a:avLst/>
            <a:gdLst/>
            <a:ahLst/>
            <a:cxnLst/>
            <a:rect l="l" t="t" r="r" b="b"/>
            <a:pathLst>
              <a:path w="481965">
                <a:moveTo>
                  <a:pt x="481849" y="0"/>
                </a:moveTo>
                <a:lnTo>
                  <a:pt x="0" y="0"/>
                </a:lnTo>
              </a:path>
            </a:pathLst>
          </a:custGeom>
          <a:ln w="6349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407220" y="2469428"/>
            <a:ext cx="56784" cy="510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140287" y="3580799"/>
            <a:ext cx="271105" cy="0"/>
          </a:xfrm>
          <a:custGeom>
            <a:avLst/>
            <a:gdLst/>
            <a:ahLst/>
            <a:cxnLst/>
            <a:rect l="l" t="t" r="r" b="b"/>
            <a:pathLst>
              <a:path w="481965">
                <a:moveTo>
                  <a:pt x="481824" y="0"/>
                </a:moveTo>
                <a:lnTo>
                  <a:pt x="0" y="0"/>
                </a:lnTo>
              </a:path>
            </a:pathLst>
          </a:custGeom>
          <a:ln w="634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385789" y="3555276"/>
            <a:ext cx="56784" cy="5104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775587" y="2902144"/>
            <a:ext cx="714" cy="251460"/>
          </a:xfrm>
          <a:custGeom>
            <a:avLst/>
            <a:gdLst/>
            <a:ahLst/>
            <a:cxnLst/>
            <a:rect l="l" t="t" r="r" b="b"/>
            <a:pathLst>
              <a:path w="1270" h="447039">
                <a:moveTo>
                  <a:pt x="624" y="-31749"/>
                </a:moveTo>
                <a:lnTo>
                  <a:pt x="624" y="478649"/>
                </a:lnTo>
              </a:path>
            </a:pathLst>
          </a:custGeom>
          <a:ln w="6474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750753" y="3127987"/>
            <a:ext cx="51046" cy="5679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807611" y="4200518"/>
            <a:ext cx="1950244" cy="490519"/>
          </a:xfrm>
          <a:prstGeom prst="rect">
            <a:avLst/>
          </a:prstGeom>
          <a:solidFill>
            <a:srgbClr val="000000"/>
          </a:solidFill>
          <a:ln w="50799">
            <a:solidFill>
              <a:srgbClr val="00FF00"/>
            </a:solidFill>
          </a:ln>
        </p:spPr>
        <p:txBody>
          <a:bodyPr vert="horz" wrap="square" lIns="0" tIns="211455" rIns="0" bIns="0" rtlCol="0">
            <a:spAutoFit/>
          </a:bodyPr>
          <a:lstStyle/>
          <a:p>
            <a:pPr marL="343972">
              <a:spcBef>
                <a:spcPts val="1665"/>
              </a:spcBef>
            </a:pPr>
            <a:r>
              <a:rPr spc="-132" dirty="0">
                <a:solidFill>
                  <a:srgbClr val="FFFFFF"/>
                </a:solidFill>
                <a:latin typeface="Verdana"/>
                <a:cs typeface="Verdana"/>
              </a:rPr>
              <a:t>print</a:t>
            </a:r>
            <a:r>
              <a:rPr spc="-233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49" dirty="0">
                <a:solidFill>
                  <a:srgbClr val="FFFFFF"/>
                </a:solidFill>
                <a:latin typeface="Verdana"/>
                <a:cs typeface="Verdana"/>
              </a:rPr>
              <a:t>'LARGE'</a:t>
            </a:r>
            <a:endParaRPr>
              <a:latin typeface="Verdana"/>
              <a:cs typeface="Verdan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805822" y="3996021"/>
            <a:ext cx="2143" cy="165021"/>
          </a:xfrm>
          <a:custGeom>
            <a:avLst/>
            <a:gdLst/>
            <a:ahLst/>
            <a:cxnLst/>
            <a:rect l="l" t="t" r="r" b="b"/>
            <a:pathLst>
              <a:path w="3809" h="293370">
                <a:moveTo>
                  <a:pt x="1699" y="-31749"/>
                </a:moveTo>
                <a:lnTo>
                  <a:pt x="1699" y="324699"/>
                </a:lnTo>
              </a:path>
            </a:pathLst>
          </a:custGeom>
          <a:ln w="668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780383" y="4135184"/>
            <a:ext cx="51046" cy="568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246541" y="3858324"/>
            <a:ext cx="267891" cy="284213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118" dirty="0">
                <a:solidFill>
                  <a:srgbClr val="FFFFFF"/>
                </a:solidFill>
                <a:latin typeface="Verdana"/>
                <a:cs typeface="Verdana"/>
              </a:rPr>
              <a:t>no</a:t>
            </a:r>
            <a:endParaRPr>
              <a:latin typeface="Verdana"/>
              <a:cs typeface="Verdana"/>
            </a:endParaRPr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9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0213" y="1137359"/>
            <a:ext cx="2324576" cy="665086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301" dirty="0"/>
              <a:t>Multi-way</a:t>
            </a:r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47420" y="2790011"/>
            <a:ext cx="2328863" cy="2085219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1688" dirty="0">
                <a:solidFill>
                  <a:srgbClr val="FFFFFF"/>
                </a:solidFill>
                <a:latin typeface="Courier New"/>
                <a:cs typeface="Courier New"/>
              </a:rPr>
              <a:t>x =</a:t>
            </a:r>
            <a:r>
              <a:rPr sz="1688" spc="-14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88" dirty="0">
                <a:solidFill>
                  <a:srgbClr val="FFFFFF"/>
                </a:solidFill>
                <a:latin typeface="Courier New"/>
                <a:cs typeface="Courier New"/>
              </a:rPr>
              <a:t>5</a:t>
            </a:r>
            <a:endParaRPr sz="1688">
              <a:latin typeface="Courier New"/>
              <a:cs typeface="Courier New"/>
            </a:endParaRPr>
          </a:p>
          <a:p>
            <a:pPr marL="7144"/>
            <a:r>
              <a:rPr sz="1688" spc="-3" dirty="0">
                <a:solidFill>
                  <a:srgbClr val="FF9900"/>
                </a:solidFill>
                <a:latin typeface="Courier New"/>
                <a:cs typeface="Courier New"/>
              </a:rPr>
              <a:t>if </a:t>
            </a:r>
            <a:r>
              <a:rPr sz="1688" dirty="0">
                <a:solidFill>
                  <a:srgbClr val="FF9900"/>
                </a:solidFill>
                <a:latin typeface="Courier New"/>
                <a:cs typeface="Courier New"/>
              </a:rPr>
              <a:t>x &lt; 2</a:t>
            </a:r>
            <a:r>
              <a:rPr sz="1688" spc="-28" dirty="0">
                <a:solidFill>
                  <a:srgbClr val="FF9900"/>
                </a:solidFill>
                <a:latin typeface="Courier New"/>
                <a:cs typeface="Courier New"/>
              </a:rPr>
              <a:t> </a:t>
            </a:r>
            <a:r>
              <a:rPr sz="1688" dirty="0">
                <a:solidFill>
                  <a:srgbClr val="FF9900"/>
                </a:solidFill>
                <a:latin typeface="Courier New"/>
                <a:cs typeface="Courier New"/>
              </a:rPr>
              <a:t>:</a:t>
            </a:r>
            <a:endParaRPr sz="1688">
              <a:latin typeface="Courier New"/>
              <a:cs typeface="Courier New"/>
            </a:endParaRPr>
          </a:p>
          <a:p>
            <a:pPr marL="7144" marR="131802" indent="514350"/>
            <a:r>
              <a:rPr sz="1688" spc="-3" dirty="0">
                <a:solidFill>
                  <a:srgbClr val="00FF00"/>
                </a:solidFill>
                <a:latin typeface="Courier New"/>
                <a:cs typeface="Courier New"/>
              </a:rPr>
              <a:t>print</a:t>
            </a:r>
            <a:r>
              <a:rPr sz="1688" spc="-56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sz="1688" spc="-3" dirty="0">
                <a:solidFill>
                  <a:srgbClr val="00FF00"/>
                </a:solidFill>
                <a:latin typeface="Courier New"/>
                <a:cs typeface="Courier New"/>
              </a:rPr>
              <a:t>'small'  </a:t>
            </a:r>
            <a:r>
              <a:rPr sz="1688" spc="-3" dirty="0">
                <a:solidFill>
                  <a:srgbClr val="FF9900"/>
                </a:solidFill>
                <a:latin typeface="Courier New"/>
                <a:cs typeface="Courier New"/>
              </a:rPr>
              <a:t>elif </a:t>
            </a:r>
            <a:r>
              <a:rPr sz="1688" dirty="0">
                <a:solidFill>
                  <a:srgbClr val="FF9900"/>
                </a:solidFill>
                <a:latin typeface="Courier New"/>
                <a:cs typeface="Courier New"/>
              </a:rPr>
              <a:t>x &lt; </a:t>
            </a:r>
            <a:r>
              <a:rPr sz="1688" spc="-3" dirty="0">
                <a:solidFill>
                  <a:srgbClr val="FF9900"/>
                </a:solidFill>
                <a:latin typeface="Courier New"/>
                <a:cs typeface="Courier New"/>
              </a:rPr>
              <a:t>10</a:t>
            </a:r>
            <a:r>
              <a:rPr sz="1688" spc="-34" dirty="0">
                <a:solidFill>
                  <a:srgbClr val="FF9900"/>
                </a:solidFill>
                <a:latin typeface="Courier New"/>
                <a:cs typeface="Courier New"/>
              </a:rPr>
              <a:t> </a:t>
            </a:r>
            <a:r>
              <a:rPr sz="1688" dirty="0">
                <a:solidFill>
                  <a:srgbClr val="FF9900"/>
                </a:solidFill>
                <a:latin typeface="Courier New"/>
                <a:cs typeface="Courier New"/>
              </a:rPr>
              <a:t>:</a:t>
            </a:r>
            <a:endParaRPr sz="1688">
              <a:latin typeface="Courier New"/>
              <a:cs typeface="Courier New"/>
            </a:endParaRPr>
          </a:p>
          <a:p>
            <a:pPr marL="7144" marR="2858" indent="514350"/>
            <a:r>
              <a:rPr sz="1688" spc="-3" dirty="0">
                <a:solidFill>
                  <a:srgbClr val="FF9900"/>
                </a:solidFill>
                <a:latin typeface="Courier New"/>
                <a:cs typeface="Courier New"/>
              </a:rPr>
              <a:t>print</a:t>
            </a:r>
            <a:r>
              <a:rPr sz="1688" spc="-56" dirty="0">
                <a:solidFill>
                  <a:srgbClr val="FF9900"/>
                </a:solidFill>
                <a:latin typeface="Courier New"/>
                <a:cs typeface="Courier New"/>
              </a:rPr>
              <a:t> </a:t>
            </a:r>
            <a:r>
              <a:rPr sz="1688" spc="-3" dirty="0">
                <a:solidFill>
                  <a:srgbClr val="FF9900"/>
                </a:solidFill>
                <a:latin typeface="Courier New"/>
                <a:cs typeface="Courier New"/>
              </a:rPr>
              <a:t>'Medium'  </a:t>
            </a:r>
            <a:r>
              <a:rPr sz="1688" spc="-3" dirty="0">
                <a:solidFill>
                  <a:srgbClr val="00FF00"/>
                </a:solidFill>
                <a:latin typeface="Courier New"/>
                <a:cs typeface="Courier New"/>
              </a:rPr>
              <a:t>else</a:t>
            </a:r>
            <a:r>
              <a:rPr sz="1688" spc="-8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sz="1688" dirty="0">
                <a:solidFill>
                  <a:srgbClr val="00FF00"/>
                </a:solidFill>
                <a:latin typeface="Courier New"/>
                <a:cs typeface="Courier New"/>
              </a:rPr>
              <a:t>:</a:t>
            </a:r>
            <a:endParaRPr sz="1688">
              <a:latin typeface="Courier New"/>
              <a:cs typeface="Courier New"/>
            </a:endParaRPr>
          </a:p>
          <a:p>
            <a:pPr marL="7144" marR="131802" indent="514350"/>
            <a:r>
              <a:rPr sz="1688" spc="-3" dirty="0">
                <a:solidFill>
                  <a:srgbClr val="00FF00"/>
                </a:solidFill>
                <a:latin typeface="Courier New"/>
                <a:cs typeface="Courier New"/>
              </a:rPr>
              <a:t>print</a:t>
            </a:r>
            <a:r>
              <a:rPr sz="1688" spc="-56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sz="1688" spc="-3" dirty="0">
                <a:solidFill>
                  <a:srgbClr val="00FF00"/>
                </a:solidFill>
                <a:latin typeface="Courier New"/>
                <a:cs typeface="Courier New"/>
              </a:rPr>
              <a:t>'LARGE'  </a:t>
            </a:r>
            <a:r>
              <a:rPr sz="1688" spc="-3" dirty="0">
                <a:solidFill>
                  <a:srgbClr val="FF9900"/>
                </a:solidFill>
                <a:latin typeface="Courier New"/>
                <a:cs typeface="Courier New"/>
              </a:rPr>
              <a:t>print 'All</a:t>
            </a:r>
            <a:r>
              <a:rPr sz="1688" spc="-37" dirty="0">
                <a:solidFill>
                  <a:srgbClr val="FF9900"/>
                </a:solidFill>
                <a:latin typeface="Courier New"/>
                <a:cs typeface="Courier New"/>
              </a:rPr>
              <a:t> </a:t>
            </a:r>
            <a:r>
              <a:rPr sz="1688" spc="-3" dirty="0">
                <a:solidFill>
                  <a:srgbClr val="FF9900"/>
                </a:solidFill>
                <a:latin typeface="Courier New"/>
                <a:cs typeface="Courier New"/>
              </a:rPr>
              <a:t>done'</a:t>
            </a:r>
            <a:endParaRPr sz="1688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93323" y="2078828"/>
            <a:ext cx="2000250" cy="828675"/>
          </a:xfrm>
          <a:custGeom>
            <a:avLst/>
            <a:gdLst/>
            <a:ahLst/>
            <a:cxnLst/>
            <a:rect l="l" t="t" r="r" b="b"/>
            <a:pathLst>
              <a:path w="3556000" h="1473200">
                <a:moveTo>
                  <a:pt x="0" y="736598"/>
                </a:moveTo>
                <a:lnTo>
                  <a:pt x="1777996" y="0"/>
                </a:lnTo>
                <a:lnTo>
                  <a:pt x="3555992" y="736598"/>
                </a:lnTo>
                <a:lnTo>
                  <a:pt x="1777996" y="1473197"/>
                </a:lnTo>
                <a:lnTo>
                  <a:pt x="0" y="736598"/>
                </a:lnTo>
                <a:close/>
              </a:path>
            </a:pathLst>
          </a:custGeom>
          <a:ln w="5079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541437" y="2317395"/>
            <a:ext cx="504348" cy="327430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2081" spc="-248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2081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81" spc="-861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2081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81" spc="-233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2081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86474" y="2135978"/>
            <a:ext cx="1950244" cy="490519"/>
          </a:xfrm>
          <a:prstGeom prst="rect">
            <a:avLst/>
          </a:prstGeom>
          <a:solidFill>
            <a:srgbClr val="000000"/>
          </a:solidFill>
          <a:ln w="50799">
            <a:solidFill>
              <a:srgbClr val="00FF00"/>
            </a:solidFill>
          </a:ln>
        </p:spPr>
        <p:txBody>
          <a:bodyPr vert="horz" wrap="square" lIns="0" tIns="211455" rIns="0" bIns="0" rtlCol="0">
            <a:spAutoFit/>
          </a:bodyPr>
          <a:lstStyle/>
          <a:p>
            <a:pPr marL="424339">
              <a:spcBef>
                <a:spcPts val="1665"/>
              </a:spcBef>
            </a:pPr>
            <a:r>
              <a:rPr spc="-132" dirty="0">
                <a:solidFill>
                  <a:srgbClr val="FFFFFF"/>
                </a:solidFill>
                <a:latin typeface="Verdana"/>
                <a:cs typeface="Verdana"/>
              </a:rPr>
              <a:t>print</a:t>
            </a:r>
            <a:r>
              <a:rPr spc="-233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49" dirty="0">
                <a:solidFill>
                  <a:srgbClr val="FFFFFF"/>
                </a:solidFill>
                <a:latin typeface="Verdana"/>
                <a:cs typeface="Verdana"/>
              </a:rPr>
              <a:t>'small'</a:t>
            </a:r>
            <a:endParaRPr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25717" y="2494951"/>
            <a:ext cx="271105" cy="0"/>
          </a:xfrm>
          <a:custGeom>
            <a:avLst/>
            <a:gdLst/>
            <a:ahLst/>
            <a:cxnLst/>
            <a:rect l="l" t="t" r="r" b="b"/>
            <a:pathLst>
              <a:path w="481965">
                <a:moveTo>
                  <a:pt x="481824" y="0"/>
                </a:moveTo>
                <a:lnTo>
                  <a:pt x="0" y="0"/>
                </a:lnTo>
              </a:path>
            </a:pathLst>
          </a:custGeom>
          <a:ln w="634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71219" y="2469428"/>
            <a:ext cx="56784" cy="510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98339" y="5014018"/>
            <a:ext cx="3584019" cy="57150"/>
          </a:xfrm>
          <a:custGeom>
            <a:avLst/>
            <a:gdLst/>
            <a:ahLst/>
            <a:cxnLst/>
            <a:rect l="l" t="t" r="r" b="b"/>
            <a:pathLst>
              <a:path w="6371590" h="101600">
                <a:moveTo>
                  <a:pt x="0" y="101324"/>
                </a:moveTo>
                <a:lnTo>
                  <a:pt x="6371462" y="0"/>
                </a:lnTo>
              </a:path>
            </a:pathLst>
          </a:custGeom>
          <a:ln w="6349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67092" y="5045363"/>
            <a:ext cx="56896" cy="510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453222" y="2029502"/>
            <a:ext cx="341471" cy="284213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169" dirty="0">
                <a:solidFill>
                  <a:srgbClr val="FFFFFF"/>
                </a:solidFill>
                <a:latin typeface="Verdana"/>
                <a:cs typeface="Verdana"/>
              </a:rPr>
              <a:t>yes</a:t>
            </a:r>
            <a:endParaRPr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60839" y="2858205"/>
            <a:ext cx="267891" cy="284213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118" dirty="0">
                <a:solidFill>
                  <a:srgbClr val="FFFFFF"/>
                </a:solidFill>
                <a:latin typeface="Verdana"/>
                <a:cs typeface="Verdana"/>
              </a:rPr>
              <a:t>no</a:t>
            </a:r>
            <a:endParaRPr>
              <a:latin typeface="Verdana"/>
              <a:cs typeface="Verdan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71570" y="2504767"/>
            <a:ext cx="21431" cy="2519958"/>
          </a:xfrm>
          <a:custGeom>
            <a:avLst/>
            <a:gdLst/>
            <a:ahLst/>
            <a:cxnLst/>
            <a:rect l="l" t="t" r="r" b="b"/>
            <a:pathLst>
              <a:path w="38100" h="4479925">
                <a:moveTo>
                  <a:pt x="38099" y="4479915"/>
                </a:moveTo>
                <a:lnTo>
                  <a:pt x="0" y="0"/>
                </a:lnTo>
              </a:path>
            </a:pathLst>
          </a:custGeom>
          <a:ln w="63499">
            <a:solidFill>
              <a:srgbClr val="FF7E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01477" y="1715391"/>
            <a:ext cx="2500" cy="321112"/>
          </a:xfrm>
          <a:custGeom>
            <a:avLst/>
            <a:gdLst/>
            <a:ahLst/>
            <a:cxnLst/>
            <a:rect l="l" t="t" r="r" b="b"/>
            <a:pathLst>
              <a:path w="4445" h="570864">
                <a:moveTo>
                  <a:pt x="1987" y="-31749"/>
                </a:moveTo>
                <a:lnTo>
                  <a:pt x="1987" y="602488"/>
                </a:lnTo>
              </a:path>
            </a:pathLst>
          </a:custGeom>
          <a:ln w="6747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78133" y="2010852"/>
            <a:ext cx="51046" cy="568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43330" y="1164430"/>
            <a:ext cx="1950244" cy="542925"/>
          </a:xfrm>
          <a:custGeom>
            <a:avLst/>
            <a:gdLst/>
            <a:ahLst/>
            <a:cxnLst/>
            <a:rect l="l" t="t" r="r" b="b"/>
            <a:pathLst>
              <a:path w="3467100" h="965200">
                <a:moveTo>
                  <a:pt x="0" y="0"/>
                </a:moveTo>
                <a:lnTo>
                  <a:pt x="3467093" y="0"/>
                </a:lnTo>
                <a:lnTo>
                  <a:pt x="3467093" y="965198"/>
                </a:lnTo>
                <a:lnTo>
                  <a:pt x="0" y="965198"/>
                </a:lnTo>
                <a:lnTo>
                  <a:pt x="0" y="0"/>
                </a:lnTo>
                <a:close/>
              </a:path>
            </a:pathLst>
          </a:custGeom>
          <a:ln w="507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558373" y="1263085"/>
            <a:ext cx="520422" cy="318838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2025" spc="-239" dirty="0">
                <a:solidFill>
                  <a:srgbClr val="FFFFFF"/>
                </a:solidFill>
                <a:latin typeface="Verdana"/>
                <a:cs typeface="Verdana"/>
              </a:rPr>
              <a:t>x </a:t>
            </a:r>
            <a:r>
              <a:rPr sz="2025" spc="-641" dirty="0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sz="2025" spc="-613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94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endParaRPr sz="2025">
              <a:latin typeface="Verdana"/>
              <a:cs typeface="Verdan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805835" y="4918463"/>
            <a:ext cx="9287" cy="354330"/>
          </a:xfrm>
          <a:custGeom>
            <a:avLst/>
            <a:gdLst/>
            <a:ahLst/>
            <a:cxnLst/>
            <a:rect l="l" t="t" r="r" b="b"/>
            <a:pathLst>
              <a:path w="16509" h="629920">
                <a:moveTo>
                  <a:pt x="0" y="629498"/>
                </a:moveTo>
                <a:lnTo>
                  <a:pt x="16074" y="0"/>
                </a:lnTo>
              </a:path>
            </a:pathLst>
          </a:custGeom>
          <a:ln w="6349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780509" y="5246850"/>
            <a:ext cx="51046" cy="569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800467" y="5322085"/>
            <a:ext cx="1950244" cy="406778"/>
          </a:xfrm>
          <a:prstGeom prst="rect">
            <a:avLst/>
          </a:prstGeom>
          <a:solidFill>
            <a:srgbClr val="000000"/>
          </a:solidFill>
          <a:ln w="50799">
            <a:solidFill>
              <a:srgbClr val="FF9900"/>
            </a:solidFill>
          </a:ln>
        </p:spPr>
        <p:txBody>
          <a:bodyPr vert="horz" wrap="square" lIns="0" tIns="120015" rIns="0" bIns="0" rtlCol="0">
            <a:spAutoFit/>
          </a:bodyPr>
          <a:lstStyle/>
          <a:p>
            <a:pPr marL="240030">
              <a:spcBef>
                <a:spcPts val="945"/>
              </a:spcBef>
            </a:pPr>
            <a:r>
              <a:rPr sz="1856" spc="-138" dirty="0">
                <a:solidFill>
                  <a:srgbClr val="FFFFFF"/>
                </a:solidFill>
                <a:latin typeface="Verdana"/>
                <a:cs typeface="Verdana"/>
              </a:rPr>
              <a:t>print </a:t>
            </a:r>
            <a:r>
              <a:rPr sz="1856" spc="-110" dirty="0">
                <a:solidFill>
                  <a:srgbClr val="FFFFFF"/>
                </a:solidFill>
                <a:latin typeface="Verdana"/>
                <a:cs typeface="Verdana"/>
              </a:rPr>
              <a:t>'All</a:t>
            </a:r>
            <a:r>
              <a:rPr sz="1856" spc="-343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56" spc="-129" dirty="0">
                <a:solidFill>
                  <a:srgbClr val="FFFFFF"/>
                </a:solidFill>
                <a:latin typeface="Verdana"/>
                <a:cs typeface="Verdana"/>
              </a:rPr>
              <a:t>Done'</a:t>
            </a:r>
            <a:endParaRPr sz="1856">
              <a:latin typeface="Verdana"/>
              <a:cs typeface="Verdan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786180" y="3171820"/>
            <a:ext cx="2000250" cy="828675"/>
          </a:xfrm>
          <a:custGeom>
            <a:avLst/>
            <a:gdLst/>
            <a:ahLst/>
            <a:cxnLst/>
            <a:rect l="l" t="t" r="r" b="b"/>
            <a:pathLst>
              <a:path w="3556000" h="1473200">
                <a:moveTo>
                  <a:pt x="0" y="736598"/>
                </a:moveTo>
                <a:lnTo>
                  <a:pt x="1777996" y="0"/>
                </a:lnTo>
                <a:lnTo>
                  <a:pt x="3555992" y="736598"/>
                </a:lnTo>
                <a:lnTo>
                  <a:pt x="1777996" y="1473197"/>
                </a:lnTo>
                <a:lnTo>
                  <a:pt x="0" y="736598"/>
                </a:lnTo>
                <a:close/>
              </a:path>
            </a:pathLst>
          </a:custGeom>
          <a:ln w="5079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462276" y="3410387"/>
            <a:ext cx="648295" cy="327430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2081" spc="-248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2081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81" spc="-861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2081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81" spc="-211" dirty="0">
                <a:solidFill>
                  <a:srgbClr val="FFFFFF"/>
                </a:solidFill>
                <a:latin typeface="Verdana"/>
                <a:cs typeface="Verdana"/>
              </a:rPr>
              <a:t>10</a:t>
            </a:r>
            <a:endParaRPr sz="2081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179331" y="3228970"/>
            <a:ext cx="1950244" cy="490519"/>
          </a:xfrm>
          <a:prstGeom prst="rect">
            <a:avLst/>
          </a:prstGeom>
          <a:solidFill>
            <a:srgbClr val="000000"/>
          </a:solidFill>
          <a:ln w="50799">
            <a:solidFill>
              <a:srgbClr val="FF9900"/>
            </a:solidFill>
          </a:ln>
        </p:spPr>
        <p:txBody>
          <a:bodyPr vert="horz" wrap="square" lIns="0" tIns="211455" rIns="0" bIns="0" rtlCol="0">
            <a:spAutoFit/>
          </a:bodyPr>
          <a:lstStyle/>
          <a:p>
            <a:pPr marL="281464">
              <a:spcBef>
                <a:spcPts val="1665"/>
              </a:spcBef>
            </a:pPr>
            <a:r>
              <a:rPr spc="-132" dirty="0">
                <a:solidFill>
                  <a:srgbClr val="FFFFFF"/>
                </a:solidFill>
                <a:latin typeface="Verdana"/>
                <a:cs typeface="Verdana"/>
              </a:rPr>
              <a:t>print</a:t>
            </a:r>
            <a:r>
              <a:rPr spc="-23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41" dirty="0">
                <a:solidFill>
                  <a:srgbClr val="FFFFFF"/>
                </a:solidFill>
                <a:latin typeface="Verdana"/>
                <a:cs typeface="Verdana"/>
              </a:rPr>
              <a:t>'Medium'</a:t>
            </a:r>
            <a:endParaRPr>
              <a:latin typeface="Verdana"/>
              <a:cs typeface="Verdan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818573" y="3587943"/>
            <a:ext cx="271105" cy="0"/>
          </a:xfrm>
          <a:custGeom>
            <a:avLst/>
            <a:gdLst/>
            <a:ahLst/>
            <a:cxnLst/>
            <a:rect l="l" t="t" r="r" b="b"/>
            <a:pathLst>
              <a:path w="481965">
                <a:moveTo>
                  <a:pt x="481824" y="0"/>
                </a:moveTo>
                <a:lnTo>
                  <a:pt x="0" y="0"/>
                </a:lnTo>
              </a:path>
            </a:pathLst>
          </a:custGeom>
          <a:ln w="6349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64075" y="3562420"/>
            <a:ext cx="56784" cy="510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538947" y="3158213"/>
            <a:ext cx="341471" cy="284213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169" dirty="0">
                <a:solidFill>
                  <a:srgbClr val="FFFFFF"/>
                </a:solidFill>
                <a:latin typeface="Verdana"/>
                <a:cs typeface="Verdana"/>
              </a:rPr>
              <a:t>yes</a:t>
            </a:r>
            <a:endParaRPr>
              <a:latin typeface="Verdana"/>
              <a:cs typeface="Verdan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161718" y="2494951"/>
            <a:ext cx="271105" cy="0"/>
          </a:xfrm>
          <a:custGeom>
            <a:avLst/>
            <a:gdLst/>
            <a:ahLst/>
            <a:cxnLst/>
            <a:rect l="l" t="t" r="r" b="b"/>
            <a:pathLst>
              <a:path w="481965">
                <a:moveTo>
                  <a:pt x="481849" y="0"/>
                </a:moveTo>
                <a:lnTo>
                  <a:pt x="0" y="0"/>
                </a:lnTo>
              </a:path>
            </a:pathLst>
          </a:custGeom>
          <a:ln w="634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407220" y="2469428"/>
            <a:ext cx="56784" cy="510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140287" y="3580799"/>
            <a:ext cx="271105" cy="0"/>
          </a:xfrm>
          <a:custGeom>
            <a:avLst/>
            <a:gdLst/>
            <a:ahLst/>
            <a:cxnLst/>
            <a:rect l="l" t="t" r="r" b="b"/>
            <a:pathLst>
              <a:path w="481965">
                <a:moveTo>
                  <a:pt x="481824" y="0"/>
                </a:moveTo>
                <a:lnTo>
                  <a:pt x="0" y="0"/>
                </a:lnTo>
              </a:path>
            </a:pathLst>
          </a:custGeom>
          <a:ln w="6349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385789" y="3555276"/>
            <a:ext cx="56784" cy="5104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775587" y="2902144"/>
            <a:ext cx="714" cy="251460"/>
          </a:xfrm>
          <a:custGeom>
            <a:avLst/>
            <a:gdLst/>
            <a:ahLst/>
            <a:cxnLst/>
            <a:rect l="l" t="t" r="r" b="b"/>
            <a:pathLst>
              <a:path w="1270" h="447039">
                <a:moveTo>
                  <a:pt x="624" y="-31749"/>
                </a:moveTo>
                <a:lnTo>
                  <a:pt x="624" y="478649"/>
                </a:lnTo>
              </a:path>
            </a:pathLst>
          </a:custGeom>
          <a:ln w="647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750753" y="3127987"/>
            <a:ext cx="51046" cy="5679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807611" y="4200518"/>
            <a:ext cx="1950244" cy="490519"/>
          </a:xfrm>
          <a:prstGeom prst="rect">
            <a:avLst/>
          </a:prstGeom>
          <a:solidFill>
            <a:srgbClr val="000000"/>
          </a:solidFill>
          <a:ln w="50799">
            <a:solidFill>
              <a:srgbClr val="00FF00"/>
            </a:solidFill>
          </a:ln>
        </p:spPr>
        <p:txBody>
          <a:bodyPr vert="horz" wrap="square" lIns="0" tIns="211455" rIns="0" bIns="0" rtlCol="0">
            <a:spAutoFit/>
          </a:bodyPr>
          <a:lstStyle/>
          <a:p>
            <a:pPr marL="343972">
              <a:spcBef>
                <a:spcPts val="1665"/>
              </a:spcBef>
            </a:pPr>
            <a:r>
              <a:rPr spc="-132" dirty="0">
                <a:solidFill>
                  <a:srgbClr val="FFFFFF"/>
                </a:solidFill>
                <a:latin typeface="Verdana"/>
                <a:cs typeface="Verdana"/>
              </a:rPr>
              <a:t>print</a:t>
            </a:r>
            <a:r>
              <a:rPr spc="-233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49" dirty="0">
                <a:solidFill>
                  <a:srgbClr val="FFFFFF"/>
                </a:solidFill>
                <a:latin typeface="Verdana"/>
                <a:cs typeface="Verdana"/>
              </a:rPr>
              <a:t>'LARGE'</a:t>
            </a:r>
            <a:endParaRPr>
              <a:latin typeface="Verdana"/>
              <a:cs typeface="Verdan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805822" y="3996021"/>
            <a:ext cx="2143" cy="165021"/>
          </a:xfrm>
          <a:custGeom>
            <a:avLst/>
            <a:gdLst/>
            <a:ahLst/>
            <a:cxnLst/>
            <a:rect l="l" t="t" r="r" b="b"/>
            <a:pathLst>
              <a:path w="3809" h="293370">
                <a:moveTo>
                  <a:pt x="1699" y="-31749"/>
                </a:moveTo>
                <a:lnTo>
                  <a:pt x="1699" y="324699"/>
                </a:lnTo>
              </a:path>
            </a:pathLst>
          </a:custGeom>
          <a:ln w="668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780383" y="4135184"/>
            <a:ext cx="51046" cy="568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246541" y="3858324"/>
            <a:ext cx="267891" cy="284213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118" dirty="0">
                <a:solidFill>
                  <a:srgbClr val="FFFFFF"/>
                </a:solidFill>
                <a:latin typeface="Verdana"/>
                <a:cs typeface="Verdana"/>
              </a:rPr>
              <a:t>no</a:t>
            </a:r>
            <a:endParaRPr>
              <a:latin typeface="Verdana"/>
              <a:cs typeface="Verdana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471570" y="2494951"/>
            <a:ext cx="10716" cy="1049417"/>
          </a:xfrm>
          <a:custGeom>
            <a:avLst/>
            <a:gdLst/>
            <a:ahLst/>
            <a:cxnLst/>
            <a:rect l="l" t="t" r="r" b="b"/>
            <a:pathLst>
              <a:path w="19050" h="1865629">
                <a:moveTo>
                  <a:pt x="0" y="1865296"/>
                </a:moveTo>
                <a:lnTo>
                  <a:pt x="19049" y="0"/>
                </a:lnTo>
              </a:path>
            </a:pathLst>
          </a:custGeom>
          <a:ln w="634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Slide Number Placeholder 3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26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0213" y="1137359"/>
            <a:ext cx="2324576" cy="665086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301" dirty="0"/>
              <a:t>Multi-way</a:t>
            </a:r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47378" y="2966765"/>
            <a:ext cx="2328863" cy="2085219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1688" dirty="0">
                <a:solidFill>
                  <a:srgbClr val="FFFFFF"/>
                </a:solidFill>
                <a:latin typeface="Courier New"/>
                <a:cs typeface="Courier New"/>
              </a:rPr>
              <a:t>x =</a:t>
            </a:r>
            <a:r>
              <a:rPr sz="1688" spc="-14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88" spc="-3" dirty="0">
                <a:solidFill>
                  <a:srgbClr val="FFFFFF"/>
                </a:solidFill>
                <a:latin typeface="Courier New"/>
                <a:cs typeface="Courier New"/>
              </a:rPr>
              <a:t>20</a:t>
            </a:r>
            <a:endParaRPr sz="1688">
              <a:latin typeface="Courier New"/>
              <a:cs typeface="Courier New"/>
            </a:endParaRPr>
          </a:p>
          <a:p>
            <a:pPr marL="7144"/>
            <a:r>
              <a:rPr sz="1688" spc="-3" dirty="0">
                <a:solidFill>
                  <a:srgbClr val="FF9900"/>
                </a:solidFill>
                <a:latin typeface="Courier New"/>
                <a:cs typeface="Courier New"/>
              </a:rPr>
              <a:t>if </a:t>
            </a:r>
            <a:r>
              <a:rPr sz="1688" dirty="0">
                <a:solidFill>
                  <a:srgbClr val="FF9900"/>
                </a:solidFill>
                <a:latin typeface="Courier New"/>
                <a:cs typeface="Courier New"/>
              </a:rPr>
              <a:t>x &lt; 2</a:t>
            </a:r>
            <a:r>
              <a:rPr sz="1688" spc="-28" dirty="0">
                <a:solidFill>
                  <a:srgbClr val="FF9900"/>
                </a:solidFill>
                <a:latin typeface="Courier New"/>
                <a:cs typeface="Courier New"/>
              </a:rPr>
              <a:t> </a:t>
            </a:r>
            <a:r>
              <a:rPr sz="1688" dirty="0">
                <a:solidFill>
                  <a:srgbClr val="FF9900"/>
                </a:solidFill>
                <a:latin typeface="Courier New"/>
                <a:cs typeface="Courier New"/>
              </a:rPr>
              <a:t>:</a:t>
            </a:r>
            <a:endParaRPr sz="1688">
              <a:latin typeface="Courier New"/>
              <a:cs typeface="Courier New"/>
            </a:endParaRPr>
          </a:p>
          <a:p>
            <a:pPr marL="7144" marR="131444" indent="514350"/>
            <a:r>
              <a:rPr sz="1688" spc="-3" dirty="0">
                <a:solidFill>
                  <a:srgbClr val="00FF00"/>
                </a:solidFill>
                <a:latin typeface="Courier New"/>
                <a:cs typeface="Courier New"/>
              </a:rPr>
              <a:t>print</a:t>
            </a:r>
            <a:r>
              <a:rPr sz="1688" spc="-56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sz="1688" spc="-3" dirty="0">
                <a:solidFill>
                  <a:srgbClr val="00FF00"/>
                </a:solidFill>
                <a:latin typeface="Courier New"/>
                <a:cs typeface="Courier New"/>
              </a:rPr>
              <a:t>'small'  </a:t>
            </a:r>
            <a:r>
              <a:rPr sz="1688" spc="-3" dirty="0">
                <a:solidFill>
                  <a:srgbClr val="FF9900"/>
                </a:solidFill>
                <a:latin typeface="Courier New"/>
                <a:cs typeface="Courier New"/>
              </a:rPr>
              <a:t>elif </a:t>
            </a:r>
            <a:r>
              <a:rPr sz="1688" dirty="0">
                <a:solidFill>
                  <a:srgbClr val="FF9900"/>
                </a:solidFill>
                <a:latin typeface="Courier New"/>
                <a:cs typeface="Courier New"/>
              </a:rPr>
              <a:t>x &lt; </a:t>
            </a:r>
            <a:r>
              <a:rPr sz="1688" spc="-3" dirty="0">
                <a:solidFill>
                  <a:srgbClr val="FF9900"/>
                </a:solidFill>
                <a:latin typeface="Courier New"/>
                <a:cs typeface="Courier New"/>
              </a:rPr>
              <a:t>10</a:t>
            </a:r>
            <a:r>
              <a:rPr sz="1688" spc="-34" dirty="0">
                <a:solidFill>
                  <a:srgbClr val="FF9900"/>
                </a:solidFill>
                <a:latin typeface="Courier New"/>
                <a:cs typeface="Courier New"/>
              </a:rPr>
              <a:t> </a:t>
            </a:r>
            <a:r>
              <a:rPr sz="1688" dirty="0">
                <a:solidFill>
                  <a:srgbClr val="FF9900"/>
                </a:solidFill>
                <a:latin typeface="Courier New"/>
                <a:cs typeface="Courier New"/>
              </a:rPr>
              <a:t>:</a:t>
            </a:r>
            <a:endParaRPr sz="1688">
              <a:latin typeface="Courier New"/>
              <a:cs typeface="Courier New"/>
            </a:endParaRPr>
          </a:p>
          <a:p>
            <a:pPr marL="7144" marR="2858" indent="514350"/>
            <a:r>
              <a:rPr sz="1688" spc="-3" dirty="0">
                <a:solidFill>
                  <a:srgbClr val="00FF00"/>
                </a:solidFill>
                <a:latin typeface="Courier New"/>
                <a:cs typeface="Courier New"/>
              </a:rPr>
              <a:t>print</a:t>
            </a:r>
            <a:r>
              <a:rPr sz="1688" spc="-56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sz="1688" spc="-3" dirty="0">
                <a:solidFill>
                  <a:srgbClr val="00FF00"/>
                </a:solidFill>
                <a:latin typeface="Courier New"/>
                <a:cs typeface="Courier New"/>
              </a:rPr>
              <a:t>'Medium'  </a:t>
            </a:r>
            <a:r>
              <a:rPr sz="1688" spc="-3" dirty="0">
                <a:solidFill>
                  <a:srgbClr val="FF9900"/>
                </a:solidFill>
                <a:latin typeface="Courier New"/>
                <a:cs typeface="Courier New"/>
              </a:rPr>
              <a:t>else</a:t>
            </a:r>
            <a:r>
              <a:rPr sz="1688" spc="-8" dirty="0">
                <a:solidFill>
                  <a:srgbClr val="FF9900"/>
                </a:solidFill>
                <a:latin typeface="Courier New"/>
                <a:cs typeface="Courier New"/>
              </a:rPr>
              <a:t> </a:t>
            </a:r>
            <a:r>
              <a:rPr sz="1688" dirty="0">
                <a:solidFill>
                  <a:srgbClr val="FF9900"/>
                </a:solidFill>
                <a:latin typeface="Courier New"/>
                <a:cs typeface="Courier New"/>
              </a:rPr>
              <a:t>:</a:t>
            </a:r>
            <a:endParaRPr sz="1688">
              <a:latin typeface="Courier New"/>
              <a:cs typeface="Courier New"/>
            </a:endParaRPr>
          </a:p>
          <a:p>
            <a:pPr marL="7144" marR="131444" indent="514350"/>
            <a:r>
              <a:rPr sz="1688" spc="-3" dirty="0">
                <a:solidFill>
                  <a:srgbClr val="FF9900"/>
                </a:solidFill>
                <a:latin typeface="Courier New"/>
                <a:cs typeface="Courier New"/>
              </a:rPr>
              <a:t>print</a:t>
            </a:r>
            <a:r>
              <a:rPr sz="1688" spc="-56" dirty="0">
                <a:solidFill>
                  <a:srgbClr val="FF9900"/>
                </a:solidFill>
                <a:latin typeface="Courier New"/>
                <a:cs typeface="Courier New"/>
              </a:rPr>
              <a:t> </a:t>
            </a:r>
            <a:r>
              <a:rPr sz="1688" spc="-3" dirty="0">
                <a:solidFill>
                  <a:srgbClr val="FF9900"/>
                </a:solidFill>
                <a:latin typeface="Courier New"/>
                <a:cs typeface="Courier New"/>
              </a:rPr>
              <a:t>'LARGE'  print 'All</a:t>
            </a:r>
            <a:r>
              <a:rPr sz="1688" spc="-37" dirty="0">
                <a:solidFill>
                  <a:srgbClr val="FF9900"/>
                </a:solidFill>
                <a:latin typeface="Courier New"/>
                <a:cs typeface="Courier New"/>
              </a:rPr>
              <a:t> </a:t>
            </a:r>
            <a:r>
              <a:rPr sz="1688" spc="-3" dirty="0">
                <a:solidFill>
                  <a:srgbClr val="FF9900"/>
                </a:solidFill>
                <a:latin typeface="Courier New"/>
                <a:cs typeface="Courier New"/>
              </a:rPr>
              <a:t>done'</a:t>
            </a:r>
            <a:endParaRPr sz="1688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93323" y="2078828"/>
            <a:ext cx="2000250" cy="828675"/>
          </a:xfrm>
          <a:custGeom>
            <a:avLst/>
            <a:gdLst/>
            <a:ahLst/>
            <a:cxnLst/>
            <a:rect l="l" t="t" r="r" b="b"/>
            <a:pathLst>
              <a:path w="3556000" h="1473200">
                <a:moveTo>
                  <a:pt x="0" y="736598"/>
                </a:moveTo>
                <a:lnTo>
                  <a:pt x="1777996" y="0"/>
                </a:lnTo>
                <a:lnTo>
                  <a:pt x="3555992" y="736598"/>
                </a:lnTo>
                <a:lnTo>
                  <a:pt x="1777996" y="1473197"/>
                </a:lnTo>
                <a:lnTo>
                  <a:pt x="0" y="736598"/>
                </a:lnTo>
                <a:close/>
              </a:path>
            </a:pathLst>
          </a:custGeom>
          <a:ln w="5079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541437" y="2317395"/>
            <a:ext cx="504348" cy="327430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2081" spc="-248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2081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81" spc="-861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2081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81" spc="-233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2081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86474" y="2135978"/>
            <a:ext cx="1950244" cy="490519"/>
          </a:xfrm>
          <a:prstGeom prst="rect">
            <a:avLst/>
          </a:prstGeom>
          <a:solidFill>
            <a:srgbClr val="000000"/>
          </a:solidFill>
          <a:ln w="50799">
            <a:solidFill>
              <a:srgbClr val="00FF00"/>
            </a:solidFill>
          </a:ln>
        </p:spPr>
        <p:txBody>
          <a:bodyPr vert="horz" wrap="square" lIns="0" tIns="211455" rIns="0" bIns="0" rtlCol="0">
            <a:spAutoFit/>
          </a:bodyPr>
          <a:lstStyle/>
          <a:p>
            <a:pPr marL="424339">
              <a:spcBef>
                <a:spcPts val="1665"/>
              </a:spcBef>
            </a:pPr>
            <a:r>
              <a:rPr spc="-132" dirty="0">
                <a:solidFill>
                  <a:srgbClr val="FFFFFF"/>
                </a:solidFill>
                <a:latin typeface="Verdana"/>
                <a:cs typeface="Verdana"/>
              </a:rPr>
              <a:t>print</a:t>
            </a:r>
            <a:r>
              <a:rPr spc="-233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49" dirty="0">
                <a:solidFill>
                  <a:srgbClr val="FFFFFF"/>
                </a:solidFill>
                <a:latin typeface="Verdana"/>
                <a:cs typeface="Verdana"/>
              </a:rPr>
              <a:t>'small'</a:t>
            </a:r>
            <a:endParaRPr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25717" y="2494951"/>
            <a:ext cx="271105" cy="0"/>
          </a:xfrm>
          <a:custGeom>
            <a:avLst/>
            <a:gdLst/>
            <a:ahLst/>
            <a:cxnLst/>
            <a:rect l="l" t="t" r="r" b="b"/>
            <a:pathLst>
              <a:path w="481965">
                <a:moveTo>
                  <a:pt x="481824" y="0"/>
                </a:moveTo>
                <a:lnTo>
                  <a:pt x="0" y="0"/>
                </a:lnTo>
              </a:path>
            </a:pathLst>
          </a:custGeom>
          <a:ln w="634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71219" y="2469428"/>
            <a:ext cx="56784" cy="510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98339" y="5014018"/>
            <a:ext cx="3584019" cy="57150"/>
          </a:xfrm>
          <a:custGeom>
            <a:avLst/>
            <a:gdLst/>
            <a:ahLst/>
            <a:cxnLst/>
            <a:rect l="l" t="t" r="r" b="b"/>
            <a:pathLst>
              <a:path w="6371590" h="101600">
                <a:moveTo>
                  <a:pt x="0" y="101324"/>
                </a:moveTo>
                <a:lnTo>
                  <a:pt x="6371462" y="0"/>
                </a:lnTo>
              </a:path>
            </a:pathLst>
          </a:custGeom>
          <a:ln w="634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67092" y="5045363"/>
            <a:ext cx="56896" cy="510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453222" y="2029502"/>
            <a:ext cx="341471" cy="284213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169" dirty="0">
                <a:solidFill>
                  <a:srgbClr val="FFFFFF"/>
                </a:solidFill>
                <a:latin typeface="Verdana"/>
                <a:cs typeface="Verdana"/>
              </a:rPr>
              <a:t>yes</a:t>
            </a:r>
            <a:endParaRPr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60839" y="2858205"/>
            <a:ext cx="267891" cy="284213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118" dirty="0">
                <a:solidFill>
                  <a:srgbClr val="FFFFFF"/>
                </a:solidFill>
                <a:latin typeface="Verdana"/>
                <a:cs typeface="Verdana"/>
              </a:rPr>
              <a:t>no</a:t>
            </a:r>
            <a:endParaRPr>
              <a:latin typeface="Verdana"/>
              <a:cs typeface="Verdan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71570" y="2504767"/>
            <a:ext cx="21431" cy="2519958"/>
          </a:xfrm>
          <a:custGeom>
            <a:avLst/>
            <a:gdLst/>
            <a:ahLst/>
            <a:cxnLst/>
            <a:rect l="l" t="t" r="r" b="b"/>
            <a:pathLst>
              <a:path w="38100" h="4479925">
                <a:moveTo>
                  <a:pt x="38099" y="4479915"/>
                </a:moveTo>
                <a:lnTo>
                  <a:pt x="0" y="0"/>
                </a:lnTo>
              </a:path>
            </a:pathLst>
          </a:custGeom>
          <a:ln w="634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01477" y="1715391"/>
            <a:ext cx="2500" cy="321112"/>
          </a:xfrm>
          <a:custGeom>
            <a:avLst/>
            <a:gdLst/>
            <a:ahLst/>
            <a:cxnLst/>
            <a:rect l="l" t="t" r="r" b="b"/>
            <a:pathLst>
              <a:path w="4445" h="570864">
                <a:moveTo>
                  <a:pt x="1987" y="-31749"/>
                </a:moveTo>
                <a:lnTo>
                  <a:pt x="1987" y="602488"/>
                </a:lnTo>
              </a:path>
            </a:pathLst>
          </a:custGeom>
          <a:ln w="6747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78133" y="2010852"/>
            <a:ext cx="51046" cy="568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43330" y="1164430"/>
            <a:ext cx="1950244" cy="542925"/>
          </a:xfrm>
          <a:custGeom>
            <a:avLst/>
            <a:gdLst/>
            <a:ahLst/>
            <a:cxnLst/>
            <a:rect l="l" t="t" r="r" b="b"/>
            <a:pathLst>
              <a:path w="3467100" h="965200">
                <a:moveTo>
                  <a:pt x="0" y="0"/>
                </a:moveTo>
                <a:lnTo>
                  <a:pt x="3467093" y="0"/>
                </a:lnTo>
                <a:lnTo>
                  <a:pt x="3467093" y="965198"/>
                </a:lnTo>
                <a:lnTo>
                  <a:pt x="0" y="965198"/>
                </a:lnTo>
                <a:lnTo>
                  <a:pt x="0" y="0"/>
                </a:lnTo>
                <a:close/>
              </a:path>
            </a:pathLst>
          </a:custGeom>
          <a:ln w="507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468748" y="1263085"/>
            <a:ext cx="699730" cy="318838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2025" spc="-239" dirty="0">
                <a:solidFill>
                  <a:srgbClr val="FFFFFF"/>
                </a:solidFill>
                <a:latin typeface="Verdana"/>
                <a:cs typeface="Verdana"/>
              </a:rPr>
              <a:t>x </a:t>
            </a:r>
            <a:r>
              <a:rPr sz="2025" spc="-641" dirty="0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sz="2025" spc="-6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37" dirty="0">
                <a:solidFill>
                  <a:srgbClr val="FFFFFF"/>
                </a:solidFill>
                <a:latin typeface="Verdana"/>
                <a:cs typeface="Verdana"/>
              </a:rPr>
              <a:t>20</a:t>
            </a:r>
            <a:endParaRPr sz="2025">
              <a:latin typeface="Verdana"/>
              <a:cs typeface="Verdan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805835" y="4918463"/>
            <a:ext cx="9287" cy="354330"/>
          </a:xfrm>
          <a:custGeom>
            <a:avLst/>
            <a:gdLst/>
            <a:ahLst/>
            <a:cxnLst/>
            <a:rect l="l" t="t" r="r" b="b"/>
            <a:pathLst>
              <a:path w="16509" h="629920">
                <a:moveTo>
                  <a:pt x="0" y="629498"/>
                </a:moveTo>
                <a:lnTo>
                  <a:pt x="16074" y="0"/>
                </a:lnTo>
              </a:path>
            </a:pathLst>
          </a:custGeom>
          <a:ln w="6349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780509" y="5246850"/>
            <a:ext cx="51046" cy="569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800467" y="5322085"/>
            <a:ext cx="1950244" cy="406778"/>
          </a:xfrm>
          <a:prstGeom prst="rect">
            <a:avLst/>
          </a:prstGeom>
          <a:solidFill>
            <a:srgbClr val="000000"/>
          </a:solidFill>
          <a:ln w="50799">
            <a:solidFill>
              <a:srgbClr val="FF9900"/>
            </a:solidFill>
          </a:ln>
        </p:spPr>
        <p:txBody>
          <a:bodyPr vert="horz" wrap="square" lIns="0" tIns="120015" rIns="0" bIns="0" rtlCol="0">
            <a:spAutoFit/>
          </a:bodyPr>
          <a:lstStyle/>
          <a:p>
            <a:pPr marL="240030">
              <a:spcBef>
                <a:spcPts val="945"/>
              </a:spcBef>
            </a:pPr>
            <a:r>
              <a:rPr sz="1856" spc="-138" dirty="0">
                <a:solidFill>
                  <a:srgbClr val="FFFFFF"/>
                </a:solidFill>
                <a:latin typeface="Verdana"/>
                <a:cs typeface="Verdana"/>
              </a:rPr>
              <a:t>print </a:t>
            </a:r>
            <a:r>
              <a:rPr sz="1856" spc="-110" dirty="0">
                <a:solidFill>
                  <a:srgbClr val="FFFFFF"/>
                </a:solidFill>
                <a:latin typeface="Verdana"/>
                <a:cs typeface="Verdana"/>
              </a:rPr>
              <a:t>'All</a:t>
            </a:r>
            <a:r>
              <a:rPr sz="1856" spc="-343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56" spc="-129" dirty="0">
                <a:solidFill>
                  <a:srgbClr val="FFFFFF"/>
                </a:solidFill>
                <a:latin typeface="Verdana"/>
                <a:cs typeface="Verdana"/>
              </a:rPr>
              <a:t>Done'</a:t>
            </a:r>
            <a:endParaRPr sz="1856">
              <a:latin typeface="Verdana"/>
              <a:cs typeface="Verdan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786180" y="3171820"/>
            <a:ext cx="2000250" cy="828675"/>
          </a:xfrm>
          <a:custGeom>
            <a:avLst/>
            <a:gdLst/>
            <a:ahLst/>
            <a:cxnLst/>
            <a:rect l="l" t="t" r="r" b="b"/>
            <a:pathLst>
              <a:path w="3556000" h="1473200">
                <a:moveTo>
                  <a:pt x="0" y="736598"/>
                </a:moveTo>
                <a:lnTo>
                  <a:pt x="1777996" y="0"/>
                </a:lnTo>
                <a:lnTo>
                  <a:pt x="3555992" y="736598"/>
                </a:lnTo>
                <a:lnTo>
                  <a:pt x="1777996" y="1473197"/>
                </a:lnTo>
                <a:lnTo>
                  <a:pt x="0" y="736598"/>
                </a:lnTo>
                <a:close/>
              </a:path>
            </a:pathLst>
          </a:custGeom>
          <a:ln w="5079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462276" y="3410387"/>
            <a:ext cx="648295" cy="327430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2081" spc="-248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2081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81" spc="-861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2081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81" spc="-211" dirty="0">
                <a:solidFill>
                  <a:srgbClr val="FFFFFF"/>
                </a:solidFill>
                <a:latin typeface="Verdana"/>
                <a:cs typeface="Verdana"/>
              </a:rPr>
              <a:t>10</a:t>
            </a:r>
            <a:endParaRPr sz="2081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179331" y="3228970"/>
            <a:ext cx="1950244" cy="490519"/>
          </a:xfrm>
          <a:prstGeom prst="rect">
            <a:avLst/>
          </a:prstGeom>
          <a:solidFill>
            <a:srgbClr val="000000"/>
          </a:solidFill>
          <a:ln w="50799">
            <a:solidFill>
              <a:srgbClr val="00FF00"/>
            </a:solidFill>
          </a:ln>
        </p:spPr>
        <p:txBody>
          <a:bodyPr vert="horz" wrap="square" lIns="0" tIns="211455" rIns="0" bIns="0" rtlCol="0">
            <a:spAutoFit/>
          </a:bodyPr>
          <a:lstStyle/>
          <a:p>
            <a:pPr marL="281464">
              <a:spcBef>
                <a:spcPts val="1665"/>
              </a:spcBef>
            </a:pPr>
            <a:r>
              <a:rPr spc="-132" dirty="0">
                <a:solidFill>
                  <a:srgbClr val="FFFFFF"/>
                </a:solidFill>
                <a:latin typeface="Verdana"/>
                <a:cs typeface="Verdana"/>
              </a:rPr>
              <a:t>print</a:t>
            </a:r>
            <a:r>
              <a:rPr spc="-23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41" dirty="0">
                <a:solidFill>
                  <a:srgbClr val="FFFFFF"/>
                </a:solidFill>
                <a:latin typeface="Verdana"/>
                <a:cs typeface="Verdana"/>
              </a:rPr>
              <a:t>'Medium'</a:t>
            </a:r>
            <a:endParaRPr>
              <a:latin typeface="Verdana"/>
              <a:cs typeface="Verdan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818573" y="3587943"/>
            <a:ext cx="271105" cy="0"/>
          </a:xfrm>
          <a:custGeom>
            <a:avLst/>
            <a:gdLst/>
            <a:ahLst/>
            <a:cxnLst/>
            <a:rect l="l" t="t" r="r" b="b"/>
            <a:pathLst>
              <a:path w="481965">
                <a:moveTo>
                  <a:pt x="481824" y="0"/>
                </a:moveTo>
                <a:lnTo>
                  <a:pt x="0" y="0"/>
                </a:lnTo>
              </a:path>
            </a:pathLst>
          </a:custGeom>
          <a:ln w="634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64075" y="3562420"/>
            <a:ext cx="56784" cy="510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538947" y="3158213"/>
            <a:ext cx="341471" cy="284213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169" dirty="0">
                <a:solidFill>
                  <a:srgbClr val="FFFFFF"/>
                </a:solidFill>
                <a:latin typeface="Verdana"/>
                <a:cs typeface="Verdana"/>
              </a:rPr>
              <a:t>yes</a:t>
            </a:r>
            <a:endParaRPr>
              <a:latin typeface="Verdana"/>
              <a:cs typeface="Verdan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161718" y="2494951"/>
            <a:ext cx="271105" cy="0"/>
          </a:xfrm>
          <a:custGeom>
            <a:avLst/>
            <a:gdLst/>
            <a:ahLst/>
            <a:cxnLst/>
            <a:rect l="l" t="t" r="r" b="b"/>
            <a:pathLst>
              <a:path w="481965">
                <a:moveTo>
                  <a:pt x="481849" y="0"/>
                </a:moveTo>
                <a:lnTo>
                  <a:pt x="0" y="0"/>
                </a:lnTo>
              </a:path>
            </a:pathLst>
          </a:custGeom>
          <a:ln w="634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407220" y="2469428"/>
            <a:ext cx="56784" cy="510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140287" y="3580799"/>
            <a:ext cx="271105" cy="0"/>
          </a:xfrm>
          <a:custGeom>
            <a:avLst/>
            <a:gdLst/>
            <a:ahLst/>
            <a:cxnLst/>
            <a:rect l="l" t="t" r="r" b="b"/>
            <a:pathLst>
              <a:path w="481965">
                <a:moveTo>
                  <a:pt x="481824" y="0"/>
                </a:moveTo>
                <a:lnTo>
                  <a:pt x="0" y="0"/>
                </a:lnTo>
              </a:path>
            </a:pathLst>
          </a:custGeom>
          <a:ln w="634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385789" y="3555276"/>
            <a:ext cx="56784" cy="510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775587" y="2902144"/>
            <a:ext cx="714" cy="251460"/>
          </a:xfrm>
          <a:custGeom>
            <a:avLst/>
            <a:gdLst/>
            <a:ahLst/>
            <a:cxnLst/>
            <a:rect l="l" t="t" r="r" b="b"/>
            <a:pathLst>
              <a:path w="1270" h="447039">
                <a:moveTo>
                  <a:pt x="624" y="-31749"/>
                </a:moveTo>
                <a:lnTo>
                  <a:pt x="624" y="478649"/>
                </a:lnTo>
              </a:path>
            </a:pathLst>
          </a:custGeom>
          <a:ln w="647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750753" y="3127987"/>
            <a:ext cx="51046" cy="567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807611" y="4200518"/>
            <a:ext cx="1950244" cy="490519"/>
          </a:xfrm>
          <a:prstGeom prst="rect">
            <a:avLst/>
          </a:prstGeom>
          <a:solidFill>
            <a:srgbClr val="000000"/>
          </a:solidFill>
          <a:ln w="50799">
            <a:solidFill>
              <a:srgbClr val="FF9900"/>
            </a:solidFill>
          </a:ln>
        </p:spPr>
        <p:txBody>
          <a:bodyPr vert="horz" wrap="square" lIns="0" tIns="211455" rIns="0" bIns="0" rtlCol="0">
            <a:spAutoFit/>
          </a:bodyPr>
          <a:lstStyle/>
          <a:p>
            <a:pPr marL="343972">
              <a:spcBef>
                <a:spcPts val="1665"/>
              </a:spcBef>
            </a:pPr>
            <a:r>
              <a:rPr spc="-132" dirty="0">
                <a:solidFill>
                  <a:srgbClr val="FFFFFF"/>
                </a:solidFill>
                <a:latin typeface="Verdana"/>
                <a:cs typeface="Verdana"/>
              </a:rPr>
              <a:t>print</a:t>
            </a:r>
            <a:r>
              <a:rPr spc="-233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49" dirty="0">
                <a:solidFill>
                  <a:srgbClr val="FFFFFF"/>
                </a:solidFill>
                <a:latin typeface="Verdana"/>
                <a:cs typeface="Verdana"/>
              </a:rPr>
              <a:t>'LARGE'</a:t>
            </a:r>
            <a:endParaRPr>
              <a:latin typeface="Verdana"/>
              <a:cs typeface="Verdan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805822" y="3996021"/>
            <a:ext cx="2143" cy="165021"/>
          </a:xfrm>
          <a:custGeom>
            <a:avLst/>
            <a:gdLst/>
            <a:ahLst/>
            <a:cxnLst/>
            <a:rect l="l" t="t" r="r" b="b"/>
            <a:pathLst>
              <a:path w="3809" h="293370">
                <a:moveTo>
                  <a:pt x="1699" y="-31749"/>
                </a:moveTo>
                <a:lnTo>
                  <a:pt x="1699" y="324699"/>
                </a:lnTo>
              </a:path>
            </a:pathLst>
          </a:custGeom>
          <a:ln w="6689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780383" y="4135184"/>
            <a:ext cx="51046" cy="568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246541" y="3858324"/>
            <a:ext cx="267891" cy="284213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118" dirty="0">
                <a:solidFill>
                  <a:srgbClr val="FFFFFF"/>
                </a:solidFill>
                <a:latin typeface="Verdana"/>
                <a:cs typeface="Verdana"/>
              </a:rPr>
              <a:t>no</a:t>
            </a:r>
            <a:endParaRPr>
              <a:latin typeface="Verdana"/>
              <a:cs typeface="Verdana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471570" y="2494951"/>
            <a:ext cx="10716" cy="1049417"/>
          </a:xfrm>
          <a:custGeom>
            <a:avLst/>
            <a:gdLst/>
            <a:ahLst/>
            <a:cxnLst/>
            <a:rect l="l" t="t" r="r" b="b"/>
            <a:pathLst>
              <a:path w="19050" h="1865629">
                <a:moveTo>
                  <a:pt x="0" y="1865296"/>
                </a:moveTo>
                <a:lnTo>
                  <a:pt x="19049" y="0"/>
                </a:lnTo>
              </a:path>
            </a:pathLst>
          </a:custGeom>
          <a:ln w="634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Slide Number Placeholder 3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92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381000"/>
            <a:ext cx="8534400" cy="6412813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lang="en-US" spc="-388" dirty="0" smtClean="0"/>
              <a:t>Understanding Python </a:t>
            </a:r>
            <a:r>
              <a:rPr spc="-388" dirty="0" smtClean="0"/>
              <a:t>Programming</a:t>
            </a:r>
            <a:r>
              <a:rPr spc="-593" dirty="0" smtClean="0"/>
              <a:t> </a:t>
            </a:r>
            <a:r>
              <a:rPr lang="en-MY" spc="-425" dirty="0" smtClean="0"/>
              <a:t>Constructs</a:t>
            </a:r>
            <a:br>
              <a:rPr lang="en-MY" spc="-425" dirty="0" smtClean="0"/>
            </a:br>
            <a:r>
              <a:rPr lang="en-MY" spc="-425" dirty="0"/>
              <a:t/>
            </a:r>
            <a:br>
              <a:rPr lang="en-MY" spc="-425" dirty="0"/>
            </a:br>
            <a:r>
              <a:rPr lang="en-MY" sz="3200" spc="-425" dirty="0" smtClean="0"/>
              <a:t>Basics (Variables, data types, I/O)</a:t>
            </a:r>
            <a:br>
              <a:rPr lang="en-MY" sz="3200" spc="-425" dirty="0" smtClean="0"/>
            </a:br>
            <a:r>
              <a:rPr lang="en-MY" sz="3200" spc="-425" dirty="0" smtClean="0"/>
              <a:t>Operators</a:t>
            </a:r>
            <a:br>
              <a:rPr lang="en-MY" sz="3200" spc="-425" dirty="0" smtClean="0"/>
            </a:br>
            <a:r>
              <a:rPr lang="en-MY" sz="3200" spc="-425" dirty="0" smtClean="0"/>
              <a:t>Lists</a:t>
            </a:r>
            <a:br>
              <a:rPr lang="en-MY" sz="3200" spc="-425" dirty="0" smtClean="0"/>
            </a:br>
            <a:r>
              <a:rPr lang="en-MY" sz="3200" spc="-425" dirty="0" smtClean="0"/>
              <a:t>Tuples</a:t>
            </a:r>
            <a:br>
              <a:rPr lang="en-MY" sz="3200" spc="-425" dirty="0" smtClean="0"/>
            </a:br>
            <a:r>
              <a:rPr lang="en-MY" sz="3200" spc="-425" dirty="0" smtClean="0"/>
              <a:t>Sets</a:t>
            </a:r>
            <a:br>
              <a:rPr lang="en-MY" sz="3200" spc="-425" dirty="0" smtClean="0"/>
            </a:br>
            <a:r>
              <a:rPr lang="en-MY" sz="3200" spc="-425" dirty="0" smtClean="0"/>
              <a:t>Dictionaries</a:t>
            </a:r>
            <a:br>
              <a:rPr lang="en-MY" sz="3200" spc="-425" dirty="0" smtClean="0"/>
            </a:br>
            <a:r>
              <a:rPr lang="en-MY" sz="3200" spc="-425" dirty="0" smtClean="0"/>
              <a:t>Decision Control Structures</a:t>
            </a:r>
            <a:br>
              <a:rPr lang="en-MY" sz="3200" spc="-425" dirty="0" smtClean="0"/>
            </a:br>
            <a:r>
              <a:rPr lang="en-MY" sz="3200" spc="-425" dirty="0" smtClean="0"/>
              <a:t>Repeating Control Structures</a:t>
            </a:r>
            <a:br>
              <a:rPr lang="en-MY" sz="3200" spc="-425" dirty="0" smtClean="0"/>
            </a:br>
            <a:r>
              <a:rPr lang="en-MY" sz="3200" spc="-425" dirty="0" smtClean="0"/>
              <a:t>Functions</a:t>
            </a:r>
            <a:endParaRPr sz="4400" spc="-425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32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41100" y="2590518"/>
            <a:ext cx="4455200" cy="829554"/>
          </a:xfrm>
          <a:prstGeom prst="rect">
            <a:avLst/>
          </a:prstGeom>
        </p:spPr>
        <p:txBody>
          <a:bodyPr vert="horz" wrap="square" lIns="0" tIns="170021" rIns="0" bIns="0" rtlCol="0">
            <a:spAutoFit/>
          </a:bodyPr>
          <a:lstStyle/>
          <a:p>
            <a:pPr algn="ctr">
              <a:spcBef>
                <a:spcPts val="1339"/>
              </a:spcBef>
            </a:pPr>
            <a:r>
              <a:rPr spc="-295" dirty="0"/>
              <a:t>Loops </a:t>
            </a:r>
            <a:r>
              <a:rPr spc="-374" dirty="0"/>
              <a:t>and</a:t>
            </a:r>
            <a:r>
              <a:rPr spc="-816" dirty="0"/>
              <a:t> </a:t>
            </a:r>
            <a:r>
              <a:rPr spc="-374" dirty="0" smtClean="0"/>
              <a:t>Iteration</a:t>
            </a:r>
            <a:endParaRPr spc="-374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66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63920" y="1075100"/>
            <a:ext cx="3459004" cy="630461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4050" spc="-332" dirty="0"/>
              <a:t>Repeated</a:t>
            </a:r>
            <a:r>
              <a:rPr sz="4050" spc="-554" dirty="0"/>
              <a:t> </a:t>
            </a:r>
            <a:r>
              <a:rPr sz="4050" spc="-338" dirty="0"/>
              <a:t>Steps</a:t>
            </a:r>
            <a:endParaRPr sz="4050"/>
          </a:p>
        </p:txBody>
      </p:sp>
      <p:sp>
        <p:nvSpPr>
          <p:cNvPr id="3" name="object 3"/>
          <p:cNvSpPr txBox="1"/>
          <p:nvPr/>
        </p:nvSpPr>
        <p:spPr>
          <a:xfrm>
            <a:off x="4244267" y="2856035"/>
            <a:ext cx="2200632" cy="1565717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  <a:tabLst>
                <a:tab pos="264319" algn="l"/>
                <a:tab pos="521494" algn="l"/>
              </a:tabLst>
            </a:pPr>
            <a:r>
              <a:rPr sz="1688" b="1" dirty="0">
                <a:solidFill>
                  <a:srgbClr val="00FF00"/>
                </a:solidFill>
                <a:latin typeface="Courier New"/>
                <a:cs typeface="Courier New"/>
              </a:rPr>
              <a:t>n	</a:t>
            </a:r>
            <a:r>
              <a:rPr sz="1688" b="1" dirty="0">
                <a:solidFill>
                  <a:srgbClr val="00FFFF"/>
                </a:solidFill>
                <a:latin typeface="Courier New"/>
                <a:cs typeface="Courier New"/>
              </a:rPr>
              <a:t>=	</a:t>
            </a:r>
            <a:r>
              <a:rPr sz="1688" b="1" dirty="0">
                <a:solidFill>
                  <a:srgbClr val="FF9900"/>
                </a:solidFill>
                <a:latin typeface="Courier New"/>
                <a:cs typeface="Courier New"/>
              </a:rPr>
              <a:t>5</a:t>
            </a:r>
            <a:endParaRPr sz="1688">
              <a:latin typeface="Courier New"/>
              <a:cs typeface="Courier New"/>
            </a:endParaRPr>
          </a:p>
          <a:p>
            <a:pPr marL="7144">
              <a:tabLst>
                <a:tab pos="1035844" algn="l"/>
                <a:tab pos="1293019" algn="l"/>
              </a:tabLst>
            </a:pPr>
            <a:r>
              <a:rPr sz="1688" b="1" spc="-3" dirty="0">
                <a:solidFill>
                  <a:srgbClr val="FFFF00"/>
                </a:solidFill>
                <a:latin typeface="Courier New"/>
                <a:cs typeface="Courier New"/>
              </a:rPr>
              <a:t>while</a:t>
            </a:r>
            <a:r>
              <a:rPr sz="1688" b="1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688" b="1" dirty="0">
                <a:solidFill>
                  <a:srgbClr val="00FF00"/>
                </a:solidFill>
                <a:latin typeface="Courier New"/>
                <a:cs typeface="Courier New"/>
              </a:rPr>
              <a:t>n	</a:t>
            </a:r>
            <a:r>
              <a:rPr sz="1688" b="1" dirty="0">
                <a:solidFill>
                  <a:srgbClr val="00FFFF"/>
                </a:solidFill>
                <a:latin typeface="Courier New"/>
                <a:cs typeface="Courier New"/>
              </a:rPr>
              <a:t>&gt;	</a:t>
            </a:r>
            <a:r>
              <a:rPr sz="1688" b="1" dirty="0">
                <a:solidFill>
                  <a:srgbClr val="FF9900"/>
                </a:solidFill>
                <a:latin typeface="Courier New"/>
                <a:cs typeface="Courier New"/>
              </a:rPr>
              <a:t>0</a:t>
            </a:r>
            <a:r>
              <a:rPr sz="1688" b="1" spc="-59" dirty="0">
                <a:solidFill>
                  <a:srgbClr val="FF9900"/>
                </a:solidFill>
                <a:latin typeface="Courier New"/>
                <a:cs typeface="Courier New"/>
              </a:rPr>
              <a:t> </a:t>
            </a:r>
            <a:r>
              <a:rPr sz="1688" b="1" dirty="0">
                <a:solidFill>
                  <a:srgbClr val="FFFF00"/>
                </a:solidFill>
                <a:latin typeface="Courier New"/>
                <a:cs typeface="Courier New"/>
              </a:rPr>
              <a:t>:</a:t>
            </a:r>
            <a:endParaRPr sz="1688">
              <a:latin typeface="Courier New"/>
              <a:cs typeface="Courier New"/>
            </a:endParaRPr>
          </a:p>
          <a:p>
            <a:pPr marL="521494" marR="516850" indent="-357">
              <a:tabLst>
                <a:tab pos="778669" algn="l"/>
                <a:tab pos="1035844" algn="l"/>
                <a:tab pos="1293019" algn="l"/>
              </a:tabLst>
            </a:pPr>
            <a:r>
              <a:rPr sz="1688" b="1" spc="-3" dirty="0">
                <a:solidFill>
                  <a:srgbClr val="FFFF00"/>
                </a:solidFill>
                <a:latin typeface="Courier New"/>
                <a:cs typeface="Courier New"/>
              </a:rPr>
              <a:t>print </a:t>
            </a:r>
            <a:r>
              <a:rPr sz="1688" b="1" dirty="0">
                <a:solidFill>
                  <a:srgbClr val="00FF00"/>
                </a:solidFill>
                <a:latin typeface="Courier New"/>
                <a:cs typeface="Courier New"/>
              </a:rPr>
              <a:t>n  n	</a:t>
            </a:r>
            <a:r>
              <a:rPr sz="1688" b="1" dirty="0">
                <a:solidFill>
                  <a:srgbClr val="00FFFF"/>
                </a:solidFill>
                <a:latin typeface="Courier New"/>
                <a:cs typeface="Courier New"/>
              </a:rPr>
              <a:t>=	</a:t>
            </a:r>
            <a:r>
              <a:rPr sz="1688" b="1" dirty="0">
                <a:solidFill>
                  <a:srgbClr val="00FF00"/>
                </a:solidFill>
                <a:latin typeface="Courier New"/>
                <a:cs typeface="Courier New"/>
              </a:rPr>
              <a:t>n	</a:t>
            </a:r>
            <a:r>
              <a:rPr sz="1688" b="1" dirty="0">
                <a:solidFill>
                  <a:srgbClr val="00FFFF"/>
                </a:solidFill>
                <a:latin typeface="Courier New"/>
                <a:cs typeface="Courier New"/>
              </a:rPr>
              <a:t>–</a:t>
            </a:r>
            <a:r>
              <a:rPr sz="1688" b="1" spc="-59" dirty="0">
                <a:solidFill>
                  <a:srgbClr val="00FFFF"/>
                </a:solidFill>
                <a:latin typeface="Courier New"/>
                <a:cs typeface="Courier New"/>
              </a:rPr>
              <a:t> </a:t>
            </a:r>
            <a:r>
              <a:rPr sz="1688" b="1" dirty="0">
                <a:solidFill>
                  <a:srgbClr val="FFFF00"/>
                </a:solidFill>
                <a:latin typeface="Courier New"/>
                <a:cs typeface="Courier New"/>
              </a:rPr>
              <a:t>1</a:t>
            </a:r>
            <a:endParaRPr sz="1688">
              <a:latin typeface="Courier New"/>
              <a:cs typeface="Courier New"/>
            </a:endParaRPr>
          </a:p>
          <a:p>
            <a:pPr marL="7144" marR="2858"/>
            <a:r>
              <a:rPr sz="1688" b="1" spc="-3" dirty="0">
                <a:solidFill>
                  <a:srgbClr val="FFFF00"/>
                </a:solidFill>
                <a:latin typeface="Courier New"/>
                <a:cs typeface="Courier New"/>
              </a:rPr>
              <a:t>print</a:t>
            </a:r>
            <a:r>
              <a:rPr sz="1688" b="1" spc="-53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688" b="1" spc="-3" dirty="0">
                <a:solidFill>
                  <a:srgbClr val="FF9900"/>
                </a:solidFill>
                <a:latin typeface="Courier New"/>
                <a:cs typeface="Courier New"/>
              </a:rPr>
              <a:t>'Blastoff!'  </a:t>
            </a:r>
            <a:r>
              <a:rPr sz="1688" b="1" spc="-3" dirty="0">
                <a:solidFill>
                  <a:srgbClr val="FFFF00"/>
                </a:solidFill>
                <a:latin typeface="Courier New"/>
                <a:cs typeface="Courier New"/>
              </a:rPr>
              <a:t>print</a:t>
            </a:r>
            <a:r>
              <a:rPr sz="1688" b="1" spc="-6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688" b="1" dirty="0">
                <a:solidFill>
                  <a:srgbClr val="00FF00"/>
                </a:solidFill>
                <a:latin typeface="Courier New"/>
                <a:cs typeface="Courier New"/>
              </a:rPr>
              <a:t>n</a:t>
            </a:r>
            <a:endParaRPr sz="1688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96625" y="1613593"/>
            <a:ext cx="6072" cy="240387"/>
          </a:xfrm>
          <a:custGeom>
            <a:avLst/>
            <a:gdLst/>
            <a:ahLst/>
            <a:cxnLst/>
            <a:rect l="l" t="t" r="r" b="b"/>
            <a:pathLst>
              <a:path w="10794" h="427355">
                <a:moveTo>
                  <a:pt x="10749" y="426799"/>
                </a:moveTo>
                <a:lnTo>
                  <a:pt x="0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71819" y="1822807"/>
            <a:ext cx="61256" cy="683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26639" y="2869899"/>
            <a:ext cx="1051203" cy="275391"/>
          </a:xfrm>
          <a:custGeom>
            <a:avLst/>
            <a:gdLst/>
            <a:ahLst/>
            <a:cxnLst/>
            <a:rect l="l" t="t" r="r" b="b"/>
            <a:pathLst>
              <a:path w="1868804" h="489585">
                <a:moveTo>
                  <a:pt x="1868696" y="0"/>
                </a:moveTo>
                <a:lnTo>
                  <a:pt x="0" y="489124"/>
                </a:lnTo>
              </a:path>
            </a:pathLst>
          </a:custGeom>
          <a:ln w="50799">
            <a:solidFill>
              <a:srgbClr val="FF7E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56012" y="2851224"/>
            <a:ext cx="46434" cy="404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0098" y="1928810"/>
            <a:ext cx="1614488" cy="714375"/>
          </a:xfrm>
          <a:custGeom>
            <a:avLst/>
            <a:gdLst/>
            <a:ahLst/>
            <a:cxnLst/>
            <a:rect l="l" t="t" r="r" b="b"/>
            <a:pathLst>
              <a:path w="2870200" h="1270000">
                <a:moveTo>
                  <a:pt x="0" y="634948"/>
                </a:moveTo>
                <a:lnTo>
                  <a:pt x="1435047" y="0"/>
                </a:lnTo>
                <a:lnTo>
                  <a:pt x="2870094" y="634948"/>
                </a:lnTo>
                <a:lnTo>
                  <a:pt x="1435047" y="1269897"/>
                </a:lnTo>
                <a:lnTo>
                  <a:pt x="0" y="634948"/>
                </a:lnTo>
                <a:close/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51079" y="2118806"/>
            <a:ext cx="712946" cy="310245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1969" spc="-146" dirty="0">
                <a:solidFill>
                  <a:srgbClr val="00FF00"/>
                </a:solidFill>
                <a:latin typeface="Verdana"/>
                <a:cs typeface="Verdana"/>
              </a:rPr>
              <a:t>n </a:t>
            </a:r>
            <a:r>
              <a:rPr sz="1969" spc="-818" dirty="0">
                <a:solidFill>
                  <a:srgbClr val="00FF00"/>
                </a:solidFill>
                <a:latin typeface="Verdana"/>
                <a:cs typeface="Verdana"/>
              </a:rPr>
              <a:t>&gt;</a:t>
            </a:r>
            <a:r>
              <a:rPr sz="1969" spc="-267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1969" spc="152" dirty="0">
                <a:solidFill>
                  <a:srgbClr val="00FF00"/>
                </a:solidFill>
                <a:latin typeface="Verdana"/>
                <a:cs typeface="Verdana"/>
              </a:rPr>
              <a:t>0</a:t>
            </a:r>
            <a:r>
              <a:rPr sz="1969" spc="-385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1969" spc="-208" dirty="0">
                <a:solidFill>
                  <a:srgbClr val="00FF00"/>
                </a:solidFill>
                <a:latin typeface="Verdana"/>
                <a:cs typeface="Verdana"/>
              </a:rPr>
              <a:t>?</a:t>
            </a:r>
            <a:endParaRPr sz="1969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95725" y="2721920"/>
            <a:ext cx="11073" cy="1225153"/>
          </a:xfrm>
          <a:custGeom>
            <a:avLst/>
            <a:gdLst/>
            <a:ahLst/>
            <a:cxnLst/>
            <a:rect l="l" t="t" r="r" b="b"/>
            <a:pathLst>
              <a:path w="19685" h="2178050">
                <a:moveTo>
                  <a:pt x="0" y="2177770"/>
                </a:moveTo>
                <a:lnTo>
                  <a:pt x="19399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75925" y="2684415"/>
            <a:ext cx="61270" cy="682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07439" y="2282425"/>
            <a:ext cx="437555" cy="8930"/>
          </a:xfrm>
          <a:custGeom>
            <a:avLst/>
            <a:gdLst/>
            <a:ahLst/>
            <a:cxnLst/>
            <a:rect l="l" t="t" r="r" b="b"/>
            <a:pathLst>
              <a:path w="777875" h="15875">
                <a:moveTo>
                  <a:pt x="777873" y="15874"/>
                </a:moveTo>
                <a:lnTo>
                  <a:pt x="0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28173" y="2282425"/>
            <a:ext cx="7144" cy="283964"/>
          </a:xfrm>
          <a:custGeom>
            <a:avLst/>
            <a:gdLst/>
            <a:ahLst/>
            <a:cxnLst/>
            <a:rect l="l" t="t" r="r" b="b"/>
            <a:pathLst>
              <a:path w="12700" h="504825">
                <a:moveTo>
                  <a:pt x="0" y="504573"/>
                </a:moveTo>
                <a:lnTo>
                  <a:pt x="12424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97771" y="2535395"/>
            <a:ext cx="61270" cy="683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26247" y="3800525"/>
            <a:ext cx="2858" cy="168950"/>
          </a:xfrm>
          <a:custGeom>
            <a:avLst/>
            <a:gdLst/>
            <a:ahLst/>
            <a:cxnLst/>
            <a:rect l="l" t="t" r="r" b="b"/>
            <a:pathLst>
              <a:path w="5079" h="300354">
                <a:moveTo>
                  <a:pt x="4799" y="0"/>
                </a:moveTo>
                <a:lnTo>
                  <a:pt x="0" y="299999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04655" y="3971018"/>
            <a:ext cx="1230868" cy="8215"/>
          </a:xfrm>
          <a:custGeom>
            <a:avLst/>
            <a:gdLst/>
            <a:ahLst/>
            <a:cxnLst/>
            <a:rect l="l" t="t" r="r" b="b"/>
            <a:pathLst>
              <a:path w="2188210" h="14604">
                <a:moveTo>
                  <a:pt x="0" y="0"/>
                </a:moveTo>
                <a:lnTo>
                  <a:pt x="2187595" y="14399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8810" y="2291354"/>
            <a:ext cx="144661" cy="1429"/>
          </a:xfrm>
          <a:custGeom>
            <a:avLst/>
            <a:gdLst/>
            <a:ahLst/>
            <a:cxnLst/>
            <a:rect l="l" t="t" r="r" b="b"/>
            <a:pathLst>
              <a:path w="257175" h="2539">
                <a:moveTo>
                  <a:pt x="-38099" y="1024"/>
                </a:moveTo>
                <a:lnTo>
                  <a:pt x="294999" y="1024"/>
                </a:lnTo>
              </a:path>
            </a:pathLst>
          </a:custGeom>
          <a:ln w="7824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1301" y="2261809"/>
            <a:ext cx="68214" cy="612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9451" y="4196946"/>
            <a:ext cx="7144" cy="283964"/>
          </a:xfrm>
          <a:custGeom>
            <a:avLst/>
            <a:gdLst/>
            <a:ahLst/>
            <a:cxnLst/>
            <a:rect l="l" t="t" r="r" b="b"/>
            <a:pathLst>
              <a:path w="12700" h="504825">
                <a:moveTo>
                  <a:pt x="0" y="504573"/>
                </a:moveTo>
                <a:lnTo>
                  <a:pt x="12424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69048" y="4449916"/>
            <a:ext cx="61270" cy="683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8238" y="2318116"/>
            <a:ext cx="20003" cy="1853088"/>
          </a:xfrm>
          <a:custGeom>
            <a:avLst/>
            <a:gdLst/>
            <a:ahLst/>
            <a:cxnLst/>
            <a:rect l="l" t="t" r="r" b="b"/>
            <a:pathLst>
              <a:path w="35559" h="3294379">
                <a:moveTo>
                  <a:pt x="35107" y="3293843"/>
                </a:moveTo>
                <a:lnTo>
                  <a:pt x="0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7257" y="4140162"/>
            <a:ext cx="61263" cy="682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9896" y="4206762"/>
            <a:ext cx="985838" cy="0"/>
          </a:xfrm>
          <a:custGeom>
            <a:avLst/>
            <a:gdLst/>
            <a:ahLst/>
            <a:cxnLst/>
            <a:rect l="l" t="t" r="r" b="b"/>
            <a:pathLst>
              <a:path w="1752600">
                <a:moveTo>
                  <a:pt x="0" y="0"/>
                </a:moveTo>
                <a:lnTo>
                  <a:pt x="1752583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15923" y="3359344"/>
            <a:ext cx="1098709" cy="595074"/>
          </a:xfrm>
          <a:custGeom>
            <a:avLst/>
            <a:gdLst/>
            <a:ahLst/>
            <a:cxnLst/>
            <a:rect l="l" t="t" r="r" b="b"/>
            <a:pathLst>
              <a:path w="1953259" h="1057910">
                <a:moveTo>
                  <a:pt x="1953121" y="1057297"/>
                </a:moveTo>
                <a:lnTo>
                  <a:pt x="0" y="0"/>
                </a:lnTo>
              </a:path>
            </a:pathLst>
          </a:custGeom>
          <a:ln w="50799">
            <a:solidFill>
              <a:srgbClr val="FF7E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91956" y="3931475"/>
            <a:ext cx="46307" cy="4199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930432" y="4906669"/>
            <a:ext cx="5765006" cy="863337"/>
          </a:xfrm>
          <a:prstGeom prst="rect">
            <a:avLst/>
          </a:prstGeom>
        </p:spPr>
        <p:txBody>
          <a:bodyPr vert="horz" wrap="square" lIns="0" tIns="16788" rIns="0" bIns="0" rtlCol="0">
            <a:spAutoFit/>
          </a:bodyPr>
          <a:lstStyle/>
          <a:p>
            <a:pPr marL="6787" marR="2858" algn="ctr">
              <a:lnSpc>
                <a:spcPts val="2154"/>
              </a:lnSpc>
              <a:spcBef>
                <a:spcPts val="132"/>
              </a:spcBef>
            </a:pPr>
            <a:r>
              <a:rPr spc="-124" dirty="0">
                <a:solidFill>
                  <a:srgbClr val="FFFFFF"/>
                </a:solidFill>
                <a:latin typeface="Verdana"/>
                <a:cs typeface="Verdana"/>
              </a:rPr>
              <a:t>Loops</a:t>
            </a:r>
            <a:r>
              <a:rPr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74" dirty="0">
                <a:solidFill>
                  <a:srgbClr val="FFFFFF"/>
                </a:solidFill>
                <a:latin typeface="Verdana"/>
                <a:cs typeface="Verdana"/>
              </a:rPr>
              <a:t>(repeated</a:t>
            </a:r>
            <a:r>
              <a:rPr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86" dirty="0">
                <a:solidFill>
                  <a:srgbClr val="FFFFFF"/>
                </a:solidFill>
                <a:latin typeface="Verdana"/>
                <a:cs typeface="Verdana"/>
              </a:rPr>
              <a:t>steps)</a:t>
            </a:r>
            <a:r>
              <a:rPr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80" dirty="0">
                <a:solidFill>
                  <a:srgbClr val="FFFFFF"/>
                </a:solidFill>
                <a:latin typeface="Verdana"/>
                <a:cs typeface="Verdana"/>
              </a:rPr>
              <a:t>have</a:t>
            </a:r>
            <a:r>
              <a:rPr spc="-2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38" dirty="0">
                <a:solidFill>
                  <a:srgbClr val="00FF00"/>
                </a:solidFill>
                <a:latin typeface="Verdana"/>
                <a:cs typeface="Verdana"/>
              </a:rPr>
              <a:t>iteration</a:t>
            </a:r>
            <a:r>
              <a:rPr spc="-225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pc="-163" dirty="0">
                <a:solidFill>
                  <a:srgbClr val="00FF00"/>
                </a:solidFill>
                <a:latin typeface="Verdana"/>
                <a:cs typeface="Verdana"/>
              </a:rPr>
              <a:t>variables</a:t>
            </a:r>
            <a:r>
              <a:rPr spc="-230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pc="-149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69" dirty="0">
                <a:solidFill>
                  <a:srgbClr val="FFFFFF"/>
                </a:solidFill>
                <a:latin typeface="Verdana"/>
                <a:cs typeface="Verdana"/>
              </a:rPr>
              <a:t>change  </a:t>
            </a:r>
            <a:r>
              <a:rPr spc="-163" dirty="0">
                <a:solidFill>
                  <a:srgbClr val="FFFFFF"/>
                </a:solidFill>
                <a:latin typeface="Verdana"/>
                <a:cs typeface="Verdana"/>
              </a:rPr>
              <a:t>each </a:t>
            </a:r>
            <a:r>
              <a:rPr spc="-135" dirty="0">
                <a:solidFill>
                  <a:srgbClr val="FFFFFF"/>
                </a:solidFill>
                <a:latin typeface="Verdana"/>
                <a:cs typeface="Verdana"/>
              </a:rPr>
              <a:t>time </a:t>
            </a:r>
            <a:r>
              <a:rPr spc="-166" dirty="0">
                <a:solidFill>
                  <a:srgbClr val="FFFFFF"/>
                </a:solidFill>
                <a:latin typeface="Verdana"/>
                <a:cs typeface="Verdana"/>
              </a:rPr>
              <a:t>through </a:t>
            </a:r>
            <a:r>
              <a:rPr spc="-219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pc="-138" dirty="0">
                <a:solidFill>
                  <a:srgbClr val="FFFFFF"/>
                </a:solidFill>
                <a:latin typeface="Verdana"/>
                <a:cs typeface="Verdana"/>
              </a:rPr>
              <a:t>loop. </a:t>
            </a:r>
            <a:r>
              <a:rPr spc="-93" dirty="0">
                <a:solidFill>
                  <a:srgbClr val="FFFFFF"/>
                </a:solidFill>
                <a:latin typeface="Verdana"/>
                <a:cs typeface="Verdana"/>
              </a:rPr>
              <a:t>Often </a:t>
            </a:r>
            <a:r>
              <a:rPr spc="-155" dirty="0">
                <a:solidFill>
                  <a:srgbClr val="FFFFFF"/>
                </a:solidFill>
                <a:latin typeface="Verdana"/>
                <a:cs typeface="Verdana"/>
              </a:rPr>
              <a:t>these </a:t>
            </a:r>
            <a:r>
              <a:rPr spc="-138" dirty="0">
                <a:solidFill>
                  <a:srgbClr val="00FF00"/>
                </a:solidFill>
                <a:latin typeface="Verdana"/>
                <a:cs typeface="Verdana"/>
              </a:rPr>
              <a:t>iteration </a:t>
            </a:r>
            <a:r>
              <a:rPr spc="-163" dirty="0">
                <a:solidFill>
                  <a:srgbClr val="00FF00"/>
                </a:solidFill>
                <a:latin typeface="Verdana"/>
                <a:cs typeface="Verdana"/>
              </a:rPr>
              <a:t>variables</a:t>
            </a:r>
            <a:r>
              <a:rPr spc="-422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pc="-166" dirty="0">
                <a:solidFill>
                  <a:srgbClr val="FFFFFF"/>
                </a:solidFill>
                <a:latin typeface="Verdana"/>
                <a:cs typeface="Verdana"/>
              </a:rPr>
              <a:t>go  through </a:t>
            </a:r>
            <a:r>
              <a:rPr spc="-219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pc="-152" dirty="0">
                <a:solidFill>
                  <a:srgbClr val="FFFFFF"/>
                </a:solidFill>
                <a:latin typeface="Verdana"/>
                <a:cs typeface="Verdana"/>
              </a:rPr>
              <a:t>sequence </a:t>
            </a:r>
            <a:r>
              <a:rPr spc="-7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pc="-377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83" dirty="0">
                <a:solidFill>
                  <a:srgbClr val="FFFFFF"/>
                </a:solidFill>
                <a:latin typeface="Verdana"/>
                <a:cs typeface="Verdana"/>
              </a:rPr>
              <a:t>numbers.</a:t>
            </a:r>
            <a:endParaRPr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40598" y="1866732"/>
            <a:ext cx="336828" cy="318838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2025" spc="-104" dirty="0">
                <a:solidFill>
                  <a:srgbClr val="FFFFFF"/>
                </a:solidFill>
                <a:latin typeface="Verdana"/>
                <a:cs typeface="Verdana"/>
              </a:rPr>
              <a:t>No</a:t>
            </a:r>
            <a:endParaRPr sz="2025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85811" y="4543417"/>
            <a:ext cx="1643063" cy="354248"/>
          </a:xfrm>
          <a:prstGeom prst="rect">
            <a:avLst/>
          </a:prstGeom>
          <a:solidFill>
            <a:srgbClr val="000000"/>
          </a:solidFill>
          <a:ln w="76199">
            <a:solidFill>
              <a:srgbClr val="00FFFF"/>
            </a:solidFill>
          </a:ln>
        </p:spPr>
        <p:txBody>
          <a:bodyPr vert="horz" wrap="square" lIns="0" tIns="50721" rIns="0" bIns="0" rtlCol="0">
            <a:spAutoFit/>
          </a:bodyPr>
          <a:lstStyle/>
          <a:p>
            <a:pPr marL="90011">
              <a:spcBef>
                <a:spcPts val="399"/>
              </a:spcBef>
            </a:pPr>
            <a:r>
              <a:rPr sz="1969" spc="-146" dirty="0">
                <a:solidFill>
                  <a:srgbClr val="FFFFFF"/>
                </a:solidFill>
                <a:latin typeface="Verdana"/>
                <a:cs typeface="Verdana"/>
              </a:rPr>
              <a:t>print</a:t>
            </a:r>
            <a:r>
              <a:rPr sz="1969" spc="-267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69" spc="-135" dirty="0">
                <a:solidFill>
                  <a:srgbClr val="FFFFFF"/>
                </a:solidFill>
                <a:latin typeface="Verdana"/>
                <a:cs typeface="Verdana"/>
              </a:rPr>
              <a:t>'Blastoff'</a:t>
            </a:r>
            <a:endParaRPr sz="1969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625778" y="1866732"/>
            <a:ext cx="398264" cy="318838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2025" spc="-163" dirty="0">
                <a:solidFill>
                  <a:srgbClr val="FFFFFF"/>
                </a:solidFill>
                <a:latin typeface="Verdana"/>
                <a:cs typeface="Verdana"/>
              </a:rPr>
              <a:t>Yes</a:t>
            </a:r>
            <a:endParaRPr sz="2025">
              <a:latin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85811" y="1200149"/>
            <a:ext cx="1643420" cy="354248"/>
          </a:xfrm>
          <a:prstGeom prst="rect">
            <a:avLst/>
          </a:prstGeom>
          <a:solidFill>
            <a:srgbClr val="000000"/>
          </a:solidFill>
          <a:ln w="76199">
            <a:solidFill>
              <a:srgbClr val="00FFFF"/>
            </a:solidFill>
          </a:ln>
        </p:spPr>
        <p:txBody>
          <a:bodyPr vert="horz" wrap="square" lIns="0" tIns="50721" rIns="0" bIns="0" rtlCol="0">
            <a:spAutoFit/>
          </a:bodyPr>
          <a:lstStyle/>
          <a:p>
            <a:pPr algn="ctr">
              <a:spcBef>
                <a:spcPts val="399"/>
              </a:spcBef>
            </a:pPr>
            <a:r>
              <a:rPr sz="1969" b="1" spc="-76" dirty="0">
                <a:solidFill>
                  <a:srgbClr val="FFFFFF"/>
                </a:solidFill>
                <a:latin typeface="Trebuchet MS"/>
                <a:cs typeface="Trebuchet MS"/>
              </a:rPr>
              <a:t>n </a:t>
            </a:r>
            <a:r>
              <a:rPr sz="1969" b="1" spc="-183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1969" b="1" spc="-23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69" b="1" spc="-98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1969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014533" y="2650327"/>
            <a:ext cx="1643420" cy="354248"/>
          </a:xfrm>
          <a:prstGeom prst="rect">
            <a:avLst/>
          </a:prstGeom>
          <a:solidFill>
            <a:srgbClr val="000000"/>
          </a:solidFill>
          <a:ln w="76199">
            <a:solidFill>
              <a:srgbClr val="00FFFF"/>
            </a:solidFill>
          </a:ln>
        </p:spPr>
        <p:txBody>
          <a:bodyPr vert="horz" wrap="square" lIns="0" tIns="50721" rIns="0" bIns="0" rtlCol="0">
            <a:spAutoFit/>
          </a:bodyPr>
          <a:lstStyle/>
          <a:p>
            <a:pPr marL="475059">
              <a:spcBef>
                <a:spcPts val="399"/>
              </a:spcBef>
            </a:pPr>
            <a:r>
              <a:rPr sz="1969" spc="-146" dirty="0">
                <a:solidFill>
                  <a:srgbClr val="FFFFFF"/>
                </a:solidFill>
                <a:latin typeface="Verdana"/>
                <a:cs typeface="Verdana"/>
              </a:rPr>
              <a:t>print</a:t>
            </a:r>
            <a:r>
              <a:rPr sz="1969" spc="-25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69" spc="-146" dirty="0">
                <a:solidFill>
                  <a:srgbClr val="00FF00"/>
                </a:solidFill>
                <a:latin typeface="Verdana"/>
                <a:cs typeface="Verdana"/>
              </a:rPr>
              <a:t>n</a:t>
            </a:r>
            <a:endParaRPr sz="1969">
              <a:latin typeface="Verdana"/>
              <a:cs typeface="Verdan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244267" y="1923910"/>
            <a:ext cx="3952636" cy="942085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R="2858" algn="r">
              <a:spcBef>
                <a:spcPts val="56"/>
              </a:spcBef>
            </a:pPr>
            <a:r>
              <a:rPr sz="2025" spc="-194" dirty="0">
                <a:solidFill>
                  <a:srgbClr val="FFFFFF"/>
                </a:solidFill>
                <a:latin typeface="Verdana"/>
                <a:cs typeface="Verdana"/>
              </a:rPr>
              <a:t>Output:</a:t>
            </a:r>
            <a:endParaRPr sz="2025">
              <a:latin typeface="Verdana"/>
              <a:cs typeface="Verdana"/>
            </a:endParaRPr>
          </a:p>
          <a:p>
            <a:pPr marL="7144">
              <a:spcBef>
                <a:spcPts val="3"/>
              </a:spcBef>
            </a:pPr>
            <a:r>
              <a:rPr sz="2025" spc="-228" dirty="0">
                <a:solidFill>
                  <a:srgbClr val="FFFFFF"/>
                </a:solidFill>
                <a:latin typeface="Verdana"/>
                <a:cs typeface="Verdana"/>
              </a:rPr>
              <a:t>Program:</a:t>
            </a:r>
            <a:endParaRPr sz="2025">
              <a:latin typeface="Verdana"/>
              <a:cs typeface="Verdana"/>
            </a:endParaRPr>
          </a:p>
          <a:p>
            <a:pPr marR="699730" algn="r">
              <a:spcBef>
                <a:spcPts val="31"/>
              </a:spcBef>
            </a:pPr>
            <a:r>
              <a:rPr sz="2025" spc="-194" dirty="0">
                <a:solidFill>
                  <a:srgbClr val="FFFF00"/>
                </a:solidFill>
                <a:latin typeface="Verdana"/>
                <a:cs typeface="Verdana"/>
              </a:rPr>
              <a:t>5</a:t>
            </a:r>
            <a:endParaRPr sz="2025"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346440" y="2856169"/>
            <a:ext cx="919043" cy="1883240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2025" spc="-157" dirty="0">
                <a:solidFill>
                  <a:srgbClr val="FFFF00"/>
                </a:solidFill>
                <a:latin typeface="Verdana"/>
                <a:cs typeface="Verdana"/>
              </a:rPr>
              <a:t>4</a:t>
            </a:r>
            <a:endParaRPr sz="2025">
              <a:latin typeface="Verdana"/>
              <a:cs typeface="Verdana"/>
            </a:endParaRPr>
          </a:p>
          <a:p>
            <a:pPr marL="7144">
              <a:spcBef>
                <a:spcPts val="17"/>
              </a:spcBef>
            </a:pPr>
            <a:r>
              <a:rPr sz="2025" spc="-180" dirty="0">
                <a:solidFill>
                  <a:srgbClr val="FFFF00"/>
                </a:solidFill>
                <a:latin typeface="Verdana"/>
                <a:cs typeface="Verdana"/>
              </a:rPr>
              <a:t>3</a:t>
            </a:r>
            <a:endParaRPr sz="2025">
              <a:latin typeface="Verdana"/>
              <a:cs typeface="Verdana"/>
            </a:endParaRPr>
          </a:p>
          <a:p>
            <a:pPr marL="7144">
              <a:spcBef>
                <a:spcPts val="17"/>
              </a:spcBef>
            </a:pPr>
            <a:r>
              <a:rPr sz="2025" spc="-228" dirty="0">
                <a:solidFill>
                  <a:srgbClr val="FFFF00"/>
                </a:solidFill>
                <a:latin typeface="Verdana"/>
                <a:cs typeface="Verdana"/>
              </a:rPr>
              <a:t>2</a:t>
            </a:r>
            <a:endParaRPr sz="2025">
              <a:latin typeface="Verdana"/>
              <a:cs typeface="Verdana"/>
            </a:endParaRPr>
          </a:p>
          <a:p>
            <a:pPr marL="7144">
              <a:spcBef>
                <a:spcPts val="17"/>
              </a:spcBef>
            </a:pPr>
            <a:r>
              <a:rPr sz="2025" spc="-571" dirty="0">
                <a:solidFill>
                  <a:srgbClr val="FFFF00"/>
                </a:solidFill>
                <a:latin typeface="Verdana"/>
                <a:cs typeface="Verdana"/>
              </a:rPr>
              <a:t>1</a:t>
            </a:r>
            <a:endParaRPr sz="2025">
              <a:latin typeface="Verdana"/>
              <a:cs typeface="Verdana"/>
            </a:endParaRPr>
          </a:p>
          <a:p>
            <a:pPr marL="7144" marR="2858">
              <a:lnSpc>
                <a:spcPct val="100699"/>
              </a:lnSpc>
            </a:pPr>
            <a:r>
              <a:rPr sz="2025" spc="-143" dirty="0">
                <a:solidFill>
                  <a:srgbClr val="FFFF00"/>
                </a:solidFill>
                <a:latin typeface="Verdana"/>
                <a:cs typeface="Verdana"/>
              </a:rPr>
              <a:t>Blastoff!  </a:t>
            </a:r>
            <a:r>
              <a:rPr sz="2025" spc="157" dirty="0">
                <a:solidFill>
                  <a:srgbClr val="FFFF00"/>
                </a:solidFill>
                <a:latin typeface="Verdana"/>
                <a:cs typeface="Verdana"/>
              </a:rPr>
              <a:t>0</a:t>
            </a:r>
            <a:endParaRPr sz="2025">
              <a:latin typeface="Verdana"/>
              <a:cs typeface="Verdan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007389" y="3336126"/>
            <a:ext cx="1643420" cy="354248"/>
          </a:xfrm>
          <a:prstGeom prst="rect">
            <a:avLst/>
          </a:prstGeom>
          <a:solidFill>
            <a:srgbClr val="000000"/>
          </a:solidFill>
          <a:ln w="76199">
            <a:solidFill>
              <a:srgbClr val="00FFFF"/>
            </a:solidFill>
          </a:ln>
        </p:spPr>
        <p:txBody>
          <a:bodyPr vert="horz" wrap="square" lIns="0" tIns="50721" rIns="0" bIns="0" rtlCol="0">
            <a:spAutoFit/>
          </a:bodyPr>
          <a:lstStyle/>
          <a:p>
            <a:pPr marL="465415">
              <a:spcBef>
                <a:spcPts val="399"/>
              </a:spcBef>
            </a:pPr>
            <a:r>
              <a:rPr sz="1969" spc="-146" dirty="0">
                <a:solidFill>
                  <a:srgbClr val="FFFFFF"/>
                </a:solidFill>
                <a:latin typeface="Verdana"/>
                <a:cs typeface="Verdana"/>
              </a:rPr>
              <a:t>n </a:t>
            </a:r>
            <a:r>
              <a:rPr sz="1969" spc="-624" dirty="0">
                <a:solidFill>
                  <a:srgbClr val="FFFFFF"/>
                </a:solidFill>
                <a:latin typeface="Verdana"/>
                <a:cs typeface="Verdana"/>
              </a:rPr>
              <a:t>= </a:t>
            </a:r>
            <a:r>
              <a:rPr sz="1969" spc="-146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969" spc="-40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69" spc="-307" dirty="0">
                <a:solidFill>
                  <a:srgbClr val="FFFFFF"/>
                </a:solidFill>
                <a:latin typeface="Verdana"/>
                <a:cs typeface="Verdana"/>
              </a:rPr>
              <a:t>-1</a:t>
            </a:r>
            <a:endParaRPr sz="1969">
              <a:latin typeface="Verdana"/>
              <a:cs typeface="Verdana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823547" y="3119564"/>
            <a:ext cx="2858" cy="168950"/>
          </a:xfrm>
          <a:custGeom>
            <a:avLst/>
            <a:gdLst/>
            <a:ahLst/>
            <a:cxnLst/>
            <a:rect l="l" t="t" r="r" b="b"/>
            <a:pathLst>
              <a:path w="5079" h="300354">
                <a:moveTo>
                  <a:pt x="4799" y="0"/>
                </a:moveTo>
                <a:lnTo>
                  <a:pt x="0" y="299999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Slide Number Placeholder 3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7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83749" y="1303667"/>
            <a:ext cx="3491508" cy="630461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4050" spc="-286" dirty="0"/>
              <a:t>An </a:t>
            </a:r>
            <a:r>
              <a:rPr sz="4050" spc="-304" dirty="0"/>
              <a:t>Infinite</a:t>
            </a:r>
            <a:r>
              <a:rPr sz="4050" spc="-793" dirty="0"/>
              <a:t> </a:t>
            </a:r>
            <a:r>
              <a:rPr sz="4050" spc="-239" dirty="0"/>
              <a:t>Loop</a:t>
            </a:r>
            <a:endParaRPr sz="4050"/>
          </a:p>
        </p:txBody>
      </p:sp>
      <p:sp>
        <p:nvSpPr>
          <p:cNvPr id="3" name="object 3"/>
          <p:cNvSpPr txBox="1"/>
          <p:nvPr/>
        </p:nvSpPr>
        <p:spPr>
          <a:xfrm>
            <a:off x="4972923" y="2766798"/>
            <a:ext cx="2329220" cy="1305967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  <a:tabLst>
                <a:tab pos="264319" algn="l"/>
                <a:tab pos="521494" algn="l"/>
              </a:tabLst>
            </a:pPr>
            <a:r>
              <a:rPr sz="1688" b="1" dirty="0">
                <a:solidFill>
                  <a:srgbClr val="00FF00"/>
                </a:solidFill>
                <a:latin typeface="Courier New"/>
                <a:cs typeface="Courier New"/>
              </a:rPr>
              <a:t>n	</a:t>
            </a:r>
            <a:r>
              <a:rPr sz="1688" b="1" dirty="0">
                <a:solidFill>
                  <a:srgbClr val="00FFFF"/>
                </a:solidFill>
                <a:latin typeface="Courier New"/>
                <a:cs typeface="Courier New"/>
              </a:rPr>
              <a:t>=	</a:t>
            </a:r>
            <a:r>
              <a:rPr sz="1688" b="1" dirty="0">
                <a:solidFill>
                  <a:srgbClr val="FF9900"/>
                </a:solidFill>
                <a:latin typeface="Courier New"/>
                <a:cs typeface="Courier New"/>
              </a:rPr>
              <a:t>5</a:t>
            </a:r>
            <a:endParaRPr sz="1688">
              <a:latin typeface="Courier New"/>
              <a:cs typeface="Courier New"/>
            </a:endParaRPr>
          </a:p>
          <a:p>
            <a:pPr marL="7144">
              <a:tabLst>
                <a:tab pos="1035844" algn="l"/>
                <a:tab pos="1293019" algn="l"/>
              </a:tabLst>
            </a:pPr>
            <a:r>
              <a:rPr sz="1688" b="1" spc="-3" dirty="0">
                <a:solidFill>
                  <a:srgbClr val="FFFF00"/>
                </a:solidFill>
                <a:latin typeface="Courier New"/>
                <a:cs typeface="Courier New"/>
              </a:rPr>
              <a:t>while</a:t>
            </a:r>
            <a:r>
              <a:rPr sz="1688" b="1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688" b="1" dirty="0">
                <a:solidFill>
                  <a:srgbClr val="00FF00"/>
                </a:solidFill>
                <a:latin typeface="Courier New"/>
                <a:cs typeface="Courier New"/>
              </a:rPr>
              <a:t>n	</a:t>
            </a:r>
            <a:r>
              <a:rPr sz="1688" b="1" dirty="0">
                <a:solidFill>
                  <a:srgbClr val="00FFFF"/>
                </a:solidFill>
                <a:latin typeface="Courier New"/>
                <a:cs typeface="Courier New"/>
              </a:rPr>
              <a:t>&gt;	</a:t>
            </a:r>
            <a:r>
              <a:rPr sz="1688" b="1" dirty="0">
                <a:solidFill>
                  <a:srgbClr val="FF9900"/>
                </a:solidFill>
                <a:latin typeface="Courier New"/>
                <a:cs typeface="Courier New"/>
              </a:rPr>
              <a:t>0</a:t>
            </a:r>
            <a:r>
              <a:rPr sz="1688" b="1" spc="-11" dirty="0">
                <a:solidFill>
                  <a:srgbClr val="FF9900"/>
                </a:solidFill>
                <a:latin typeface="Courier New"/>
                <a:cs typeface="Courier New"/>
              </a:rPr>
              <a:t> </a:t>
            </a:r>
            <a:r>
              <a:rPr sz="1688" b="1" dirty="0">
                <a:solidFill>
                  <a:srgbClr val="FFFF00"/>
                </a:solidFill>
                <a:latin typeface="Courier New"/>
                <a:cs typeface="Courier New"/>
              </a:rPr>
              <a:t>:</a:t>
            </a:r>
            <a:endParaRPr sz="1688">
              <a:latin typeface="Courier New"/>
              <a:cs typeface="Courier New"/>
            </a:endParaRPr>
          </a:p>
          <a:p>
            <a:pPr marL="521137" marR="2858"/>
            <a:r>
              <a:rPr sz="1688" b="1" spc="-3" dirty="0">
                <a:solidFill>
                  <a:srgbClr val="FFFF00"/>
                </a:solidFill>
                <a:latin typeface="Courier New"/>
                <a:cs typeface="Courier New"/>
              </a:rPr>
              <a:t>print</a:t>
            </a:r>
            <a:r>
              <a:rPr sz="1688" b="1" spc="-53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688" b="1" spc="-3" dirty="0">
                <a:solidFill>
                  <a:srgbClr val="FF9900"/>
                </a:solidFill>
                <a:latin typeface="Courier New"/>
                <a:cs typeface="Courier New"/>
              </a:rPr>
              <a:t>'Lather’  </a:t>
            </a:r>
            <a:r>
              <a:rPr sz="1688" b="1" spc="-3" dirty="0">
                <a:solidFill>
                  <a:srgbClr val="FFFF00"/>
                </a:solidFill>
                <a:latin typeface="Courier New"/>
                <a:cs typeface="Courier New"/>
              </a:rPr>
              <a:t>print</a:t>
            </a:r>
            <a:r>
              <a:rPr sz="1688" b="1" spc="-28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688" b="1" spc="-3" dirty="0">
                <a:solidFill>
                  <a:srgbClr val="FF9900"/>
                </a:solidFill>
                <a:latin typeface="Courier New"/>
                <a:cs typeface="Courier New"/>
              </a:rPr>
              <a:t>'Rinse'</a:t>
            </a:r>
            <a:endParaRPr sz="1688">
              <a:latin typeface="Courier New"/>
              <a:cs typeface="Courier New"/>
            </a:endParaRPr>
          </a:p>
          <a:p>
            <a:pPr marL="7144"/>
            <a:r>
              <a:rPr sz="1688" b="1" spc="-3" dirty="0">
                <a:solidFill>
                  <a:srgbClr val="FFFF00"/>
                </a:solidFill>
                <a:latin typeface="Courier New"/>
                <a:cs typeface="Courier New"/>
              </a:rPr>
              <a:t>print </a:t>
            </a:r>
            <a:r>
              <a:rPr sz="1688" b="1" spc="-3" dirty="0">
                <a:solidFill>
                  <a:srgbClr val="FF9900"/>
                </a:solidFill>
                <a:latin typeface="Courier New"/>
                <a:cs typeface="Courier New"/>
              </a:rPr>
              <a:t>'Dry</a:t>
            </a:r>
            <a:r>
              <a:rPr sz="1688" b="1" spc="-25" dirty="0">
                <a:solidFill>
                  <a:srgbClr val="FF9900"/>
                </a:solidFill>
                <a:latin typeface="Courier New"/>
                <a:cs typeface="Courier New"/>
              </a:rPr>
              <a:t> </a:t>
            </a:r>
            <a:r>
              <a:rPr sz="1688" b="1" spc="-3" dirty="0">
                <a:solidFill>
                  <a:srgbClr val="FF9900"/>
                </a:solidFill>
                <a:latin typeface="Courier New"/>
                <a:cs typeface="Courier New"/>
              </a:rPr>
              <a:t>off!'</a:t>
            </a:r>
            <a:endParaRPr sz="1688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96625" y="1613593"/>
            <a:ext cx="6072" cy="240387"/>
          </a:xfrm>
          <a:custGeom>
            <a:avLst/>
            <a:gdLst/>
            <a:ahLst/>
            <a:cxnLst/>
            <a:rect l="l" t="t" r="r" b="b"/>
            <a:pathLst>
              <a:path w="10794" h="427355">
                <a:moveTo>
                  <a:pt x="10749" y="426799"/>
                </a:moveTo>
                <a:lnTo>
                  <a:pt x="0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71819" y="1822807"/>
            <a:ext cx="61256" cy="683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0098" y="1928810"/>
            <a:ext cx="1614488" cy="714375"/>
          </a:xfrm>
          <a:custGeom>
            <a:avLst/>
            <a:gdLst/>
            <a:ahLst/>
            <a:cxnLst/>
            <a:rect l="l" t="t" r="r" b="b"/>
            <a:pathLst>
              <a:path w="2870200" h="1270000">
                <a:moveTo>
                  <a:pt x="0" y="634998"/>
                </a:moveTo>
                <a:lnTo>
                  <a:pt x="1435097" y="0"/>
                </a:lnTo>
                <a:lnTo>
                  <a:pt x="2870194" y="634998"/>
                </a:lnTo>
                <a:lnTo>
                  <a:pt x="1435097" y="1269997"/>
                </a:lnTo>
                <a:lnTo>
                  <a:pt x="0" y="634998"/>
                </a:lnTo>
                <a:close/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33292" y="2118831"/>
            <a:ext cx="747236" cy="310245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1969" dirty="0">
                <a:solidFill>
                  <a:srgbClr val="00FF00"/>
                </a:solidFill>
                <a:latin typeface="Comic Sans MS"/>
                <a:cs typeface="Comic Sans MS"/>
              </a:rPr>
              <a:t>n &gt; 0</a:t>
            </a:r>
            <a:r>
              <a:rPr sz="1969" spc="-73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1969" dirty="0">
                <a:solidFill>
                  <a:srgbClr val="00FF00"/>
                </a:solidFill>
                <a:latin typeface="Comic Sans MS"/>
                <a:cs typeface="Comic Sans MS"/>
              </a:rPr>
              <a:t>?</a:t>
            </a:r>
            <a:endParaRPr sz="1969">
              <a:latin typeface="Comic Sans MS"/>
              <a:cs typeface="Comic Sans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95725" y="2721920"/>
            <a:ext cx="11073" cy="1225153"/>
          </a:xfrm>
          <a:custGeom>
            <a:avLst/>
            <a:gdLst/>
            <a:ahLst/>
            <a:cxnLst/>
            <a:rect l="l" t="t" r="r" b="b"/>
            <a:pathLst>
              <a:path w="19685" h="2178050">
                <a:moveTo>
                  <a:pt x="0" y="2177770"/>
                </a:moveTo>
                <a:lnTo>
                  <a:pt x="19399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75925" y="2684415"/>
            <a:ext cx="61270" cy="682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64562" y="2282355"/>
            <a:ext cx="461129" cy="4643"/>
          </a:xfrm>
          <a:custGeom>
            <a:avLst/>
            <a:gdLst/>
            <a:ahLst/>
            <a:cxnLst/>
            <a:rect l="l" t="t" r="r" b="b"/>
            <a:pathLst>
              <a:path w="819785" h="8255">
                <a:moveTo>
                  <a:pt x="819298" y="7799"/>
                </a:moveTo>
                <a:lnTo>
                  <a:pt x="0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28173" y="2282425"/>
            <a:ext cx="7144" cy="283964"/>
          </a:xfrm>
          <a:custGeom>
            <a:avLst/>
            <a:gdLst/>
            <a:ahLst/>
            <a:cxnLst/>
            <a:rect l="l" t="t" r="r" b="b"/>
            <a:pathLst>
              <a:path w="12700" h="504825">
                <a:moveTo>
                  <a:pt x="0" y="504573"/>
                </a:moveTo>
                <a:lnTo>
                  <a:pt x="12424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97771" y="2535395"/>
            <a:ext cx="61270" cy="683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26219" y="3757606"/>
            <a:ext cx="2858" cy="168950"/>
          </a:xfrm>
          <a:custGeom>
            <a:avLst/>
            <a:gdLst/>
            <a:ahLst/>
            <a:cxnLst/>
            <a:rect l="l" t="t" r="r" b="b"/>
            <a:pathLst>
              <a:path w="5079" h="300354">
                <a:moveTo>
                  <a:pt x="4799" y="0"/>
                </a:moveTo>
                <a:lnTo>
                  <a:pt x="0" y="299999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04655" y="3928156"/>
            <a:ext cx="1230511" cy="8215"/>
          </a:xfrm>
          <a:custGeom>
            <a:avLst/>
            <a:gdLst/>
            <a:ahLst/>
            <a:cxnLst/>
            <a:rect l="l" t="t" r="r" b="b"/>
            <a:pathLst>
              <a:path w="2187575" h="14604">
                <a:moveTo>
                  <a:pt x="0" y="0"/>
                </a:moveTo>
                <a:lnTo>
                  <a:pt x="2187570" y="14299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8810" y="2291354"/>
            <a:ext cx="144661" cy="1429"/>
          </a:xfrm>
          <a:custGeom>
            <a:avLst/>
            <a:gdLst/>
            <a:ahLst/>
            <a:cxnLst/>
            <a:rect l="l" t="t" r="r" b="b"/>
            <a:pathLst>
              <a:path w="257175" h="2539">
                <a:moveTo>
                  <a:pt x="-38099" y="1024"/>
                </a:moveTo>
                <a:lnTo>
                  <a:pt x="294999" y="1024"/>
                </a:lnTo>
              </a:path>
            </a:pathLst>
          </a:custGeom>
          <a:ln w="7824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1301" y="2261809"/>
            <a:ext cx="68214" cy="612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99451" y="4196946"/>
            <a:ext cx="7144" cy="283964"/>
          </a:xfrm>
          <a:custGeom>
            <a:avLst/>
            <a:gdLst/>
            <a:ahLst/>
            <a:cxnLst/>
            <a:rect l="l" t="t" r="r" b="b"/>
            <a:pathLst>
              <a:path w="12700" h="504825">
                <a:moveTo>
                  <a:pt x="0" y="504573"/>
                </a:moveTo>
                <a:lnTo>
                  <a:pt x="12424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69048" y="4449916"/>
            <a:ext cx="61270" cy="683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98238" y="2318116"/>
            <a:ext cx="20003" cy="1853088"/>
          </a:xfrm>
          <a:custGeom>
            <a:avLst/>
            <a:gdLst/>
            <a:ahLst/>
            <a:cxnLst/>
            <a:rect l="l" t="t" r="r" b="b"/>
            <a:pathLst>
              <a:path w="35559" h="3294379">
                <a:moveTo>
                  <a:pt x="35107" y="3293843"/>
                </a:moveTo>
                <a:lnTo>
                  <a:pt x="0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7257" y="4140162"/>
            <a:ext cx="61263" cy="682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9896" y="4206762"/>
            <a:ext cx="985838" cy="0"/>
          </a:xfrm>
          <a:custGeom>
            <a:avLst/>
            <a:gdLst/>
            <a:ahLst/>
            <a:cxnLst/>
            <a:rect l="l" t="t" r="r" b="b"/>
            <a:pathLst>
              <a:path w="1752600">
                <a:moveTo>
                  <a:pt x="0" y="0"/>
                </a:moveTo>
                <a:lnTo>
                  <a:pt x="1752583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05394" y="1864517"/>
            <a:ext cx="407194" cy="321001"/>
          </a:xfrm>
          <a:prstGeom prst="rect">
            <a:avLst/>
          </a:prstGeom>
          <a:solidFill>
            <a:srgbClr val="000000"/>
          </a:solidFill>
          <a:ln w="9524">
            <a:solidFill>
              <a:srgbClr val="0000FF"/>
            </a:solidFill>
          </a:ln>
        </p:spPr>
        <p:txBody>
          <a:bodyPr vert="horz" wrap="square" lIns="0" tIns="9287" rIns="0" bIns="0" rtlCol="0">
            <a:spAutoFit/>
          </a:bodyPr>
          <a:lstStyle/>
          <a:p>
            <a:pPr marL="42148">
              <a:spcBef>
                <a:spcPts val="73"/>
              </a:spcBef>
            </a:pPr>
            <a:r>
              <a:rPr sz="2025" spc="-104" dirty="0">
                <a:solidFill>
                  <a:srgbClr val="FFFFFF"/>
                </a:solidFill>
                <a:latin typeface="Verdana"/>
                <a:cs typeface="Verdana"/>
              </a:rPr>
              <a:t>No</a:t>
            </a:r>
            <a:endParaRPr sz="2025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85811" y="4543417"/>
            <a:ext cx="1643063" cy="354248"/>
          </a:xfrm>
          <a:prstGeom prst="rect">
            <a:avLst/>
          </a:prstGeom>
          <a:solidFill>
            <a:srgbClr val="000000"/>
          </a:solidFill>
          <a:ln w="76199">
            <a:solidFill>
              <a:srgbClr val="00FFFF"/>
            </a:solidFill>
          </a:ln>
        </p:spPr>
        <p:txBody>
          <a:bodyPr vert="horz" wrap="square" lIns="0" tIns="50721" rIns="0" bIns="0" rtlCol="0">
            <a:spAutoFit/>
          </a:bodyPr>
          <a:lstStyle/>
          <a:p>
            <a:pPr marL="95726">
              <a:spcBef>
                <a:spcPts val="399"/>
              </a:spcBef>
            </a:pPr>
            <a:r>
              <a:rPr sz="1969" spc="-146" dirty="0">
                <a:solidFill>
                  <a:srgbClr val="FFFFFF"/>
                </a:solidFill>
                <a:latin typeface="Verdana"/>
                <a:cs typeface="Verdana"/>
              </a:rPr>
              <a:t>print </a:t>
            </a:r>
            <a:r>
              <a:rPr sz="1969" spc="-160" dirty="0">
                <a:solidFill>
                  <a:srgbClr val="FFFFFF"/>
                </a:solidFill>
                <a:latin typeface="Verdana"/>
                <a:cs typeface="Verdana"/>
              </a:rPr>
              <a:t>'Dry</a:t>
            </a:r>
            <a:r>
              <a:rPr sz="1969" spc="-36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69" spc="-135" dirty="0">
                <a:solidFill>
                  <a:srgbClr val="FFFFFF"/>
                </a:solidFill>
                <a:latin typeface="Verdana"/>
                <a:cs typeface="Verdana"/>
              </a:rPr>
              <a:t>off!'</a:t>
            </a:r>
            <a:endParaRPr sz="1969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620851" y="1864517"/>
            <a:ext cx="408265" cy="321001"/>
          </a:xfrm>
          <a:prstGeom prst="rect">
            <a:avLst/>
          </a:prstGeom>
          <a:solidFill>
            <a:srgbClr val="000000"/>
          </a:solidFill>
          <a:ln w="9524">
            <a:solidFill>
              <a:srgbClr val="0000FF"/>
            </a:solidFill>
          </a:ln>
        </p:spPr>
        <p:txBody>
          <a:bodyPr vert="horz" wrap="square" lIns="0" tIns="9287" rIns="0" bIns="0" rtlCol="0">
            <a:spAutoFit/>
          </a:bodyPr>
          <a:lstStyle/>
          <a:p>
            <a:pPr marL="11787">
              <a:spcBef>
                <a:spcPts val="73"/>
              </a:spcBef>
            </a:pPr>
            <a:r>
              <a:rPr sz="2025" spc="-163" dirty="0">
                <a:solidFill>
                  <a:srgbClr val="FFFFFF"/>
                </a:solidFill>
                <a:latin typeface="Verdana"/>
                <a:cs typeface="Verdana"/>
              </a:rPr>
              <a:t>Yes</a:t>
            </a:r>
            <a:endParaRPr sz="2025">
              <a:latin typeface="Verdana"/>
              <a:cs typeface="Verdan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85811" y="1200149"/>
            <a:ext cx="1643420" cy="354248"/>
          </a:xfrm>
          <a:prstGeom prst="rect">
            <a:avLst/>
          </a:prstGeom>
          <a:solidFill>
            <a:srgbClr val="000000"/>
          </a:solidFill>
          <a:ln w="76199">
            <a:solidFill>
              <a:srgbClr val="00FFFF"/>
            </a:solidFill>
          </a:ln>
        </p:spPr>
        <p:txBody>
          <a:bodyPr vert="horz" wrap="square" lIns="0" tIns="50721" rIns="0" bIns="0" rtlCol="0">
            <a:spAutoFit/>
          </a:bodyPr>
          <a:lstStyle/>
          <a:p>
            <a:pPr algn="ctr">
              <a:spcBef>
                <a:spcPts val="399"/>
              </a:spcBef>
            </a:pPr>
            <a:r>
              <a:rPr sz="1969" b="1" spc="-76" dirty="0">
                <a:solidFill>
                  <a:srgbClr val="FFFFFF"/>
                </a:solidFill>
                <a:latin typeface="Trebuchet MS"/>
                <a:cs typeface="Trebuchet MS"/>
              </a:rPr>
              <a:t>n </a:t>
            </a:r>
            <a:r>
              <a:rPr sz="1969" b="1" spc="-183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1969" b="1" spc="-23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69" b="1" spc="-98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1969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017205" y="2650327"/>
            <a:ext cx="1636990" cy="353526"/>
          </a:xfrm>
          <a:prstGeom prst="rect">
            <a:avLst/>
          </a:prstGeom>
          <a:ln w="76199">
            <a:solidFill>
              <a:srgbClr val="00FFFF"/>
            </a:solidFill>
          </a:ln>
        </p:spPr>
        <p:txBody>
          <a:bodyPr vert="horz" wrap="square" lIns="0" tIns="50006" rIns="0" bIns="0" rtlCol="0">
            <a:spAutoFit/>
          </a:bodyPr>
          <a:lstStyle/>
          <a:p>
            <a:pPr marL="159663">
              <a:spcBef>
                <a:spcPts val="394"/>
              </a:spcBef>
            </a:pPr>
            <a:r>
              <a:rPr sz="1969" spc="-146" dirty="0">
                <a:solidFill>
                  <a:srgbClr val="FFFFFF"/>
                </a:solidFill>
                <a:latin typeface="Verdana"/>
                <a:cs typeface="Verdana"/>
              </a:rPr>
              <a:t>print</a:t>
            </a:r>
            <a:r>
              <a:rPr sz="1969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69" spc="-172" dirty="0">
                <a:solidFill>
                  <a:srgbClr val="FF9900"/>
                </a:solidFill>
                <a:latin typeface="Verdana"/>
                <a:cs typeface="Verdana"/>
              </a:rPr>
              <a:t>'Lather'</a:t>
            </a:r>
            <a:endParaRPr sz="1969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007389" y="3336126"/>
            <a:ext cx="1643063" cy="354248"/>
          </a:xfrm>
          <a:prstGeom prst="rect">
            <a:avLst/>
          </a:prstGeom>
          <a:ln w="76199">
            <a:solidFill>
              <a:srgbClr val="00FFFF"/>
            </a:solidFill>
          </a:ln>
        </p:spPr>
        <p:txBody>
          <a:bodyPr vert="horz" wrap="square" lIns="0" tIns="50721" rIns="0" bIns="0" rtlCol="0">
            <a:spAutoFit/>
          </a:bodyPr>
          <a:lstStyle/>
          <a:p>
            <a:pPr marL="212169">
              <a:spcBef>
                <a:spcPts val="399"/>
              </a:spcBef>
            </a:pPr>
            <a:r>
              <a:rPr sz="1969" spc="-146" dirty="0">
                <a:solidFill>
                  <a:srgbClr val="FFFFFF"/>
                </a:solidFill>
                <a:latin typeface="Verdana"/>
                <a:cs typeface="Verdana"/>
              </a:rPr>
              <a:t>print</a:t>
            </a:r>
            <a:r>
              <a:rPr sz="1969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69" spc="-169" dirty="0">
                <a:solidFill>
                  <a:srgbClr val="FF9900"/>
                </a:solidFill>
                <a:latin typeface="Verdana"/>
                <a:cs typeface="Verdana"/>
              </a:rPr>
              <a:t>'Rinse'</a:t>
            </a:r>
            <a:endParaRPr sz="1969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670863" y="5028931"/>
            <a:ext cx="3200757" cy="318838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2025" spc="-146" dirty="0">
                <a:solidFill>
                  <a:srgbClr val="00FF00"/>
                </a:solidFill>
                <a:latin typeface="Verdana"/>
                <a:cs typeface="Verdana"/>
              </a:rPr>
              <a:t>What</a:t>
            </a:r>
            <a:r>
              <a:rPr sz="2025" spc="-264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2025" spc="-172" dirty="0">
                <a:solidFill>
                  <a:srgbClr val="00FF00"/>
                </a:solidFill>
                <a:latin typeface="Verdana"/>
                <a:cs typeface="Verdana"/>
              </a:rPr>
              <a:t>is</a:t>
            </a:r>
            <a:r>
              <a:rPr sz="2025" spc="-264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2025" spc="-186" dirty="0">
                <a:solidFill>
                  <a:srgbClr val="00FF00"/>
                </a:solidFill>
                <a:latin typeface="Verdana"/>
                <a:cs typeface="Verdana"/>
              </a:rPr>
              <a:t>wrong</a:t>
            </a:r>
            <a:r>
              <a:rPr sz="2025" spc="-262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2025" spc="-155" dirty="0">
                <a:solidFill>
                  <a:srgbClr val="00FF00"/>
                </a:solidFill>
                <a:latin typeface="Verdana"/>
                <a:cs typeface="Verdana"/>
              </a:rPr>
              <a:t>with</a:t>
            </a:r>
            <a:r>
              <a:rPr sz="2025" spc="-264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2025" spc="-163" dirty="0">
                <a:solidFill>
                  <a:srgbClr val="00FF00"/>
                </a:solidFill>
                <a:latin typeface="Verdana"/>
                <a:cs typeface="Verdana"/>
              </a:rPr>
              <a:t>this</a:t>
            </a:r>
            <a:r>
              <a:rPr sz="2025" spc="-262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2025" spc="-132" dirty="0">
                <a:solidFill>
                  <a:srgbClr val="00FF00"/>
                </a:solidFill>
                <a:latin typeface="Verdana"/>
                <a:cs typeface="Verdana"/>
              </a:rPr>
              <a:t>loop?</a:t>
            </a:r>
            <a:endParaRPr sz="2025">
              <a:latin typeface="Verdana"/>
              <a:cs typeface="Verdan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828863" y="3070908"/>
            <a:ext cx="6787" cy="265390"/>
          </a:xfrm>
          <a:custGeom>
            <a:avLst/>
            <a:gdLst/>
            <a:ahLst/>
            <a:cxnLst/>
            <a:rect l="l" t="t" r="r" b="b"/>
            <a:pathLst>
              <a:path w="12064" h="471804">
                <a:moveTo>
                  <a:pt x="11999" y="0"/>
                </a:moveTo>
                <a:lnTo>
                  <a:pt x="0" y="471599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20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07592" y="1303667"/>
            <a:ext cx="3007876" cy="630461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4050" spc="-312" dirty="0"/>
              <a:t>Another</a:t>
            </a:r>
            <a:r>
              <a:rPr sz="4050" spc="-551" dirty="0"/>
              <a:t> </a:t>
            </a:r>
            <a:r>
              <a:rPr sz="4050" spc="-239" dirty="0"/>
              <a:t>Loop</a:t>
            </a:r>
            <a:endParaRPr sz="4050"/>
          </a:p>
        </p:txBody>
      </p:sp>
      <p:sp>
        <p:nvSpPr>
          <p:cNvPr id="3" name="object 3"/>
          <p:cNvSpPr txBox="1"/>
          <p:nvPr/>
        </p:nvSpPr>
        <p:spPr>
          <a:xfrm>
            <a:off x="4972923" y="2766798"/>
            <a:ext cx="2329220" cy="1305967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  <a:tabLst>
                <a:tab pos="264319" algn="l"/>
                <a:tab pos="521494" algn="l"/>
              </a:tabLst>
            </a:pPr>
            <a:r>
              <a:rPr sz="1688" b="1" dirty="0">
                <a:solidFill>
                  <a:srgbClr val="00FF00"/>
                </a:solidFill>
                <a:latin typeface="Courier New"/>
                <a:cs typeface="Courier New"/>
              </a:rPr>
              <a:t>n	</a:t>
            </a:r>
            <a:r>
              <a:rPr sz="1688" b="1" dirty="0">
                <a:solidFill>
                  <a:srgbClr val="00FFFF"/>
                </a:solidFill>
                <a:latin typeface="Courier New"/>
                <a:cs typeface="Courier New"/>
              </a:rPr>
              <a:t>=	</a:t>
            </a:r>
            <a:r>
              <a:rPr sz="1688" b="1" dirty="0">
                <a:solidFill>
                  <a:srgbClr val="FF9900"/>
                </a:solidFill>
                <a:latin typeface="Courier New"/>
                <a:cs typeface="Courier New"/>
              </a:rPr>
              <a:t>0</a:t>
            </a:r>
            <a:endParaRPr sz="1688">
              <a:latin typeface="Courier New"/>
              <a:cs typeface="Courier New"/>
            </a:endParaRPr>
          </a:p>
          <a:p>
            <a:pPr marL="7144">
              <a:tabLst>
                <a:tab pos="1035844" algn="l"/>
                <a:tab pos="1293019" algn="l"/>
              </a:tabLst>
            </a:pPr>
            <a:r>
              <a:rPr sz="1688" b="1" spc="-3" dirty="0">
                <a:solidFill>
                  <a:srgbClr val="FFFF00"/>
                </a:solidFill>
                <a:latin typeface="Courier New"/>
                <a:cs typeface="Courier New"/>
              </a:rPr>
              <a:t>while</a:t>
            </a:r>
            <a:r>
              <a:rPr sz="1688" b="1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688" b="1" dirty="0">
                <a:solidFill>
                  <a:srgbClr val="00FF00"/>
                </a:solidFill>
                <a:latin typeface="Courier New"/>
                <a:cs typeface="Courier New"/>
              </a:rPr>
              <a:t>n	</a:t>
            </a:r>
            <a:r>
              <a:rPr sz="1688" b="1" dirty="0">
                <a:solidFill>
                  <a:srgbClr val="00FFFF"/>
                </a:solidFill>
                <a:latin typeface="Courier New"/>
                <a:cs typeface="Courier New"/>
              </a:rPr>
              <a:t>&gt;	</a:t>
            </a:r>
            <a:r>
              <a:rPr sz="1688" b="1" dirty="0">
                <a:solidFill>
                  <a:srgbClr val="FF9900"/>
                </a:solidFill>
                <a:latin typeface="Courier New"/>
                <a:cs typeface="Courier New"/>
              </a:rPr>
              <a:t>0</a:t>
            </a:r>
            <a:r>
              <a:rPr sz="1688" b="1" spc="-11" dirty="0">
                <a:solidFill>
                  <a:srgbClr val="FF9900"/>
                </a:solidFill>
                <a:latin typeface="Courier New"/>
                <a:cs typeface="Courier New"/>
              </a:rPr>
              <a:t> </a:t>
            </a:r>
            <a:r>
              <a:rPr sz="1688" b="1" dirty="0">
                <a:solidFill>
                  <a:srgbClr val="FFFF00"/>
                </a:solidFill>
                <a:latin typeface="Courier New"/>
                <a:cs typeface="Courier New"/>
              </a:rPr>
              <a:t>:</a:t>
            </a:r>
            <a:endParaRPr sz="1688">
              <a:latin typeface="Courier New"/>
              <a:cs typeface="Courier New"/>
            </a:endParaRPr>
          </a:p>
          <a:p>
            <a:pPr marL="521137" marR="2858"/>
            <a:r>
              <a:rPr sz="1688" b="1" spc="-3" dirty="0">
                <a:solidFill>
                  <a:srgbClr val="FFFF00"/>
                </a:solidFill>
                <a:latin typeface="Courier New"/>
                <a:cs typeface="Courier New"/>
              </a:rPr>
              <a:t>print</a:t>
            </a:r>
            <a:r>
              <a:rPr sz="1688" b="1" spc="-53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688" b="1" spc="-3" dirty="0">
                <a:solidFill>
                  <a:srgbClr val="FF9900"/>
                </a:solidFill>
                <a:latin typeface="Courier New"/>
                <a:cs typeface="Courier New"/>
              </a:rPr>
              <a:t>'Lather'  </a:t>
            </a:r>
            <a:r>
              <a:rPr sz="1688" b="1" spc="-3" dirty="0">
                <a:solidFill>
                  <a:srgbClr val="FFFF00"/>
                </a:solidFill>
                <a:latin typeface="Courier New"/>
                <a:cs typeface="Courier New"/>
              </a:rPr>
              <a:t>print</a:t>
            </a:r>
            <a:r>
              <a:rPr sz="1688" b="1" spc="-28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688" b="1" spc="-3" dirty="0">
                <a:solidFill>
                  <a:srgbClr val="FF9900"/>
                </a:solidFill>
                <a:latin typeface="Courier New"/>
                <a:cs typeface="Courier New"/>
              </a:rPr>
              <a:t>'Rinse'</a:t>
            </a:r>
            <a:endParaRPr sz="1688">
              <a:latin typeface="Courier New"/>
              <a:cs typeface="Courier New"/>
            </a:endParaRPr>
          </a:p>
          <a:p>
            <a:pPr marL="7144"/>
            <a:r>
              <a:rPr sz="1688" b="1" spc="-3" dirty="0">
                <a:solidFill>
                  <a:srgbClr val="FFFF00"/>
                </a:solidFill>
                <a:latin typeface="Courier New"/>
                <a:cs typeface="Courier New"/>
              </a:rPr>
              <a:t>print </a:t>
            </a:r>
            <a:r>
              <a:rPr sz="1688" b="1" spc="-3" dirty="0">
                <a:solidFill>
                  <a:srgbClr val="FF9900"/>
                </a:solidFill>
                <a:latin typeface="Courier New"/>
                <a:cs typeface="Courier New"/>
              </a:rPr>
              <a:t>'Dry</a:t>
            </a:r>
            <a:r>
              <a:rPr sz="1688" b="1" spc="-25" dirty="0">
                <a:solidFill>
                  <a:srgbClr val="FF9900"/>
                </a:solidFill>
                <a:latin typeface="Courier New"/>
                <a:cs typeface="Courier New"/>
              </a:rPr>
              <a:t> </a:t>
            </a:r>
            <a:r>
              <a:rPr sz="1688" b="1" spc="-3" dirty="0">
                <a:solidFill>
                  <a:srgbClr val="FF9900"/>
                </a:solidFill>
                <a:latin typeface="Courier New"/>
                <a:cs typeface="Courier New"/>
              </a:rPr>
              <a:t>off!'</a:t>
            </a:r>
            <a:endParaRPr sz="1688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96625" y="1613593"/>
            <a:ext cx="6072" cy="240387"/>
          </a:xfrm>
          <a:custGeom>
            <a:avLst/>
            <a:gdLst/>
            <a:ahLst/>
            <a:cxnLst/>
            <a:rect l="l" t="t" r="r" b="b"/>
            <a:pathLst>
              <a:path w="10794" h="427355">
                <a:moveTo>
                  <a:pt x="10749" y="426799"/>
                </a:moveTo>
                <a:lnTo>
                  <a:pt x="0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71819" y="1822807"/>
            <a:ext cx="61256" cy="683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0098" y="1928810"/>
            <a:ext cx="1614488" cy="714375"/>
          </a:xfrm>
          <a:custGeom>
            <a:avLst/>
            <a:gdLst/>
            <a:ahLst/>
            <a:cxnLst/>
            <a:rect l="l" t="t" r="r" b="b"/>
            <a:pathLst>
              <a:path w="2870200" h="1270000">
                <a:moveTo>
                  <a:pt x="0" y="634998"/>
                </a:moveTo>
                <a:lnTo>
                  <a:pt x="1435097" y="0"/>
                </a:lnTo>
                <a:lnTo>
                  <a:pt x="2870194" y="634998"/>
                </a:lnTo>
                <a:lnTo>
                  <a:pt x="1435097" y="1269997"/>
                </a:lnTo>
                <a:lnTo>
                  <a:pt x="0" y="634998"/>
                </a:lnTo>
                <a:close/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51109" y="2118831"/>
            <a:ext cx="712946" cy="310245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1969" spc="-146" dirty="0">
                <a:solidFill>
                  <a:srgbClr val="00FF00"/>
                </a:solidFill>
                <a:latin typeface="Verdana"/>
                <a:cs typeface="Verdana"/>
              </a:rPr>
              <a:t>n </a:t>
            </a:r>
            <a:r>
              <a:rPr sz="1969" spc="-818" dirty="0">
                <a:solidFill>
                  <a:srgbClr val="00FF00"/>
                </a:solidFill>
                <a:latin typeface="Verdana"/>
                <a:cs typeface="Verdana"/>
              </a:rPr>
              <a:t>&gt;</a:t>
            </a:r>
            <a:r>
              <a:rPr sz="1969" spc="-267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1969" spc="152" dirty="0">
                <a:solidFill>
                  <a:srgbClr val="00FF00"/>
                </a:solidFill>
                <a:latin typeface="Verdana"/>
                <a:cs typeface="Verdana"/>
              </a:rPr>
              <a:t>0</a:t>
            </a:r>
            <a:r>
              <a:rPr sz="1969" spc="-385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1969" spc="-208" dirty="0">
                <a:solidFill>
                  <a:srgbClr val="00FF00"/>
                </a:solidFill>
                <a:latin typeface="Verdana"/>
                <a:cs typeface="Verdana"/>
              </a:rPr>
              <a:t>?</a:t>
            </a:r>
            <a:endParaRPr sz="1969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95725" y="2721920"/>
            <a:ext cx="11073" cy="1225153"/>
          </a:xfrm>
          <a:custGeom>
            <a:avLst/>
            <a:gdLst/>
            <a:ahLst/>
            <a:cxnLst/>
            <a:rect l="l" t="t" r="r" b="b"/>
            <a:pathLst>
              <a:path w="19685" h="2178050">
                <a:moveTo>
                  <a:pt x="0" y="2177770"/>
                </a:moveTo>
                <a:lnTo>
                  <a:pt x="19399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75925" y="2684415"/>
            <a:ext cx="61270" cy="682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64562" y="2282411"/>
            <a:ext cx="437912" cy="9287"/>
          </a:xfrm>
          <a:custGeom>
            <a:avLst/>
            <a:gdLst/>
            <a:ahLst/>
            <a:cxnLst/>
            <a:rect l="l" t="t" r="r" b="b"/>
            <a:pathLst>
              <a:path w="778510" h="16510">
                <a:moveTo>
                  <a:pt x="777898" y="15899"/>
                </a:moveTo>
                <a:lnTo>
                  <a:pt x="0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28173" y="2282425"/>
            <a:ext cx="7144" cy="283964"/>
          </a:xfrm>
          <a:custGeom>
            <a:avLst/>
            <a:gdLst/>
            <a:ahLst/>
            <a:cxnLst/>
            <a:rect l="l" t="t" r="r" b="b"/>
            <a:pathLst>
              <a:path w="12700" h="504825">
                <a:moveTo>
                  <a:pt x="0" y="504573"/>
                </a:moveTo>
                <a:lnTo>
                  <a:pt x="12424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97771" y="2535395"/>
            <a:ext cx="61270" cy="683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04655" y="3928156"/>
            <a:ext cx="1230511" cy="8215"/>
          </a:xfrm>
          <a:custGeom>
            <a:avLst/>
            <a:gdLst/>
            <a:ahLst/>
            <a:cxnLst/>
            <a:rect l="l" t="t" r="r" b="b"/>
            <a:pathLst>
              <a:path w="2187575" h="14604">
                <a:moveTo>
                  <a:pt x="0" y="0"/>
                </a:moveTo>
                <a:lnTo>
                  <a:pt x="2187570" y="14299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8810" y="2291354"/>
            <a:ext cx="144661" cy="1429"/>
          </a:xfrm>
          <a:custGeom>
            <a:avLst/>
            <a:gdLst/>
            <a:ahLst/>
            <a:cxnLst/>
            <a:rect l="l" t="t" r="r" b="b"/>
            <a:pathLst>
              <a:path w="257175" h="2539">
                <a:moveTo>
                  <a:pt x="-38099" y="1024"/>
                </a:moveTo>
                <a:lnTo>
                  <a:pt x="294999" y="1024"/>
                </a:lnTo>
              </a:path>
            </a:pathLst>
          </a:custGeom>
          <a:ln w="7824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1301" y="2261809"/>
            <a:ext cx="68214" cy="612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99451" y="4196946"/>
            <a:ext cx="7144" cy="283964"/>
          </a:xfrm>
          <a:custGeom>
            <a:avLst/>
            <a:gdLst/>
            <a:ahLst/>
            <a:cxnLst/>
            <a:rect l="l" t="t" r="r" b="b"/>
            <a:pathLst>
              <a:path w="12700" h="504825">
                <a:moveTo>
                  <a:pt x="0" y="504573"/>
                </a:moveTo>
                <a:lnTo>
                  <a:pt x="12424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69048" y="4449916"/>
            <a:ext cx="61270" cy="683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98287" y="2275281"/>
            <a:ext cx="20003" cy="1853088"/>
          </a:xfrm>
          <a:custGeom>
            <a:avLst/>
            <a:gdLst/>
            <a:ahLst/>
            <a:cxnLst/>
            <a:rect l="l" t="t" r="r" b="b"/>
            <a:pathLst>
              <a:path w="35559" h="3294379">
                <a:moveTo>
                  <a:pt x="35022" y="3293793"/>
                </a:moveTo>
                <a:lnTo>
                  <a:pt x="0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7258" y="4097299"/>
            <a:ext cx="61263" cy="682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09896" y="4206762"/>
            <a:ext cx="985838" cy="0"/>
          </a:xfrm>
          <a:custGeom>
            <a:avLst/>
            <a:gdLst/>
            <a:ahLst/>
            <a:cxnLst/>
            <a:rect l="l" t="t" r="r" b="b"/>
            <a:pathLst>
              <a:path w="1752600">
                <a:moveTo>
                  <a:pt x="0" y="0"/>
                </a:moveTo>
                <a:lnTo>
                  <a:pt x="1752583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05394" y="1864517"/>
            <a:ext cx="407194" cy="321001"/>
          </a:xfrm>
          <a:prstGeom prst="rect">
            <a:avLst/>
          </a:prstGeom>
          <a:solidFill>
            <a:srgbClr val="000000"/>
          </a:solidFill>
          <a:ln w="9524">
            <a:solidFill>
              <a:srgbClr val="0000FF"/>
            </a:solidFill>
          </a:ln>
        </p:spPr>
        <p:txBody>
          <a:bodyPr vert="horz" wrap="square" lIns="0" tIns="9287" rIns="0" bIns="0" rtlCol="0">
            <a:spAutoFit/>
          </a:bodyPr>
          <a:lstStyle/>
          <a:p>
            <a:pPr marL="42148">
              <a:spcBef>
                <a:spcPts val="73"/>
              </a:spcBef>
            </a:pPr>
            <a:r>
              <a:rPr sz="2025" spc="-104" dirty="0">
                <a:solidFill>
                  <a:srgbClr val="FFFFFF"/>
                </a:solidFill>
                <a:latin typeface="Verdana"/>
                <a:cs typeface="Verdana"/>
              </a:rPr>
              <a:t>No</a:t>
            </a:r>
            <a:endParaRPr sz="2025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85811" y="4543417"/>
            <a:ext cx="1643063" cy="354248"/>
          </a:xfrm>
          <a:prstGeom prst="rect">
            <a:avLst/>
          </a:prstGeom>
          <a:solidFill>
            <a:srgbClr val="000000"/>
          </a:solidFill>
          <a:ln w="76199">
            <a:solidFill>
              <a:srgbClr val="00FFFF"/>
            </a:solidFill>
          </a:ln>
        </p:spPr>
        <p:txBody>
          <a:bodyPr vert="horz" wrap="square" lIns="0" tIns="50721" rIns="0" bIns="0" rtlCol="0">
            <a:spAutoFit/>
          </a:bodyPr>
          <a:lstStyle/>
          <a:p>
            <a:pPr marL="95726">
              <a:spcBef>
                <a:spcPts val="399"/>
              </a:spcBef>
            </a:pPr>
            <a:r>
              <a:rPr sz="1969" spc="-146" dirty="0">
                <a:solidFill>
                  <a:srgbClr val="FFFFFF"/>
                </a:solidFill>
                <a:latin typeface="Verdana"/>
                <a:cs typeface="Verdana"/>
              </a:rPr>
              <a:t>print </a:t>
            </a:r>
            <a:r>
              <a:rPr sz="1969" spc="-160" dirty="0">
                <a:solidFill>
                  <a:srgbClr val="FFFFFF"/>
                </a:solidFill>
                <a:latin typeface="Verdana"/>
                <a:cs typeface="Verdana"/>
              </a:rPr>
              <a:t>'Dry</a:t>
            </a:r>
            <a:r>
              <a:rPr sz="1969" spc="-36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69" spc="-135" dirty="0">
                <a:solidFill>
                  <a:srgbClr val="FFFFFF"/>
                </a:solidFill>
                <a:latin typeface="Verdana"/>
                <a:cs typeface="Verdana"/>
              </a:rPr>
              <a:t>off!'</a:t>
            </a:r>
            <a:endParaRPr sz="1969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620851" y="1864517"/>
            <a:ext cx="408265" cy="321001"/>
          </a:xfrm>
          <a:prstGeom prst="rect">
            <a:avLst/>
          </a:prstGeom>
          <a:solidFill>
            <a:srgbClr val="000000"/>
          </a:solidFill>
          <a:ln w="9524">
            <a:solidFill>
              <a:srgbClr val="0000FF"/>
            </a:solidFill>
          </a:ln>
        </p:spPr>
        <p:txBody>
          <a:bodyPr vert="horz" wrap="square" lIns="0" tIns="9287" rIns="0" bIns="0" rtlCol="0">
            <a:spAutoFit/>
          </a:bodyPr>
          <a:lstStyle/>
          <a:p>
            <a:pPr marL="11787">
              <a:spcBef>
                <a:spcPts val="73"/>
              </a:spcBef>
            </a:pPr>
            <a:r>
              <a:rPr sz="2025" spc="-163" dirty="0">
                <a:solidFill>
                  <a:srgbClr val="FFFFFF"/>
                </a:solidFill>
                <a:latin typeface="Verdana"/>
                <a:cs typeface="Verdana"/>
              </a:rPr>
              <a:t>Yes</a:t>
            </a:r>
            <a:endParaRPr sz="2025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85811" y="1200149"/>
            <a:ext cx="1643063" cy="354248"/>
          </a:xfrm>
          <a:prstGeom prst="rect">
            <a:avLst/>
          </a:prstGeom>
          <a:solidFill>
            <a:srgbClr val="000000"/>
          </a:solidFill>
          <a:ln w="76199">
            <a:solidFill>
              <a:srgbClr val="00FFFF"/>
            </a:solidFill>
          </a:ln>
        </p:spPr>
        <p:txBody>
          <a:bodyPr vert="horz" wrap="square" lIns="0" tIns="50721" rIns="0" bIns="0" rtlCol="0">
            <a:spAutoFit/>
          </a:bodyPr>
          <a:lstStyle/>
          <a:p>
            <a:pPr marL="546140">
              <a:spcBef>
                <a:spcPts val="399"/>
              </a:spcBef>
            </a:pPr>
            <a:r>
              <a:rPr sz="1969" b="1" spc="-76" dirty="0">
                <a:solidFill>
                  <a:srgbClr val="FFFFFF"/>
                </a:solidFill>
                <a:latin typeface="Trebuchet MS"/>
                <a:cs typeface="Trebuchet MS"/>
              </a:rPr>
              <a:t>n </a:t>
            </a:r>
            <a:r>
              <a:rPr sz="1969" b="1" spc="-183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1969" b="1" spc="-23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69" b="1" spc="236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endParaRPr sz="1969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014533" y="2650327"/>
            <a:ext cx="1643063" cy="354248"/>
          </a:xfrm>
          <a:prstGeom prst="rect">
            <a:avLst/>
          </a:prstGeom>
          <a:ln w="76199">
            <a:solidFill>
              <a:srgbClr val="00FFFF"/>
            </a:solidFill>
          </a:ln>
        </p:spPr>
        <p:txBody>
          <a:bodyPr vert="horz" wrap="square" lIns="0" tIns="50721" rIns="0" bIns="0" rtlCol="0">
            <a:spAutoFit/>
          </a:bodyPr>
          <a:lstStyle/>
          <a:p>
            <a:pPr marL="162878">
              <a:spcBef>
                <a:spcPts val="399"/>
              </a:spcBef>
            </a:pPr>
            <a:r>
              <a:rPr sz="1969" spc="-146" dirty="0">
                <a:solidFill>
                  <a:srgbClr val="FFFFFF"/>
                </a:solidFill>
                <a:latin typeface="Verdana"/>
                <a:cs typeface="Verdana"/>
              </a:rPr>
              <a:t>print</a:t>
            </a:r>
            <a:r>
              <a:rPr sz="1969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69" spc="-172" dirty="0">
                <a:solidFill>
                  <a:srgbClr val="FF9900"/>
                </a:solidFill>
                <a:latin typeface="Verdana"/>
                <a:cs typeface="Verdana"/>
              </a:rPr>
              <a:t>'Lather'</a:t>
            </a:r>
            <a:endParaRPr sz="1969">
              <a:latin typeface="Verdana"/>
              <a:cs typeface="Verdan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007389" y="3336126"/>
            <a:ext cx="1643063" cy="421481"/>
          </a:xfrm>
          <a:custGeom>
            <a:avLst/>
            <a:gdLst/>
            <a:ahLst/>
            <a:cxnLst/>
            <a:rect l="l" t="t" r="r" b="b"/>
            <a:pathLst>
              <a:path w="2921000" h="749300">
                <a:moveTo>
                  <a:pt x="0" y="0"/>
                </a:moveTo>
                <a:lnTo>
                  <a:pt x="2920994" y="0"/>
                </a:lnTo>
                <a:lnTo>
                  <a:pt x="2920994" y="749298"/>
                </a:lnTo>
                <a:lnTo>
                  <a:pt x="0" y="749298"/>
                </a:lnTo>
                <a:lnTo>
                  <a:pt x="0" y="0"/>
                </a:lnTo>
                <a:close/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212465" y="3379704"/>
            <a:ext cx="1233368" cy="310245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1969" spc="-146" dirty="0">
                <a:solidFill>
                  <a:srgbClr val="FFFFFF"/>
                </a:solidFill>
                <a:latin typeface="Verdana"/>
                <a:cs typeface="Verdana"/>
              </a:rPr>
              <a:t>print</a:t>
            </a:r>
            <a:r>
              <a:rPr sz="1969" spc="-27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69" spc="-169" dirty="0">
                <a:solidFill>
                  <a:srgbClr val="FF9900"/>
                </a:solidFill>
                <a:latin typeface="Verdana"/>
                <a:cs typeface="Verdana"/>
              </a:rPr>
              <a:t>'Rinse'</a:t>
            </a:r>
            <a:endParaRPr sz="1969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147454" y="4959938"/>
            <a:ext cx="2638901" cy="318838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2025" spc="-146" dirty="0">
                <a:solidFill>
                  <a:srgbClr val="00FF00"/>
                </a:solidFill>
                <a:latin typeface="Verdana"/>
                <a:cs typeface="Verdana"/>
              </a:rPr>
              <a:t>What</a:t>
            </a:r>
            <a:r>
              <a:rPr sz="2025" spc="-264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2025" spc="-160" dirty="0">
                <a:solidFill>
                  <a:srgbClr val="00FF00"/>
                </a:solidFill>
                <a:latin typeface="Verdana"/>
                <a:cs typeface="Verdana"/>
              </a:rPr>
              <a:t>does</a:t>
            </a:r>
            <a:r>
              <a:rPr sz="2025" spc="-264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2025" spc="-163" dirty="0">
                <a:solidFill>
                  <a:srgbClr val="00FF00"/>
                </a:solidFill>
                <a:latin typeface="Verdana"/>
                <a:cs typeface="Verdana"/>
              </a:rPr>
              <a:t>this</a:t>
            </a:r>
            <a:r>
              <a:rPr sz="2025" spc="-264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2025" spc="-113" dirty="0">
                <a:solidFill>
                  <a:srgbClr val="00FF00"/>
                </a:solidFill>
                <a:latin typeface="Verdana"/>
                <a:cs typeface="Verdana"/>
              </a:rPr>
              <a:t>loop</a:t>
            </a:r>
            <a:r>
              <a:rPr sz="2025" spc="-264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2025" spc="-157" dirty="0">
                <a:solidFill>
                  <a:srgbClr val="00FF00"/>
                </a:solidFill>
                <a:latin typeface="Verdana"/>
                <a:cs typeface="Verdana"/>
              </a:rPr>
              <a:t>do?</a:t>
            </a:r>
            <a:endParaRPr sz="2025">
              <a:latin typeface="Verdana"/>
              <a:cs typeface="Verdan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826219" y="3757606"/>
            <a:ext cx="2858" cy="168950"/>
          </a:xfrm>
          <a:custGeom>
            <a:avLst/>
            <a:gdLst/>
            <a:ahLst/>
            <a:cxnLst/>
            <a:rect l="l" t="t" r="r" b="b"/>
            <a:pathLst>
              <a:path w="5079" h="300354">
                <a:moveTo>
                  <a:pt x="4799" y="0"/>
                </a:moveTo>
                <a:lnTo>
                  <a:pt x="0" y="299999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828863" y="3070908"/>
            <a:ext cx="6787" cy="265390"/>
          </a:xfrm>
          <a:custGeom>
            <a:avLst/>
            <a:gdLst/>
            <a:ahLst/>
            <a:cxnLst/>
            <a:rect l="l" t="t" r="r" b="b"/>
            <a:pathLst>
              <a:path w="12064" h="471804">
                <a:moveTo>
                  <a:pt x="11999" y="0"/>
                </a:moveTo>
                <a:lnTo>
                  <a:pt x="0" y="471599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69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5043" y="1198049"/>
            <a:ext cx="5267087" cy="665086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430" dirty="0"/>
              <a:t>Breaking </a:t>
            </a:r>
            <a:r>
              <a:rPr spc="-264" dirty="0"/>
              <a:t>Out </a:t>
            </a:r>
            <a:r>
              <a:rPr spc="-166" dirty="0"/>
              <a:t>of</a:t>
            </a:r>
            <a:r>
              <a:rPr spc="-998" dirty="0"/>
              <a:t> </a:t>
            </a:r>
            <a:r>
              <a:rPr spc="-517" dirty="0"/>
              <a:t>a </a:t>
            </a:r>
            <a:r>
              <a:rPr spc="-253" dirty="0"/>
              <a:t>Loop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42568" y="2073189"/>
            <a:ext cx="7147322" cy="2136130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221813" marR="407551" indent="-214670">
              <a:lnSpc>
                <a:spcPct val="113300"/>
              </a:lnSpc>
              <a:spcBef>
                <a:spcPts val="56"/>
              </a:spcBef>
              <a:buSzPct val="170833"/>
              <a:buChar char="•"/>
              <a:tabLst>
                <a:tab pos="222171" algn="l"/>
              </a:tabLst>
            </a:pPr>
            <a:r>
              <a:rPr sz="2025" spc="-174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025" spc="-26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214" dirty="0">
                <a:solidFill>
                  <a:srgbClr val="FFFF00"/>
                </a:solidFill>
                <a:latin typeface="Verdana"/>
                <a:cs typeface="Verdana"/>
              </a:rPr>
              <a:t>break</a:t>
            </a:r>
            <a:r>
              <a:rPr sz="2025" spc="-258" dirty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sz="2025" spc="-166" dirty="0">
                <a:solidFill>
                  <a:srgbClr val="FFFFFF"/>
                </a:solidFill>
                <a:latin typeface="Verdana"/>
                <a:cs typeface="Verdana"/>
              </a:rPr>
              <a:t>statement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69" dirty="0">
                <a:solidFill>
                  <a:srgbClr val="FFFFFF"/>
                </a:solidFill>
                <a:latin typeface="Verdana"/>
                <a:cs typeface="Verdana"/>
              </a:rPr>
              <a:t>ends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57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025" spc="-26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74" dirty="0">
                <a:solidFill>
                  <a:srgbClr val="FFFFFF"/>
                </a:solidFill>
                <a:latin typeface="Verdana"/>
                <a:cs typeface="Verdana"/>
              </a:rPr>
              <a:t>current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13" dirty="0">
                <a:solidFill>
                  <a:srgbClr val="FFFFFF"/>
                </a:solidFill>
                <a:latin typeface="Verdana"/>
                <a:cs typeface="Verdana"/>
              </a:rPr>
              <a:t>loop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77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208" dirty="0">
                <a:solidFill>
                  <a:srgbClr val="FFFFFF"/>
                </a:solidFill>
                <a:latin typeface="Verdana"/>
                <a:cs typeface="Verdana"/>
              </a:rPr>
              <a:t>jumps</a:t>
            </a:r>
            <a:r>
              <a:rPr sz="2025" spc="-26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18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57" dirty="0">
                <a:solidFill>
                  <a:srgbClr val="FFFFFF"/>
                </a:solidFill>
                <a:latin typeface="Verdana"/>
                <a:cs typeface="Verdana"/>
              </a:rPr>
              <a:t>the  </a:t>
            </a:r>
            <a:r>
              <a:rPr sz="2025" spc="-166" dirty="0">
                <a:solidFill>
                  <a:srgbClr val="FFFFFF"/>
                </a:solidFill>
                <a:latin typeface="Verdana"/>
                <a:cs typeface="Verdana"/>
              </a:rPr>
              <a:t>statement </a:t>
            </a:r>
            <a:r>
              <a:rPr sz="2025" spc="-157" dirty="0">
                <a:solidFill>
                  <a:srgbClr val="FFFFFF"/>
                </a:solidFill>
                <a:latin typeface="Verdana"/>
                <a:cs typeface="Verdana"/>
              </a:rPr>
              <a:t>immediately </a:t>
            </a:r>
            <a:r>
              <a:rPr sz="2025" spc="-129" dirty="0">
                <a:solidFill>
                  <a:srgbClr val="FFFFFF"/>
                </a:solidFill>
                <a:latin typeface="Verdana"/>
                <a:cs typeface="Verdana"/>
              </a:rPr>
              <a:t>following</a:t>
            </a:r>
            <a:r>
              <a:rPr sz="2025" spc="-557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57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025" spc="-113" dirty="0">
                <a:solidFill>
                  <a:srgbClr val="FFFFFF"/>
                </a:solidFill>
                <a:latin typeface="Verdana"/>
                <a:cs typeface="Verdana"/>
              </a:rPr>
              <a:t>loop</a:t>
            </a:r>
            <a:endParaRPr sz="2025">
              <a:latin typeface="Verdana"/>
              <a:cs typeface="Verdana"/>
            </a:endParaRPr>
          </a:p>
          <a:p>
            <a:pPr>
              <a:spcBef>
                <a:spcPts val="20"/>
              </a:spcBef>
              <a:buClr>
                <a:srgbClr val="FFFFFF"/>
              </a:buClr>
              <a:buFont typeface="Verdana"/>
              <a:buChar char="•"/>
            </a:pPr>
            <a:endParaRPr sz="2616">
              <a:latin typeface="Times New Roman"/>
              <a:cs typeface="Times New Roman"/>
            </a:endParaRPr>
          </a:p>
          <a:p>
            <a:pPr marL="221813" marR="2858" indent="-214670">
              <a:lnSpc>
                <a:spcPct val="113900"/>
              </a:lnSpc>
              <a:buSzPct val="170833"/>
              <a:buChar char="•"/>
              <a:tabLst>
                <a:tab pos="222171" algn="l"/>
              </a:tabLst>
            </a:pPr>
            <a:r>
              <a:rPr sz="2025" spc="-228" dirty="0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72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025" spc="-25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69" dirty="0">
                <a:solidFill>
                  <a:srgbClr val="FFFFFF"/>
                </a:solidFill>
                <a:latin typeface="Verdana"/>
                <a:cs typeface="Verdana"/>
              </a:rPr>
              <a:t>like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24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025" spc="-25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13" dirty="0">
                <a:solidFill>
                  <a:srgbClr val="FFFFFF"/>
                </a:solidFill>
                <a:latin typeface="Verdana"/>
                <a:cs typeface="Verdana"/>
              </a:rPr>
              <a:t>loop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55" dirty="0">
                <a:solidFill>
                  <a:srgbClr val="FFFFFF"/>
                </a:solidFill>
                <a:latin typeface="Verdana"/>
                <a:cs typeface="Verdana"/>
              </a:rPr>
              <a:t>test</a:t>
            </a:r>
            <a:r>
              <a:rPr sz="2025" spc="-25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66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77" dirty="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sz="2025" spc="-25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72" dirty="0">
                <a:solidFill>
                  <a:srgbClr val="FFFFFF"/>
                </a:solidFill>
                <a:latin typeface="Verdana"/>
                <a:cs typeface="Verdana"/>
              </a:rPr>
              <a:t>happen</a:t>
            </a:r>
            <a:r>
              <a:rPr sz="2025" spc="-25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88" dirty="0">
                <a:solidFill>
                  <a:srgbClr val="FFFFFF"/>
                </a:solidFill>
                <a:latin typeface="Verdana"/>
                <a:cs typeface="Verdana"/>
              </a:rPr>
              <a:t>anywhere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41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025" spc="-25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57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43" dirty="0">
                <a:solidFill>
                  <a:srgbClr val="FFFFFF"/>
                </a:solidFill>
                <a:latin typeface="Verdana"/>
                <a:cs typeface="Verdana"/>
              </a:rPr>
              <a:t>body</a:t>
            </a:r>
            <a:r>
              <a:rPr sz="2025" spc="-25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79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57" dirty="0">
                <a:solidFill>
                  <a:srgbClr val="FFFFFF"/>
                </a:solidFill>
                <a:latin typeface="Verdana"/>
                <a:cs typeface="Verdana"/>
              </a:rPr>
              <a:t>the  </a:t>
            </a:r>
            <a:r>
              <a:rPr sz="2025" spc="-113" dirty="0">
                <a:solidFill>
                  <a:srgbClr val="FFFFFF"/>
                </a:solidFill>
                <a:latin typeface="Verdana"/>
                <a:cs typeface="Verdana"/>
              </a:rPr>
              <a:t>loop</a:t>
            </a:r>
            <a:endParaRPr sz="2025">
              <a:latin typeface="Verdana"/>
              <a:cs typeface="Verdana"/>
            </a:endParaRPr>
          </a:p>
          <a:p>
            <a:pPr marR="804386" algn="r">
              <a:spcBef>
                <a:spcPts val="17"/>
              </a:spcBef>
            </a:pPr>
            <a:r>
              <a:rPr sz="2025" spc="-841" dirty="0">
                <a:solidFill>
                  <a:srgbClr val="FFFFFF"/>
                </a:solidFill>
                <a:latin typeface="Verdana"/>
                <a:cs typeface="Verdana"/>
              </a:rPr>
              <a:t>&gt;</a:t>
            </a:r>
            <a:r>
              <a:rPr sz="2025" spc="-28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13" dirty="0">
                <a:solidFill>
                  <a:srgbClr val="00FF00"/>
                </a:solidFill>
                <a:latin typeface="Verdana"/>
                <a:cs typeface="Verdana"/>
              </a:rPr>
              <a:t>hello</a:t>
            </a:r>
            <a:r>
              <a:rPr spc="-250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pc="-152" dirty="0">
                <a:solidFill>
                  <a:srgbClr val="00FF00"/>
                </a:solidFill>
                <a:latin typeface="Verdana"/>
                <a:cs typeface="Verdana"/>
              </a:rPr>
              <a:t>there</a:t>
            </a:r>
            <a:endParaRPr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77551" y="4174430"/>
            <a:ext cx="1048703" cy="1379384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lnSpc>
                <a:spcPts val="2154"/>
              </a:lnSpc>
              <a:spcBef>
                <a:spcPts val="56"/>
              </a:spcBef>
            </a:pPr>
            <a:r>
              <a:rPr spc="-113" dirty="0">
                <a:solidFill>
                  <a:srgbClr val="FFFFFF"/>
                </a:solidFill>
                <a:latin typeface="Verdana"/>
                <a:cs typeface="Verdana"/>
              </a:rPr>
              <a:t>hello</a:t>
            </a:r>
            <a:r>
              <a:rPr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52" dirty="0">
                <a:solidFill>
                  <a:srgbClr val="FFFFFF"/>
                </a:solidFill>
                <a:latin typeface="Verdana"/>
                <a:cs typeface="Verdana"/>
              </a:rPr>
              <a:t>there</a:t>
            </a:r>
            <a:endParaRPr>
              <a:latin typeface="Verdana"/>
              <a:cs typeface="Verdana"/>
            </a:endParaRPr>
          </a:p>
          <a:p>
            <a:pPr marL="7144" marR="130373">
              <a:lnSpc>
                <a:spcPts val="2149"/>
              </a:lnSpc>
              <a:spcBef>
                <a:spcPts val="76"/>
              </a:spcBef>
            </a:pPr>
            <a:r>
              <a:rPr spc="-748" dirty="0">
                <a:solidFill>
                  <a:srgbClr val="FFFFFF"/>
                </a:solidFill>
                <a:latin typeface="Verdana"/>
                <a:cs typeface="Verdana"/>
              </a:rPr>
              <a:t>&gt;</a:t>
            </a:r>
            <a:r>
              <a:rPr spc="-27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29" dirty="0">
                <a:solidFill>
                  <a:srgbClr val="00FF00"/>
                </a:solidFill>
                <a:latin typeface="Verdana"/>
                <a:cs typeface="Verdana"/>
              </a:rPr>
              <a:t>finished  </a:t>
            </a:r>
            <a:r>
              <a:rPr spc="-129" dirty="0">
                <a:solidFill>
                  <a:srgbClr val="FFFFFF"/>
                </a:solidFill>
                <a:latin typeface="Verdana"/>
                <a:cs typeface="Verdana"/>
              </a:rPr>
              <a:t>finished</a:t>
            </a:r>
            <a:endParaRPr>
              <a:latin typeface="Verdana"/>
              <a:cs typeface="Verdana"/>
            </a:endParaRPr>
          </a:p>
          <a:p>
            <a:pPr marL="7144" marR="395764">
              <a:lnSpc>
                <a:spcPts val="2149"/>
              </a:lnSpc>
              <a:spcBef>
                <a:spcPts val="6"/>
              </a:spcBef>
            </a:pPr>
            <a:r>
              <a:rPr spc="-748" dirty="0">
                <a:solidFill>
                  <a:srgbClr val="FFFFFF"/>
                </a:solidFill>
                <a:latin typeface="Verdana"/>
                <a:cs typeface="Verdana"/>
              </a:rPr>
              <a:t>&gt;</a:t>
            </a:r>
            <a:r>
              <a:rPr spc="-27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29" dirty="0">
                <a:solidFill>
                  <a:srgbClr val="00FF00"/>
                </a:solidFill>
                <a:latin typeface="Verdana"/>
                <a:cs typeface="Verdana"/>
              </a:rPr>
              <a:t>done  </a:t>
            </a:r>
            <a:r>
              <a:rPr spc="-149" dirty="0">
                <a:solidFill>
                  <a:srgbClr val="FFFFFF"/>
                </a:solidFill>
                <a:latin typeface="Verdana"/>
                <a:cs typeface="Verdana"/>
              </a:rPr>
              <a:t>Done!</a:t>
            </a:r>
            <a:endParaRPr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16094" y="3988754"/>
            <a:ext cx="3358277" cy="1565717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1688" b="1" spc="-3" dirty="0">
                <a:solidFill>
                  <a:srgbClr val="FFFF00"/>
                </a:solidFill>
                <a:latin typeface="Courier New"/>
                <a:cs typeface="Courier New"/>
              </a:rPr>
              <a:t>while</a:t>
            </a:r>
            <a:r>
              <a:rPr sz="1688" b="1" spc="-6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688" b="1" spc="-3" dirty="0">
                <a:solidFill>
                  <a:srgbClr val="FF9900"/>
                </a:solidFill>
                <a:latin typeface="Courier New"/>
                <a:cs typeface="Courier New"/>
              </a:rPr>
              <a:t>True</a:t>
            </a:r>
            <a:r>
              <a:rPr sz="1688" b="1" spc="-3" dirty="0">
                <a:solidFill>
                  <a:srgbClr val="FFFF00"/>
                </a:solidFill>
                <a:latin typeface="Courier New"/>
                <a:cs typeface="Courier New"/>
              </a:rPr>
              <a:t>:</a:t>
            </a:r>
            <a:endParaRPr sz="1688">
              <a:latin typeface="Courier New"/>
              <a:cs typeface="Courier New"/>
            </a:endParaRPr>
          </a:p>
          <a:p>
            <a:pPr marL="521494" marR="2858">
              <a:tabLst>
                <a:tab pos="1421606" algn="l"/>
              </a:tabLst>
            </a:pPr>
            <a:r>
              <a:rPr sz="1688" b="1" spc="-3" dirty="0">
                <a:solidFill>
                  <a:srgbClr val="00FF00"/>
                </a:solidFill>
                <a:latin typeface="Courier New"/>
                <a:cs typeface="Courier New"/>
              </a:rPr>
              <a:t>line</a:t>
            </a:r>
            <a:r>
              <a:rPr sz="1688" b="1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sz="1688" b="1" dirty="0">
                <a:solidFill>
                  <a:srgbClr val="00FFFF"/>
                </a:solidFill>
                <a:latin typeface="Courier New"/>
                <a:cs typeface="Courier New"/>
              </a:rPr>
              <a:t>=	</a:t>
            </a:r>
            <a:r>
              <a:rPr sz="1688" b="1" spc="-3" dirty="0">
                <a:solidFill>
                  <a:srgbClr val="FF9900"/>
                </a:solidFill>
                <a:latin typeface="Courier New"/>
                <a:cs typeface="Courier New"/>
              </a:rPr>
              <a:t>raw_input(</a:t>
            </a:r>
            <a:r>
              <a:rPr sz="1688" b="1" spc="-3" dirty="0">
                <a:solidFill>
                  <a:srgbClr val="FFFFFF"/>
                </a:solidFill>
                <a:latin typeface="Courier New"/>
                <a:cs typeface="Courier New"/>
              </a:rPr>
              <a:t>'&gt;</a:t>
            </a:r>
            <a:r>
              <a:rPr sz="1688" b="1" spc="-51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88" b="1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1688" b="1" dirty="0">
                <a:solidFill>
                  <a:srgbClr val="FF9900"/>
                </a:solidFill>
                <a:latin typeface="Courier New"/>
                <a:cs typeface="Courier New"/>
              </a:rPr>
              <a:t>)  </a:t>
            </a:r>
            <a:r>
              <a:rPr sz="1688" b="1" spc="-3" dirty="0">
                <a:solidFill>
                  <a:srgbClr val="FFFF00"/>
                </a:solidFill>
                <a:latin typeface="Courier New"/>
                <a:cs typeface="Courier New"/>
              </a:rPr>
              <a:t>if </a:t>
            </a:r>
            <a:r>
              <a:rPr sz="1688" b="1" spc="-3" dirty="0">
                <a:solidFill>
                  <a:srgbClr val="00FF00"/>
                </a:solidFill>
                <a:latin typeface="Courier New"/>
                <a:cs typeface="Courier New"/>
              </a:rPr>
              <a:t>line </a:t>
            </a:r>
            <a:r>
              <a:rPr sz="1688" b="1" spc="-3" dirty="0">
                <a:solidFill>
                  <a:srgbClr val="00FFFF"/>
                </a:solidFill>
                <a:latin typeface="Courier New"/>
                <a:cs typeface="Courier New"/>
              </a:rPr>
              <a:t>== </a:t>
            </a:r>
            <a:r>
              <a:rPr sz="1688" b="1" spc="-3" dirty="0">
                <a:solidFill>
                  <a:srgbClr val="FFFFFF"/>
                </a:solidFill>
                <a:latin typeface="Courier New"/>
                <a:cs typeface="Courier New"/>
              </a:rPr>
              <a:t>'done'</a:t>
            </a:r>
            <a:r>
              <a:rPr sz="1688" b="1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88" b="1" dirty="0">
                <a:solidFill>
                  <a:srgbClr val="FFFF00"/>
                </a:solidFill>
                <a:latin typeface="Courier New"/>
                <a:cs typeface="Courier New"/>
              </a:rPr>
              <a:t>:</a:t>
            </a:r>
            <a:endParaRPr sz="1688">
              <a:latin typeface="Courier New"/>
              <a:cs typeface="Courier New"/>
            </a:endParaRPr>
          </a:p>
          <a:p>
            <a:pPr marL="521494" marR="1545908" indent="514350"/>
            <a:r>
              <a:rPr sz="1688" b="1" spc="-3" dirty="0">
                <a:solidFill>
                  <a:srgbClr val="FFFF00"/>
                </a:solidFill>
                <a:latin typeface="Courier New"/>
                <a:cs typeface="Courier New"/>
              </a:rPr>
              <a:t>break  print</a:t>
            </a:r>
            <a:r>
              <a:rPr sz="1688" b="1" spc="-53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688" b="1" spc="-3" dirty="0">
                <a:solidFill>
                  <a:srgbClr val="00FF00"/>
                </a:solidFill>
                <a:latin typeface="Courier New"/>
                <a:cs typeface="Courier New"/>
              </a:rPr>
              <a:t>line</a:t>
            </a:r>
            <a:endParaRPr sz="1688">
              <a:latin typeface="Courier New"/>
              <a:cs typeface="Courier New"/>
            </a:endParaRPr>
          </a:p>
          <a:p>
            <a:pPr marL="7144"/>
            <a:r>
              <a:rPr sz="1688" b="1" spc="-3" dirty="0">
                <a:solidFill>
                  <a:srgbClr val="FFFF00"/>
                </a:solidFill>
                <a:latin typeface="Courier New"/>
                <a:cs typeface="Courier New"/>
              </a:rPr>
              <a:t>print</a:t>
            </a:r>
            <a:r>
              <a:rPr sz="1688" b="1" spc="-6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688" b="1" spc="-3" dirty="0">
                <a:solidFill>
                  <a:srgbClr val="FFFFFF"/>
                </a:solidFill>
                <a:latin typeface="Courier New"/>
                <a:cs typeface="Courier New"/>
              </a:rPr>
              <a:t>'Done!'</a:t>
            </a:r>
            <a:endParaRPr sz="1688">
              <a:latin typeface="Courier New"/>
              <a:cs typeface="Courier New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78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5043" y="1198049"/>
            <a:ext cx="5267087" cy="665086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430" dirty="0"/>
              <a:t>Breaking </a:t>
            </a:r>
            <a:r>
              <a:rPr spc="-264" dirty="0"/>
              <a:t>Out </a:t>
            </a:r>
            <a:r>
              <a:rPr spc="-166" dirty="0"/>
              <a:t>of</a:t>
            </a:r>
            <a:r>
              <a:rPr spc="-998" dirty="0"/>
              <a:t> </a:t>
            </a:r>
            <a:r>
              <a:rPr spc="-517" dirty="0"/>
              <a:t>a </a:t>
            </a:r>
            <a:r>
              <a:rPr spc="-253" dirty="0"/>
              <a:t>Loop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16094" y="3988754"/>
            <a:ext cx="3358277" cy="1565717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1688" b="1" spc="-3" dirty="0">
                <a:solidFill>
                  <a:srgbClr val="FFFF00"/>
                </a:solidFill>
                <a:latin typeface="Courier New"/>
                <a:cs typeface="Courier New"/>
              </a:rPr>
              <a:t>while</a:t>
            </a:r>
            <a:r>
              <a:rPr sz="1688" b="1" spc="-6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688" b="1" spc="-3" dirty="0">
                <a:solidFill>
                  <a:srgbClr val="FF9900"/>
                </a:solidFill>
                <a:latin typeface="Courier New"/>
                <a:cs typeface="Courier New"/>
              </a:rPr>
              <a:t>True</a:t>
            </a:r>
            <a:r>
              <a:rPr sz="1688" b="1" spc="-3" dirty="0">
                <a:solidFill>
                  <a:srgbClr val="FFFF00"/>
                </a:solidFill>
                <a:latin typeface="Courier New"/>
                <a:cs typeface="Courier New"/>
              </a:rPr>
              <a:t>:</a:t>
            </a:r>
            <a:endParaRPr sz="1688">
              <a:latin typeface="Courier New"/>
              <a:cs typeface="Courier New"/>
            </a:endParaRPr>
          </a:p>
          <a:p>
            <a:pPr marL="521494" marR="2858">
              <a:tabLst>
                <a:tab pos="1421606" algn="l"/>
                <a:tab pos="1935956" algn="l"/>
              </a:tabLst>
            </a:pPr>
            <a:r>
              <a:rPr sz="1688" b="1" spc="-3" dirty="0">
                <a:solidFill>
                  <a:srgbClr val="00FF00"/>
                </a:solidFill>
                <a:latin typeface="Courier New"/>
                <a:cs typeface="Courier New"/>
              </a:rPr>
              <a:t>line</a:t>
            </a:r>
            <a:r>
              <a:rPr sz="1688" b="1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sz="1688" b="1" dirty="0">
                <a:solidFill>
                  <a:srgbClr val="00FFFF"/>
                </a:solidFill>
                <a:latin typeface="Courier New"/>
                <a:cs typeface="Courier New"/>
              </a:rPr>
              <a:t>=	</a:t>
            </a:r>
            <a:r>
              <a:rPr sz="1688" b="1" spc="-3" dirty="0">
                <a:solidFill>
                  <a:srgbClr val="FF9900"/>
                </a:solidFill>
                <a:latin typeface="Courier New"/>
                <a:cs typeface="Courier New"/>
              </a:rPr>
              <a:t>raw_input(</a:t>
            </a:r>
            <a:r>
              <a:rPr sz="1688" b="1" spc="-3" dirty="0">
                <a:solidFill>
                  <a:srgbClr val="FFFFFF"/>
                </a:solidFill>
                <a:latin typeface="Courier New"/>
                <a:cs typeface="Courier New"/>
              </a:rPr>
              <a:t>'&gt;</a:t>
            </a:r>
            <a:r>
              <a:rPr sz="1688" b="1" spc="-51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88" b="1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1688" b="1" dirty="0">
                <a:solidFill>
                  <a:srgbClr val="FF9900"/>
                </a:solidFill>
                <a:latin typeface="Courier New"/>
                <a:cs typeface="Courier New"/>
              </a:rPr>
              <a:t>)  </a:t>
            </a:r>
            <a:r>
              <a:rPr sz="1688" b="1" spc="-3" dirty="0">
                <a:solidFill>
                  <a:srgbClr val="FFFF00"/>
                </a:solidFill>
                <a:latin typeface="Courier New"/>
                <a:cs typeface="Courier New"/>
              </a:rPr>
              <a:t>if</a:t>
            </a:r>
            <a:r>
              <a:rPr sz="1688" b="1" spc="3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688" b="1" spc="-3" dirty="0">
                <a:solidFill>
                  <a:srgbClr val="00FF00"/>
                </a:solidFill>
                <a:latin typeface="Courier New"/>
                <a:cs typeface="Courier New"/>
              </a:rPr>
              <a:t>line</a:t>
            </a:r>
            <a:r>
              <a:rPr sz="1688" b="1" spc="3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sz="1688" b="1" spc="-3" dirty="0">
                <a:solidFill>
                  <a:srgbClr val="00FFFF"/>
                </a:solidFill>
                <a:latin typeface="Courier New"/>
                <a:cs typeface="Courier New"/>
              </a:rPr>
              <a:t>==	</a:t>
            </a:r>
            <a:r>
              <a:rPr sz="1688" b="1" spc="-3" dirty="0">
                <a:solidFill>
                  <a:srgbClr val="FFFFFF"/>
                </a:solidFill>
                <a:latin typeface="Courier New"/>
                <a:cs typeface="Courier New"/>
              </a:rPr>
              <a:t>'done'</a:t>
            </a:r>
            <a:r>
              <a:rPr sz="1688" b="1" spc="-14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88" b="1" dirty="0">
                <a:solidFill>
                  <a:srgbClr val="FFFF00"/>
                </a:solidFill>
                <a:latin typeface="Courier New"/>
                <a:cs typeface="Courier New"/>
              </a:rPr>
              <a:t>:</a:t>
            </a:r>
            <a:endParaRPr sz="1688">
              <a:latin typeface="Courier New"/>
              <a:cs typeface="Courier New"/>
            </a:endParaRPr>
          </a:p>
          <a:p>
            <a:pPr marL="521494" marR="1545908" indent="514350"/>
            <a:r>
              <a:rPr sz="1688" b="1" spc="-3" dirty="0">
                <a:solidFill>
                  <a:srgbClr val="FFFF00"/>
                </a:solidFill>
                <a:latin typeface="Courier New"/>
                <a:cs typeface="Courier New"/>
              </a:rPr>
              <a:t>break  print</a:t>
            </a:r>
            <a:r>
              <a:rPr sz="1688" b="1" spc="-53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688" b="1" spc="-3" dirty="0">
                <a:solidFill>
                  <a:srgbClr val="00FF00"/>
                </a:solidFill>
                <a:latin typeface="Courier New"/>
                <a:cs typeface="Courier New"/>
              </a:rPr>
              <a:t>line</a:t>
            </a:r>
            <a:endParaRPr sz="1688">
              <a:latin typeface="Courier New"/>
              <a:cs typeface="Courier New"/>
            </a:endParaRPr>
          </a:p>
          <a:p>
            <a:pPr marL="7144"/>
            <a:r>
              <a:rPr sz="1688" b="1" spc="-3" dirty="0">
                <a:solidFill>
                  <a:srgbClr val="FFFF00"/>
                </a:solidFill>
                <a:latin typeface="Courier New"/>
                <a:cs typeface="Courier New"/>
              </a:rPr>
              <a:t>print</a:t>
            </a:r>
            <a:r>
              <a:rPr sz="1688" b="1" spc="-6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688" b="1" spc="-3" dirty="0">
                <a:solidFill>
                  <a:srgbClr val="FFFFFF"/>
                </a:solidFill>
                <a:latin typeface="Courier New"/>
                <a:cs typeface="Courier New"/>
              </a:rPr>
              <a:t>'Done!'</a:t>
            </a:r>
            <a:endParaRPr sz="1688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2568" y="2073188"/>
            <a:ext cx="7147322" cy="2127153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221813" marR="407551" indent="-214670">
              <a:lnSpc>
                <a:spcPct val="113300"/>
              </a:lnSpc>
              <a:spcBef>
                <a:spcPts val="56"/>
              </a:spcBef>
              <a:buSzPct val="170833"/>
              <a:buChar char="•"/>
              <a:tabLst>
                <a:tab pos="222171" algn="l"/>
              </a:tabLst>
            </a:pPr>
            <a:r>
              <a:rPr sz="2025" spc="-174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025" spc="-26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214" dirty="0">
                <a:solidFill>
                  <a:srgbClr val="FFFF00"/>
                </a:solidFill>
                <a:latin typeface="Verdana"/>
                <a:cs typeface="Verdana"/>
              </a:rPr>
              <a:t>break</a:t>
            </a:r>
            <a:r>
              <a:rPr sz="2025" spc="-258" dirty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sz="2025" spc="-166" dirty="0">
                <a:solidFill>
                  <a:srgbClr val="FFFFFF"/>
                </a:solidFill>
                <a:latin typeface="Verdana"/>
                <a:cs typeface="Verdana"/>
              </a:rPr>
              <a:t>statement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69" dirty="0">
                <a:solidFill>
                  <a:srgbClr val="FFFFFF"/>
                </a:solidFill>
                <a:latin typeface="Verdana"/>
                <a:cs typeface="Verdana"/>
              </a:rPr>
              <a:t>ends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57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025" spc="-26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74" dirty="0">
                <a:solidFill>
                  <a:srgbClr val="FFFFFF"/>
                </a:solidFill>
                <a:latin typeface="Verdana"/>
                <a:cs typeface="Verdana"/>
              </a:rPr>
              <a:t>current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13" dirty="0">
                <a:solidFill>
                  <a:srgbClr val="FFFFFF"/>
                </a:solidFill>
                <a:latin typeface="Verdana"/>
                <a:cs typeface="Verdana"/>
              </a:rPr>
              <a:t>loop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77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208" dirty="0">
                <a:solidFill>
                  <a:srgbClr val="FFFFFF"/>
                </a:solidFill>
                <a:latin typeface="Verdana"/>
                <a:cs typeface="Verdana"/>
              </a:rPr>
              <a:t>jumps</a:t>
            </a:r>
            <a:r>
              <a:rPr sz="2025" spc="-26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18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57" dirty="0">
                <a:solidFill>
                  <a:srgbClr val="FFFFFF"/>
                </a:solidFill>
                <a:latin typeface="Verdana"/>
                <a:cs typeface="Verdana"/>
              </a:rPr>
              <a:t>the  </a:t>
            </a:r>
            <a:r>
              <a:rPr sz="2025" spc="-166" dirty="0">
                <a:solidFill>
                  <a:srgbClr val="FFFFFF"/>
                </a:solidFill>
                <a:latin typeface="Verdana"/>
                <a:cs typeface="Verdana"/>
              </a:rPr>
              <a:t>statement </a:t>
            </a:r>
            <a:r>
              <a:rPr sz="2025" spc="-157" dirty="0">
                <a:solidFill>
                  <a:srgbClr val="FFFFFF"/>
                </a:solidFill>
                <a:latin typeface="Verdana"/>
                <a:cs typeface="Verdana"/>
              </a:rPr>
              <a:t>immediately </a:t>
            </a:r>
            <a:r>
              <a:rPr sz="2025" spc="-129" dirty="0">
                <a:solidFill>
                  <a:srgbClr val="FFFFFF"/>
                </a:solidFill>
                <a:latin typeface="Verdana"/>
                <a:cs typeface="Verdana"/>
              </a:rPr>
              <a:t>following</a:t>
            </a:r>
            <a:r>
              <a:rPr sz="2025" spc="-557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57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025" spc="-113" dirty="0">
                <a:solidFill>
                  <a:srgbClr val="FFFFFF"/>
                </a:solidFill>
                <a:latin typeface="Verdana"/>
                <a:cs typeface="Verdana"/>
              </a:rPr>
              <a:t>loop</a:t>
            </a:r>
            <a:endParaRPr sz="2025">
              <a:latin typeface="Verdana"/>
              <a:cs typeface="Verdana"/>
            </a:endParaRPr>
          </a:p>
          <a:p>
            <a:pPr>
              <a:spcBef>
                <a:spcPts val="20"/>
              </a:spcBef>
              <a:buClr>
                <a:srgbClr val="FFFFFF"/>
              </a:buClr>
              <a:buFont typeface="Verdana"/>
              <a:buChar char="•"/>
            </a:pPr>
            <a:endParaRPr sz="2616">
              <a:latin typeface="Times New Roman"/>
              <a:cs typeface="Times New Roman"/>
            </a:endParaRPr>
          </a:p>
          <a:p>
            <a:pPr marL="221813" marR="2858" indent="-214670">
              <a:lnSpc>
                <a:spcPct val="113900"/>
              </a:lnSpc>
              <a:buSzPct val="170833"/>
              <a:buChar char="•"/>
              <a:tabLst>
                <a:tab pos="222171" algn="l"/>
              </a:tabLst>
            </a:pPr>
            <a:r>
              <a:rPr sz="2025" spc="-228" dirty="0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72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025" spc="-25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69" dirty="0">
                <a:solidFill>
                  <a:srgbClr val="FFFFFF"/>
                </a:solidFill>
                <a:latin typeface="Verdana"/>
                <a:cs typeface="Verdana"/>
              </a:rPr>
              <a:t>like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24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025" spc="-25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13" dirty="0">
                <a:solidFill>
                  <a:srgbClr val="FFFFFF"/>
                </a:solidFill>
                <a:latin typeface="Verdana"/>
                <a:cs typeface="Verdana"/>
              </a:rPr>
              <a:t>loop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55" dirty="0">
                <a:solidFill>
                  <a:srgbClr val="FFFFFF"/>
                </a:solidFill>
                <a:latin typeface="Verdana"/>
                <a:cs typeface="Verdana"/>
              </a:rPr>
              <a:t>test</a:t>
            </a:r>
            <a:r>
              <a:rPr sz="2025" spc="-25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66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77" dirty="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sz="2025" spc="-25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72" dirty="0">
                <a:solidFill>
                  <a:srgbClr val="FFFFFF"/>
                </a:solidFill>
                <a:latin typeface="Verdana"/>
                <a:cs typeface="Verdana"/>
              </a:rPr>
              <a:t>happen</a:t>
            </a:r>
            <a:r>
              <a:rPr sz="2025" spc="-25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88" dirty="0">
                <a:solidFill>
                  <a:srgbClr val="FFFFFF"/>
                </a:solidFill>
                <a:latin typeface="Verdana"/>
                <a:cs typeface="Verdana"/>
              </a:rPr>
              <a:t>anywhere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41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025" spc="-25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57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43" dirty="0">
                <a:solidFill>
                  <a:srgbClr val="FFFFFF"/>
                </a:solidFill>
                <a:latin typeface="Verdana"/>
                <a:cs typeface="Verdana"/>
              </a:rPr>
              <a:t>body</a:t>
            </a:r>
            <a:r>
              <a:rPr sz="2025" spc="-25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79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57" dirty="0">
                <a:solidFill>
                  <a:srgbClr val="FFFFFF"/>
                </a:solidFill>
                <a:latin typeface="Verdana"/>
                <a:cs typeface="Verdana"/>
              </a:rPr>
              <a:t>the  </a:t>
            </a:r>
            <a:r>
              <a:rPr sz="2025" spc="-113" dirty="0">
                <a:solidFill>
                  <a:srgbClr val="FFFFFF"/>
                </a:solidFill>
                <a:latin typeface="Verdana"/>
                <a:cs typeface="Verdana"/>
              </a:rPr>
              <a:t>loop</a:t>
            </a:r>
            <a:endParaRPr sz="2025">
              <a:latin typeface="Verdana"/>
              <a:cs typeface="Verdana"/>
            </a:endParaRPr>
          </a:p>
          <a:p>
            <a:pPr marR="822246" algn="r">
              <a:spcBef>
                <a:spcPts val="174"/>
              </a:spcBef>
            </a:pPr>
            <a:r>
              <a:rPr spc="-748" dirty="0">
                <a:solidFill>
                  <a:srgbClr val="FFFFFF"/>
                </a:solidFill>
                <a:latin typeface="Verdana"/>
                <a:cs typeface="Verdana"/>
              </a:rPr>
              <a:t>&gt;</a:t>
            </a:r>
            <a:r>
              <a:rPr spc="-253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13" dirty="0">
                <a:solidFill>
                  <a:srgbClr val="00FF00"/>
                </a:solidFill>
                <a:latin typeface="Verdana"/>
                <a:cs typeface="Verdana"/>
              </a:rPr>
              <a:t>hello</a:t>
            </a:r>
            <a:r>
              <a:rPr spc="-250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pc="-152" dirty="0">
                <a:solidFill>
                  <a:srgbClr val="00FF00"/>
                </a:solidFill>
                <a:latin typeface="Verdana"/>
                <a:cs typeface="Verdana"/>
              </a:rPr>
              <a:t>there</a:t>
            </a:r>
            <a:endParaRPr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77551" y="4155678"/>
            <a:ext cx="1048703" cy="1379384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lnSpc>
                <a:spcPts val="2154"/>
              </a:lnSpc>
              <a:spcBef>
                <a:spcPts val="56"/>
              </a:spcBef>
            </a:pPr>
            <a:r>
              <a:rPr spc="-113" dirty="0">
                <a:solidFill>
                  <a:srgbClr val="FFFFFF"/>
                </a:solidFill>
                <a:latin typeface="Verdana"/>
                <a:cs typeface="Verdana"/>
              </a:rPr>
              <a:t>hello</a:t>
            </a:r>
            <a:r>
              <a:rPr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52" dirty="0">
                <a:solidFill>
                  <a:srgbClr val="FFFFFF"/>
                </a:solidFill>
                <a:latin typeface="Verdana"/>
                <a:cs typeface="Verdana"/>
              </a:rPr>
              <a:t>there</a:t>
            </a:r>
            <a:endParaRPr>
              <a:latin typeface="Verdana"/>
              <a:cs typeface="Verdana"/>
            </a:endParaRPr>
          </a:p>
          <a:p>
            <a:pPr marL="7144" marR="130373">
              <a:lnSpc>
                <a:spcPts val="2149"/>
              </a:lnSpc>
              <a:spcBef>
                <a:spcPts val="76"/>
              </a:spcBef>
            </a:pPr>
            <a:r>
              <a:rPr spc="-748" dirty="0">
                <a:solidFill>
                  <a:srgbClr val="FFFFFF"/>
                </a:solidFill>
                <a:latin typeface="Verdana"/>
                <a:cs typeface="Verdana"/>
              </a:rPr>
              <a:t>&gt;</a:t>
            </a:r>
            <a:r>
              <a:rPr spc="-27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29" dirty="0">
                <a:solidFill>
                  <a:srgbClr val="00FF00"/>
                </a:solidFill>
                <a:latin typeface="Verdana"/>
                <a:cs typeface="Verdana"/>
              </a:rPr>
              <a:t>finished  </a:t>
            </a:r>
            <a:r>
              <a:rPr spc="-129" dirty="0">
                <a:solidFill>
                  <a:srgbClr val="FFFFFF"/>
                </a:solidFill>
                <a:latin typeface="Verdana"/>
                <a:cs typeface="Verdana"/>
              </a:rPr>
              <a:t>finished</a:t>
            </a:r>
            <a:endParaRPr>
              <a:latin typeface="Verdana"/>
              <a:cs typeface="Verdana"/>
            </a:endParaRPr>
          </a:p>
          <a:p>
            <a:pPr marL="7144" marR="395764">
              <a:lnSpc>
                <a:spcPts val="2149"/>
              </a:lnSpc>
              <a:spcBef>
                <a:spcPts val="6"/>
              </a:spcBef>
            </a:pPr>
            <a:r>
              <a:rPr spc="-748" dirty="0">
                <a:solidFill>
                  <a:srgbClr val="FFFFFF"/>
                </a:solidFill>
                <a:latin typeface="Verdana"/>
                <a:cs typeface="Verdana"/>
              </a:rPr>
              <a:t>&gt;</a:t>
            </a:r>
            <a:r>
              <a:rPr spc="-27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29" dirty="0">
                <a:solidFill>
                  <a:srgbClr val="00FF00"/>
                </a:solidFill>
                <a:latin typeface="Verdana"/>
                <a:cs typeface="Verdana"/>
              </a:rPr>
              <a:t>done  </a:t>
            </a:r>
            <a:r>
              <a:rPr spc="-149" dirty="0">
                <a:solidFill>
                  <a:srgbClr val="FFFFFF"/>
                </a:solidFill>
                <a:latin typeface="Verdana"/>
                <a:cs typeface="Verdana"/>
              </a:rPr>
              <a:t>Done!</a:t>
            </a:r>
            <a:endParaRPr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34043" y="5113102"/>
            <a:ext cx="261104" cy="321469"/>
          </a:xfrm>
          <a:custGeom>
            <a:avLst/>
            <a:gdLst/>
            <a:ahLst/>
            <a:cxnLst/>
            <a:rect l="l" t="t" r="r" b="b"/>
            <a:pathLst>
              <a:path w="464185" h="571500">
                <a:moveTo>
                  <a:pt x="464049" y="571073"/>
                </a:moveTo>
                <a:lnTo>
                  <a:pt x="0" y="0"/>
                </a:lnTo>
              </a:path>
            </a:pathLst>
          </a:custGeom>
          <a:ln w="50799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72149" y="5411409"/>
            <a:ext cx="43973" cy="455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54138" y="4969482"/>
            <a:ext cx="1092994" cy="127873"/>
          </a:xfrm>
          <a:custGeom>
            <a:avLst/>
            <a:gdLst/>
            <a:ahLst/>
            <a:cxnLst/>
            <a:rect l="l" t="t" r="r" b="b"/>
            <a:pathLst>
              <a:path w="1943100" h="227329">
                <a:moveTo>
                  <a:pt x="0" y="227074"/>
                </a:moveTo>
                <a:lnTo>
                  <a:pt x="1942796" y="0"/>
                </a:lnTo>
              </a:path>
            </a:pathLst>
          </a:custGeom>
          <a:ln w="50799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29191" y="5076117"/>
            <a:ext cx="46026" cy="407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05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97120" y="1170702"/>
            <a:ext cx="6429" cy="240387"/>
          </a:xfrm>
          <a:custGeom>
            <a:avLst/>
            <a:gdLst/>
            <a:ahLst/>
            <a:cxnLst/>
            <a:rect l="l" t="t" r="r" b="b"/>
            <a:pathLst>
              <a:path w="11429" h="427355">
                <a:moveTo>
                  <a:pt x="10849" y="426764"/>
                </a:moveTo>
                <a:lnTo>
                  <a:pt x="0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172371" y="1379894"/>
            <a:ext cx="61256" cy="683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00664" y="1485898"/>
            <a:ext cx="1614488" cy="714375"/>
          </a:xfrm>
          <a:custGeom>
            <a:avLst/>
            <a:gdLst/>
            <a:ahLst/>
            <a:cxnLst/>
            <a:rect l="l" t="t" r="r" b="b"/>
            <a:pathLst>
              <a:path w="2870200" h="1270000">
                <a:moveTo>
                  <a:pt x="0" y="634948"/>
                </a:moveTo>
                <a:lnTo>
                  <a:pt x="1435047" y="0"/>
                </a:lnTo>
                <a:lnTo>
                  <a:pt x="2870094" y="634948"/>
                </a:lnTo>
                <a:lnTo>
                  <a:pt x="1435047" y="1269897"/>
                </a:lnTo>
                <a:lnTo>
                  <a:pt x="0" y="634948"/>
                </a:lnTo>
                <a:close/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72061" y="1670250"/>
            <a:ext cx="671870" cy="318838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2025" spc="-194" dirty="0">
                <a:solidFill>
                  <a:srgbClr val="FF9900"/>
                </a:solidFill>
                <a:latin typeface="Verdana"/>
                <a:cs typeface="Verdana"/>
              </a:rPr>
              <a:t>True</a:t>
            </a:r>
            <a:r>
              <a:rPr sz="2025" spc="-304" dirty="0">
                <a:solidFill>
                  <a:srgbClr val="FF9900"/>
                </a:solidFill>
                <a:latin typeface="Verdana"/>
                <a:cs typeface="Verdana"/>
              </a:rPr>
              <a:t> </a:t>
            </a:r>
            <a:r>
              <a:rPr sz="2025" spc="-214" dirty="0">
                <a:solidFill>
                  <a:srgbClr val="FF9900"/>
                </a:solidFill>
                <a:latin typeface="Verdana"/>
                <a:cs typeface="Verdana"/>
              </a:rPr>
              <a:t>?</a:t>
            </a:r>
            <a:endParaRPr sz="2025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179106" y="2300495"/>
            <a:ext cx="27861" cy="2145982"/>
          </a:xfrm>
          <a:custGeom>
            <a:avLst/>
            <a:gdLst/>
            <a:ahLst/>
            <a:cxnLst/>
            <a:rect l="l" t="t" r="r" b="b"/>
            <a:pathLst>
              <a:path w="49529" h="3815079">
                <a:moveTo>
                  <a:pt x="0" y="3814617"/>
                </a:moveTo>
                <a:lnTo>
                  <a:pt x="49474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76195" y="2262990"/>
            <a:ext cx="61256" cy="682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65128" y="1839499"/>
            <a:ext cx="437912" cy="9287"/>
          </a:xfrm>
          <a:custGeom>
            <a:avLst/>
            <a:gdLst/>
            <a:ahLst/>
            <a:cxnLst/>
            <a:rect l="l" t="t" r="r" b="b"/>
            <a:pathLst>
              <a:path w="778509" h="16510">
                <a:moveTo>
                  <a:pt x="777898" y="15899"/>
                </a:moveTo>
                <a:lnTo>
                  <a:pt x="0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08082" y="2629008"/>
            <a:ext cx="28575" cy="1150144"/>
          </a:xfrm>
          <a:custGeom>
            <a:avLst/>
            <a:gdLst/>
            <a:ahLst/>
            <a:cxnLst/>
            <a:rect l="l" t="t" r="r" b="b"/>
            <a:pathLst>
              <a:path w="50800" h="2044700">
                <a:moveTo>
                  <a:pt x="0" y="2044495"/>
                </a:moveTo>
                <a:lnTo>
                  <a:pt x="50699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72300" y="4446218"/>
            <a:ext cx="1251228" cy="0"/>
          </a:xfrm>
          <a:custGeom>
            <a:avLst/>
            <a:gdLst/>
            <a:ahLst/>
            <a:cxnLst/>
            <a:rect l="l" t="t" r="r" b="b"/>
            <a:pathLst>
              <a:path w="2224405">
                <a:moveTo>
                  <a:pt x="0" y="0"/>
                </a:moveTo>
                <a:lnTo>
                  <a:pt x="2223895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79361" y="1848443"/>
            <a:ext cx="144661" cy="1429"/>
          </a:xfrm>
          <a:custGeom>
            <a:avLst/>
            <a:gdLst/>
            <a:ahLst/>
            <a:cxnLst/>
            <a:rect l="l" t="t" r="r" b="b"/>
            <a:pathLst>
              <a:path w="257175" h="2539">
                <a:moveTo>
                  <a:pt x="-38099" y="1067"/>
                </a:moveTo>
                <a:lnTo>
                  <a:pt x="295024" y="1067"/>
                </a:lnTo>
              </a:path>
            </a:pathLst>
          </a:custGeom>
          <a:ln w="78334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41856" y="1818937"/>
            <a:ext cx="68217" cy="612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57168" y="4732797"/>
            <a:ext cx="7144" cy="283964"/>
          </a:xfrm>
          <a:custGeom>
            <a:avLst/>
            <a:gdLst/>
            <a:ahLst/>
            <a:cxnLst/>
            <a:rect l="l" t="t" r="r" b="b"/>
            <a:pathLst>
              <a:path w="12700" h="504825">
                <a:moveTo>
                  <a:pt x="0" y="504448"/>
                </a:moveTo>
                <a:lnTo>
                  <a:pt x="12424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126766" y="4985696"/>
            <a:ext cx="61256" cy="683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77422" y="1843092"/>
            <a:ext cx="32504" cy="2821067"/>
          </a:xfrm>
          <a:custGeom>
            <a:avLst/>
            <a:gdLst/>
            <a:ahLst/>
            <a:cxnLst/>
            <a:rect l="l" t="t" r="r" b="b"/>
            <a:pathLst>
              <a:path w="57784" h="5015230">
                <a:moveTo>
                  <a:pt x="0" y="5014627"/>
                </a:moveTo>
                <a:lnTo>
                  <a:pt x="57199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46907" y="4633080"/>
            <a:ext cx="61256" cy="682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184074" y="4721730"/>
            <a:ext cx="969406" cy="21074"/>
          </a:xfrm>
          <a:custGeom>
            <a:avLst/>
            <a:gdLst/>
            <a:ahLst/>
            <a:cxnLst/>
            <a:rect l="l" t="t" r="r" b="b"/>
            <a:pathLst>
              <a:path w="1723390" h="37465">
                <a:moveTo>
                  <a:pt x="0" y="0"/>
                </a:moveTo>
                <a:lnTo>
                  <a:pt x="1723196" y="36899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941166" y="1423789"/>
            <a:ext cx="336828" cy="318838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2025" spc="-104" dirty="0">
                <a:solidFill>
                  <a:srgbClr val="FFFFFF"/>
                </a:solidFill>
                <a:latin typeface="Verdana"/>
                <a:cs typeface="Verdana"/>
              </a:rPr>
              <a:t>No</a:t>
            </a:r>
            <a:endParaRPr sz="2025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43514" y="5079197"/>
            <a:ext cx="1643420" cy="354248"/>
          </a:xfrm>
          <a:prstGeom prst="rect">
            <a:avLst/>
          </a:prstGeom>
          <a:solidFill>
            <a:srgbClr val="000000"/>
          </a:solidFill>
          <a:ln w="76199">
            <a:solidFill>
              <a:srgbClr val="00FFFF"/>
            </a:solidFill>
          </a:ln>
        </p:spPr>
        <p:txBody>
          <a:bodyPr vert="horz" wrap="square" lIns="0" tIns="50721" rIns="0" bIns="0" rtlCol="0">
            <a:spAutoFit/>
          </a:bodyPr>
          <a:lstStyle/>
          <a:p>
            <a:pPr marL="206097">
              <a:spcBef>
                <a:spcPts val="399"/>
              </a:spcBef>
            </a:pPr>
            <a:r>
              <a:rPr sz="1969" spc="-146" dirty="0">
                <a:solidFill>
                  <a:srgbClr val="FFFFFF"/>
                </a:solidFill>
                <a:latin typeface="Verdana"/>
                <a:cs typeface="Verdana"/>
              </a:rPr>
              <a:t>print</a:t>
            </a:r>
            <a:r>
              <a:rPr sz="1969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69" spc="-143" dirty="0">
                <a:solidFill>
                  <a:srgbClr val="FFFFFF"/>
                </a:solidFill>
                <a:latin typeface="Verdana"/>
                <a:cs typeface="Verdana"/>
              </a:rPr>
              <a:t>'Done'</a:t>
            </a:r>
            <a:endParaRPr sz="1969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226299" y="1423789"/>
            <a:ext cx="398264" cy="318838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2025" spc="-163" dirty="0">
                <a:solidFill>
                  <a:srgbClr val="FFFFFF"/>
                </a:solidFill>
                <a:latin typeface="Verdana"/>
                <a:cs typeface="Verdana"/>
              </a:rPr>
              <a:t>Yes</a:t>
            </a:r>
            <a:endParaRPr sz="2025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615099" y="2207416"/>
            <a:ext cx="1643420" cy="354248"/>
          </a:xfrm>
          <a:prstGeom prst="rect">
            <a:avLst/>
          </a:prstGeom>
          <a:solidFill>
            <a:srgbClr val="000000"/>
          </a:solidFill>
          <a:ln w="76199">
            <a:solidFill>
              <a:srgbClr val="00FFFF"/>
            </a:solidFill>
          </a:ln>
        </p:spPr>
        <p:txBody>
          <a:bodyPr vert="horz" wrap="square" lIns="0" tIns="50721" rIns="0" bIns="0" rtlCol="0">
            <a:spAutoFit/>
          </a:bodyPr>
          <a:lstStyle/>
          <a:p>
            <a:pPr algn="ctr">
              <a:spcBef>
                <a:spcPts val="399"/>
              </a:spcBef>
            </a:pPr>
            <a:r>
              <a:rPr sz="1969" spc="-315" dirty="0">
                <a:solidFill>
                  <a:srgbClr val="FFFFFF"/>
                </a:solidFill>
                <a:latin typeface="Verdana"/>
                <a:cs typeface="Verdana"/>
              </a:rPr>
              <a:t>....</a:t>
            </a:r>
            <a:endParaRPr sz="1969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586524" y="3779038"/>
            <a:ext cx="1643420" cy="354248"/>
          </a:xfrm>
          <a:prstGeom prst="rect">
            <a:avLst/>
          </a:prstGeom>
          <a:ln w="76199">
            <a:solidFill>
              <a:srgbClr val="00FFFF"/>
            </a:solidFill>
          </a:ln>
        </p:spPr>
        <p:txBody>
          <a:bodyPr vert="horz" wrap="square" lIns="0" tIns="50721" rIns="0" bIns="0" rtlCol="0">
            <a:spAutoFit/>
          </a:bodyPr>
          <a:lstStyle/>
          <a:p>
            <a:pPr algn="ctr">
              <a:spcBef>
                <a:spcPts val="399"/>
              </a:spcBef>
            </a:pPr>
            <a:r>
              <a:rPr sz="1969" spc="-315" dirty="0">
                <a:solidFill>
                  <a:srgbClr val="FFFFFF"/>
                </a:solidFill>
                <a:latin typeface="Verdana"/>
                <a:cs typeface="Verdana"/>
              </a:rPr>
              <a:t>...</a:t>
            </a:r>
            <a:endParaRPr sz="1969">
              <a:latin typeface="Verdana"/>
              <a:cs typeface="Verdan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334011" y="3489688"/>
            <a:ext cx="527209" cy="773668"/>
          </a:xfrm>
          <a:custGeom>
            <a:avLst/>
            <a:gdLst/>
            <a:ahLst/>
            <a:cxnLst/>
            <a:rect l="l" t="t" r="r" b="b"/>
            <a:pathLst>
              <a:path w="937259" h="1375410">
                <a:moveTo>
                  <a:pt x="937248" y="1375047"/>
                </a:moveTo>
                <a:lnTo>
                  <a:pt x="0" y="0"/>
                </a:lnTo>
              </a:path>
            </a:pathLst>
          </a:custGeom>
          <a:ln w="76199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26999" y="4228938"/>
            <a:ext cx="64701" cy="689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797475" y="4313974"/>
            <a:ext cx="2091333" cy="731520"/>
          </a:xfrm>
          <a:custGeom>
            <a:avLst/>
            <a:gdLst/>
            <a:ahLst/>
            <a:cxnLst/>
            <a:rect l="l" t="t" r="r" b="b"/>
            <a:pathLst>
              <a:path w="3717925" h="1300479">
                <a:moveTo>
                  <a:pt x="0" y="1299897"/>
                </a:moveTo>
                <a:lnTo>
                  <a:pt x="3717442" y="0"/>
                </a:lnTo>
              </a:path>
            </a:pathLst>
          </a:custGeom>
          <a:ln w="76199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760871" y="5012021"/>
            <a:ext cx="69749" cy="602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978691" y="1677366"/>
            <a:ext cx="3358277" cy="1565717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1688" b="1" spc="-3" dirty="0">
                <a:solidFill>
                  <a:srgbClr val="FFFF00"/>
                </a:solidFill>
                <a:latin typeface="Courier New"/>
                <a:cs typeface="Courier New"/>
              </a:rPr>
              <a:t>while</a:t>
            </a:r>
            <a:r>
              <a:rPr sz="1688" b="1" spc="-6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688" b="1" spc="-3" dirty="0">
                <a:solidFill>
                  <a:srgbClr val="FF9900"/>
                </a:solidFill>
                <a:latin typeface="Courier New"/>
                <a:cs typeface="Courier New"/>
              </a:rPr>
              <a:t>True</a:t>
            </a:r>
            <a:r>
              <a:rPr sz="1688" b="1" spc="-3" dirty="0">
                <a:solidFill>
                  <a:srgbClr val="FFFF00"/>
                </a:solidFill>
                <a:latin typeface="Courier New"/>
                <a:cs typeface="Courier New"/>
              </a:rPr>
              <a:t>:</a:t>
            </a:r>
            <a:endParaRPr sz="1688">
              <a:latin typeface="Courier New"/>
              <a:cs typeface="Courier New"/>
            </a:endParaRPr>
          </a:p>
          <a:p>
            <a:pPr marL="521494" marR="2858">
              <a:tabLst>
                <a:tab pos="1421606" algn="l"/>
                <a:tab pos="1935956" algn="l"/>
              </a:tabLst>
            </a:pPr>
            <a:r>
              <a:rPr sz="1688" b="1" spc="-3" dirty="0">
                <a:solidFill>
                  <a:srgbClr val="00FF00"/>
                </a:solidFill>
                <a:latin typeface="Courier New"/>
                <a:cs typeface="Courier New"/>
              </a:rPr>
              <a:t>line</a:t>
            </a:r>
            <a:r>
              <a:rPr sz="1688" b="1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sz="1688" b="1" dirty="0">
                <a:solidFill>
                  <a:srgbClr val="00FFFF"/>
                </a:solidFill>
                <a:latin typeface="Courier New"/>
                <a:cs typeface="Courier New"/>
              </a:rPr>
              <a:t>=	</a:t>
            </a:r>
            <a:r>
              <a:rPr sz="1688" b="1" spc="-3" dirty="0">
                <a:solidFill>
                  <a:srgbClr val="FF9900"/>
                </a:solidFill>
                <a:latin typeface="Courier New"/>
                <a:cs typeface="Courier New"/>
              </a:rPr>
              <a:t>raw_input(</a:t>
            </a:r>
            <a:r>
              <a:rPr sz="1688" b="1" spc="-3" dirty="0">
                <a:solidFill>
                  <a:srgbClr val="FFFFFF"/>
                </a:solidFill>
                <a:latin typeface="Courier New"/>
                <a:cs typeface="Courier New"/>
              </a:rPr>
              <a:t>'&gt;</a:t>
            </a:r>
            <a:r>
              <a:rPr sz="1688" b="1" spc="-51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88" b="1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1688" b="1" dirty="0">
                <a:solidFill>
                  <a:srgbClr val="FF9900"/>
                </a:solidFill>
                <a:latin typeface="Courier New"/>
                <a:cs typeface="Courier New"/>
              </a:rPr>
              <a:t>)  </a:t>
            </a:r>
            <a:r>
              <a:rPr sz="1688" b="1" spc="-3" dirty="0">
                <a:solidFill>
                  <a:srgbClr val="FFFF00"/>
                </a:solidFill>
                <a:latin typeface="Courier New"/>
                <a:cs typeface="Courier New"/>
              </a:rPr>
              <a:t>if</a:t>
            </a:r>
            <a:r>
              <a:rPr sz="1688" b="1" spc="3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688" b="1" spc="-3" dirty="0">
                <a:solidFill>
                  <a:srgbClr val="00FF00"/>
                </a:solidFill>
                <a:latin typeface="Courier New"/>
                <a:cs typeface="Courier New"/>
              </a:rPr>
              <a:t>line</a:t>
            </a:r>
            <a:r>
              <a:rPr sz="1688" b="1" spc="3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sz="1688" b="1" spc="-3" dirty="0">
                <a:solidFill>
                  <a:srgbClr val="00FFFF"/>
                </a:solidFill>
                <a:latin typeface="Courier New"/>
                <a:cs typeface="Courier New"/>
              </a:rPr>
              <a:t>==	</a:t>
            </a:r>
            <a:r>
              <a:rPr sz="1688" b="1" spc="-3" dirty="0">
                <a:solidFill>
                  <a:srgbClr val="FFFFFF"/>
                </a:solidFill>
                <a:latin typeface="Courier New"/>
                <a:cs typeface="Courier New"/>
              </a:rPr>
              <a:t>'done'</a:t>
            </a:r>
            <a:r>
              <a:rPr sz="1688" b="1" spc="-14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88" b="1" dirty="0">
                <a:solidFill>
                  <a:srgbClr val="FFFF00"/>
                </a:solidFill>
                <a:latin typeface="Courier New"/>
                <a:cs typeface="Courier New"/>
              </a:rPr>
              <a:t>:</a:t>
            </a:r>
            <a:endParaRPr sz="1688">
              <a:latin typeface="Courier New"/>
              <a:cs typeface="Courier New"/>
            </a:endParaRPr>
          </a:p>
          <a:p>
            <a:pPr marL="521494" marR="1545908" indent="385763"/>
            <a:r>
              <a:rPr sz="1688" b="1" spc="-3" dirty="0">
                <a:solidFill>
                  <a:srgbClr val="FFFF00"/>
                </a:solidFill>
                <a:latin typeface="Courier New"/>
                <a:cs typeface="Courier New"/>
              </a:rPr>
              <a:t>break  print</a:t>
            </a:r>
            <a:r>
              <a:rPr sz="1688" b="1" spc="-53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688" b="1" spc="-3" dirty="0">
                <a:solidFill>
                  <a:srgbClr val="00FF00"/>
                </a:solidFill>
                <a:latin typeface="Courier New"/>
                <a:cs typeface="Courier New"/>
              </a:rPr>
              <a:t>line</a:t>
            </a:r>
            <a:endParaRPr sz="1688">
              <a:latin typeface="Courier New"/>
              <a:cs typeface="Courier New"/>
            </a:endParaRPr>
          </a:p>
          <a:p>
            <a:pPr marL="7144"/>
            <a:r>
              <a:rPr sz="1688" b="1" spc="-3" dirty="0">
                <a:solidFill>
                  <a:srgbClr val="FFFF00"/>
                </a:solidFill>
                <a:latin typeface="Courier New"/>
                <a:cs typeface="Courier New"/>
              </a:rPr>
              <a:t>print</a:t>
            </a:r>
            <a:r>
              <a:rPr sz="1688" b="1" spc="-6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688" b="1" spc="-3" dirty="0">
                <a:solidFill>
                  <a:srgbClr val="FFFFFF"/>
                </a:solidFill>
                <a:latin typeface="Courier New"/>
                <a:cs typeface="Courier New"/>
              </a:rPr>
              <a:t>'Done!'</a:t>
            </a:r>
            <a:endParaRPr sz="1688">
              <a:latin typeface="Courier New"/>
              <a:cs typeface="Courier New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41880" y="2828330"/>
            <a:ext cx="168235" cy="262176"/>
          </a:xfrm>
          <a:custGeom>
            <a:avLst/>
            <a:gdLst/>
            <a:ahLst/>
            <a:cxnLst/>
            <a:rect l="l" t="t" r="r" b="b"/>
            <a:pathLst>
              <a:path w="299084" h="466089">
                <a:moveTo>
                  <a:pt x="298551" y="465924"/>
                </a:moveTo>
                <a:lnTo>
                  <a:pt x="0" y="0"/>
                </a:lnTo>
              </a:path>
            </a:pathLst>
          </a:custGeom>
          <a:ln w="50799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87054" y="3067645"/>
            <a:ext cx="42831" cy="4608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89585" y="2592685"/>
            <a:ext cx="954048" cy="201454"/>
          </a:xfrm>
          <a:custGeom>
            <a:avLst/>
            <a:gdLst/>
            <a:ahLst/>
            <a:cxnLst/>
            <a:rect l="l" t="t" r="r" b="b"/>
            <a:pathLst>
              <a:path w="1696085" h="358139">
                <a:moveTo>
                  <a:pt x="0" y="357824"/>
                </a:moveTo>
                <a:lnTo>
                  <a:pt x="1695786" y="0"/>
                </a:lnTo>
              </a:path>
            </a:pathLst>
          </a:custGeom>
          <a:ln w="50799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64810" y="2772404"/>
            <a:ext cx="46330" cy="4058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430273" y="2649498"/>
            <a:ext cx="577929" cy="348972"/>
          </a:xfrm>
          <a:custGeom>
            <a:avLst/>
            <a:gdLst/>
            <a:ahLst/>
            <a:cxnLst/>
            <a:rect l="l" t="t" r="r" b="b"/>
            <a:pathLst>
              <a:path w="1027430" h="620395">
                <a:moveTo>
                  <a:pt x="1026897" y="619798"/>
                </a:moveTo>
                <a:lnTo>
                  <a:pt x="0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7686659" y="3036089"/>
            <a:ext cx="1228725" cy="354248"/>
          </a:xfrm>
          <a:prstGeom prst="rect">
            <a:avLst/>
          </a:prstGeom>
          <a:solidFill>
            <a:srgbClr val="000000"/>
          </a:solidFill>
          <a:ln w="76199">
            <a:solidFill>
              <a:srgbClr val="00FFFF"/>
            </a:solidFill>
          </a:ln>
        </p:spPr>
        <p:txBody>
          <a:bodyPr vert="horz" wrap="square" lIns="0" tIns="50721" rIns="0" bIns="0" rtlCol="0">
            <a:spAutoFit/>
          </a:bodyPr>
          <a:lstStyle/>
          <a:p>
            <a:pPr marL="324683">
              <a:spcBef>
                <a:spcPts val="399"/>
              </a:spcBef>
            </a:pPr>
            <a:r>
              <a:rPr sz="1969" spc="-208" dirty="0">
                <a:solidFill>
                  <a:srgbClr val="FFFFFF"/>
                </a:solidFill>
                <a:latin typeface="Verdana"/>
                <a:cs typeface="Verdana"/>
              </a:rPr>
              <a:t>break</a:t>
            </a:r>
            <a:endParaRPr sz="1969">
              <a:latin typeface="Verdana"/>
              <a:cs typeface="Verdana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432607" y="4188031"/>
            <a:ext cx="6429" cy="240387"/>
          </a:xfrm>
          <a:custGeom>
            <a:avLst/>
            <a:gdLst/>
            <a:ahLst/>
            <a:cxnLst/>
            <a:rect l="l" t="t" r="r" b="b"/>
            <a:pathLst>
              <a:path w="11430" h="427354">
                <a:moveTo>
                  <a:pt x="10849" y="426774"/>
                </a:moveTo>
                <a:lnTo>
                  <a:pt x="0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407857" y="4397224"/>
            <a:ext cx="61256" cy="6837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384780" y="1872983"/>
            <a:ext cx="6429" cy="240387"/>
          </a:xfrm>
          <a:custGeom>
            <a:avLst/>
            <a:gdLst/>
            <a:ahLst/>
            <a:cxnLst/>
            <a:rect l="l" t="t" r="r" b="b"/>
            <a:pathLst>
              <a:path w="11430" h="427355">
                <a:moveTo>
                  <a:pt x="10849" y="426764"/>
                </a:moveTo>
                <a:lnTo>
                  <a:pt x="0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360031" y="2082174"/>
            <a:ext cx="61256" cy="683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Slide Number Placeholder 3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66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6409" y="1303699"/>
            <a:ext cx="7604165" cy="630461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4050" spc="-321" dirty="0"/>
              <a:t>Finishing </a:t>
            </a:r>
            <a:r>
              <a:rPr sz="4050" spc="-394" dirty="0"/>
              <a:t>an </a:t>
            </a:r>
            <a:r>
              <a:rPr sz="4050" spc="-354" dirty="0"/>
              <a:t>Iteration </a:t>
            </a:r>
            <a:r>
              <a:rPr sz="4050" spc="-309" dirty="0"/>
              <a:t>with</a:t>
            </a:r>
            <a:r>
              <a:rPr sz="4050" spc="-987" dirty="0"/>
              <a:t> </a:t>
            </a:r>
            <a:r>
              <a:rPr sz="4050" spc="-298" dirty="0"/>
              <a:t>continue</a:t>
            </a:r>
            <a:endParaRPr sz="4050"/>
          </a:p>
        </p:txBody>
      </p:sp>
      <p:sp>
        <p:nvSpPr>
          <p:cNvPr id="3" name="object 3"/>
          <p:cNvSpPr txBox="1"/>
          <p:nvPr/>
        </p:nvSpPr>
        <p:spPr>
          <a:xfrm>
            <a:off x="1121568" y="2211952"/>
            <a:ext cx="6505099" cy="634581"/>
          </a:xfrm>
          <a:prstGeom prst="rect">
            <a:avLst/>
          </a:prstGeom>
        </p:spPr>
        <p:txBody>
          <a:bodyPr vert="horz" wrap="square" lIns="0" tIns="5001" rIns="0" bIns="0" rtlCol="0">
            <a:spAutoFit/>
          </a:bodyPr>
          <a:lstStyle/>
          <a:p>
            <a:pPr marL="7144" marR="2858">
              <a:lnSpc>
                <a:spcPct val="100699"/>
              </a:lnSpc>
              <a:spcBef>
                <a:spcPts val="39"/>
              </a:spcBef>
            </a:pPr>
            <a:r>
              <a:rPr sz="2025" spc="-174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025" spc="-26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49" dirty="0">
                <a:solidFill>
                  <a:srgbClr val="FFFF00"/>
                </a:solidFill>
                <a:latin typeface="Verdana"/>
                <a:cs typeface="Verdana"/>
              </a:rPr>
              <a:t>continue</a:t>
            </a:r>
            <a:r>
              <a:rPr sz="2025" spc="-262" dirty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sz="2025" spc="-166" dirty="0">
                <a:solidFill>
                  <a:srgbClr val="FFFFFF"/>
                </a:solidFill>
                <a:latin typeface="Verdana"/>
                <a:cs typeface="Verdana"/>
              </a:rPr>
              <a:t>statement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69" dirty="0">
                <a:solidFill>
                  <a:srgbClr val="FFFFFF"/>
                </a:solidFill>
                <a:latin typeface="Verdana"/>
                <a:cs typeface="Verdana"/>
              </a:rPr>
              <a:t>ends</a:t>
            </a:r>
            <a:r>
              <a:rPr sz="2025" spc="-26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57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025" spc="-26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i="1" spc="-160" dirty="0">
                <a:solidFill>
                  <a:srgbClr val="00FFFF"/>
                </a:solidFill>
                <a:latin typeface="Trebuchet MS"/>
                <a:cs typeface="Trebuchet MS"/>
              </a:rPr>
              <a:t>current</a:t>
            </a:r>
            <a:r>
              <a:rPr sz="2025" i="1" spc="-155" dirty="0">
                <a:solidFill>
                  <a:srgbClr val="00FFFF"/>
                </a:solidFill>
                <a:latin typeface="Trebuchet MS"/>
                <a:cs typeface="Trebuchet MS"/>
              </a:rPr>
              <a:t> </a:t>
            </a:r>
            <a:r>
              <a:rPr sz="2025" i="1" spc="-146" dirty="0">
                <a:solidFill>
                  <a:srgbClr val="00FFFF"/>
                </a:solidFill>
                <a:latin typeface="Trebuchet MS"/>
                <a:cs typeface="Trebuchet MS"/>
              </a:rPr>
              <a:t>iteration</a:t>
            </a:r>
            <a:r>
              <a:rPr sz="2025" i="1" spc="-157" dirty="0">
                <a:solidFill>
                  <a:srgbClr val="00FFFF"/>
                </a:solidFill>
                <a:latin typeface="Trebuchet MS"/>
                <a:cs typeface="Trebuchet MS"/>
              </a:rPr>
              <a:t> </a:t>
            </a:r>
            <a:r>
              <a:rPr sz="2025" spc="-177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025" spc="-26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208" dirty="0">
                <a:solidFill>
                  <a:srgbClr val="FFFFFF"/>
                </a:solidFill>
                <a:latin typeface="Verdana"/>
                <a:cs typeface="Verdana"/>
              </a:rPr>
              <a:t>jumps  </a:t>
            </a:r>
            <a:r>
              <a:rPr sz="2025" spc="-118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57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24" dirty="0">
                <a:solidFill>
                  <a:srgbClr val="FFFF00"/>
                </a:solidFill>
                <a:latin typeface="Verdana"/>
                <a:cs typeface="Verdana"/>
              </a:rPr>
              <a:t>top</a:t>
            </a:r>
            <a:r>
              <a:rPr sz="2025" spc="-258" dirty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sz="2025" spc="-79" dirty="0">
                <a:solidFill>
                  <a:srgbClr val="FFFF00"/>
                </a:solidFill>
                <a:latin typeface="Verdana"/>
                <a:cs typeface="Verdana"/>
              </a:rPr>
              <a:t>of</a:t>
            </a:r>
            <a:r>
              <a:rPr sz="2025" spc="-258" dirty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sz="2025" spc="-157" dirty="0">
                <a:solidFill>
                  <a:srgbClr val="FFFF00"/>
                </a:solidFill>
                <a:latin typeface="Verdana"/>
                <a:cs typeface="Verdana"/>
              </a:rPr>
              <a:t>the</a:t>
            </a:r>
            <a:r>
              <a:rPr sz="2025" spc="-258" dirty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sz="2025" spc="-113" dirty="0">
                <a:solidFill>
                  <a:srgbClr val="FFFF00"/>
                </a:solidFill>
                <a:latin typeface="Verdana"/>
                <a:cs typeface="Verdana"/>
              </a:rPr>
              <a:t>loop</a:t>
            </a:r>
            <a:r>
              <a:rPr sz="2025" spc="-258" dirty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sz="2025" spc="-177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88" dirty="0">
                <a:solidFill>
                  <a:srgbClr val="FFFFFF"/>
                </a:solidFill>
                <a:latin typeface="Verdana"/>
                <a:cs typeface="Verdana"/>
              </a:rPr>
              <a:t>starts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57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69" dirty="0">
                <a:solidFill>
                  <a:srgbClr val="FFFFFF"/>
                </a:solidFill>
                <a:latin typeface="Verdana"/>
                <a:cs typeface="Verdana"/>
              </a:rPr>
              <a:t>next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55" dirty="0">
                <a:solidFill>
                  <a:srgbClr val="FFFFFF"/>
                </a:solidFill>
                <a:latin typeface="Verdana"/>
                <a:cs typeface="Verdana"/>
              </a:rPr>
              <a:t>iteration</a:t>
            </a:r>
            <a:endParaRPr sz="2025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35926" y="3391817"/>
            <a:ext cx="3358277" cy="2085219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1688" b="1" spc="-3" dirty="0">
                <a:solidFill>
                  <a:srgbClr val="FFFF00"/>
                </a:solidFill>
                <a:latin typeface="Courier New"/>
                <a:cs typeface="Courier New"/>
              </a:rPr>
              <a:t>while</a:t>
            </a:r>
            <a:r>
              <a:rPr sz="1688" b="1" spc="-6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688" b="1" spc="-3" dirty="0">
                <a:solidFill>
                  <a:srgbClr val="FF9900"/>
                </a:solidFill>
                <a:latin typeface="Courier New"/>
                <a:cs typeface="Courier New"/>
              </a:rPr>
              <a:t>True</a:t>
            </a:r>
            <a:r>
              <a:rPr sz="1688" b="1" spc="-3" dirty="0">
                <a:solidFill>
                  <a:srgbClr val="FFFF00"/>
                </a:solidFill>
                <a:latin typeface="Courier New"/>
                <a:cs typeface="Courier New"/>
              </a:rPr>
              <a:t>:</a:t>
            </a:r>
            <a:endParaRPr sz="1688">
              <a:latin typeface="Courier New"/>
              <a:cs typeface="Courier New"/>
            </a:endParaRPr>
          </a:p>
          <a:p>
            <a:pPr marL="521494" marR="2858">
              <a:tabLst>
                <a:tab pos="907256" algn="l"/>
                <a:tab pos="1421606" algn="l"/>
              </a:tabLst>
            </a:pPr>
            <a:r>
              <a:rPr sz="1688" b="1" spc="-3" dirty="0">
                <a:solidFill>
                  <a:srgbClr val="00FF00"/>
                </a:solidFill>
                <a:latin typeface="Courier New"/>
                <a:cs typeface="Courier New"/>
              </a:rPr>
              <a:t>line</a:t>
            </a:r>
            <a:r>
              <a:rPr sz="1688" b="1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sz="1688" b="1" dirty="0">
                <a:solidFill>
                  <a:srgbClr val="00FFFF"/>
                </a:solidFill>
                <a:latin typeface="Courier New"/>
                <a:cs typeface="Courier New"/>
              </a:rPr>
              <a:t>=	</a:t>
            </a:r>
            <a:r>
              <a:rPr sz="1688" b="1" spc="-3" dirty="0">
                <a:solidFill>
                  <a:srgbClr val="FF9900"/>
                </a:solidFill>
                <a:latin typeface="Courier New"/>
                <a:cs typeface="Courier New"/>
              </a:rPr>
              <a:t>raw_input(</a:t>
            </a:r>
            <a:r>
              <a:rPr sz="1688" b="1" spc="-3" dirty="0">
                <a:solidFill>
                  <a:srgbClr val="FFFFFF"/>
                </a:solidFill>
                <a:latin typeface="Courier New"/>
                <a:cs typeface="Courier New"/>
              </a:rPr>
              <a:t>'&gt;</a:t>
            </a:r>
            <a:r>
              <a:rPr sz="1688" b="1" spc="-51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88" b="1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1688" b="1" dirty="0">
                <a:solidFill>
                  <a:srgbClr val="FF9900"/>
                </a:solidFill>
                <a:latin typeface="Courier New"/>
                <a:cs typeface="Courier New"/>
              </a:rPr>
              <a:t>)  </a:t>
            </a:r>
            <a:r>
              <a:rPr sz="1688" b="1" spc="-3" dirty="0">
                <a:solidFill>
                  <a:srgbClr val="FFFF00"/>
                </a:solidFill>
                <a:latin typeface="Courier New"/>
                <a:cs typeface="Courier New"/>
              </a:rPr>
              <a:t>if	</a:t>
            </a:r>
            <a:r>
              <a:rPr sz="1688" b="1" spc="-3" dirty="0">
                <a:solidFill>
                  <a:srgbClr val="00FF00"/>
                </a:solidFill>
                <a:latin typeface="Courier New"/>
                <a:cs typeface="Courier New"/>
              </a:rPr>
              <a:t>line[0] </a:t>
            </a:r>
            <a:r>
              <a:rPr sz="1688" b="1" spc="-3" dirty="0">
                <a:solidFill>
                  <a:srgbClr val="00FFFF"/>
                </a:solidFill>
                <a:latin typeface="Courier New"/>
                <a:cs typeface="Courier New"/>
              </a:rPr>
              <a:t>== </a:t>
            </a:r>
            <a:r>
              <a:rPr sz="1688" b="1" spc="-3" dirty="0">
                <a:solidFill>
                  <a:srgbClr val="FFFFFF"/>
                </a:solidFill>
                <a:latin typeface="Courier New"/>
                <a:cs typeface="Courier New"/>
              </a:rPr>
              <a:t>'#'</a:t>
            </a:r>
            <a:r>
              <a:rPr sz="1688" b="1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88" b="1" dirty="0">
                <a:solidFill>
                  <a:srgbClr val="FFFF00"/>
                </a:solidFill>
                <a:latin typeface="Courier New"/>
                <a:cs typeface="Courier New"/>
              </a:rPr>
              <a:t>:</a:t>
            </a:r>
            <a:endParaRPr sz="1688">
              <a:latin typeface="Courier New"/>
              <a:cs typeface="Courier New"/>
            </a:endParaRPr>
          </a:p>
          <a:p>
            <a:pPr marL="1035844"/>
            <a:r>
              <a:rPr sz="1688" b="1" spc="-3" dirty="0">
                <a:solidFill>
                  <a:srgbClr val="FFFF00"/>
                </a:solidFill>
                <a:latin typeface="Courier New"/>
                <a:cs typeface="Courier New"/>
              </a:rPr>
              <a:t>continue</a:t>
            </a:r>
            <a:endParaRPr sz="1688">
              <a:latin typeface="Courier New"/>
              <a:cs typeface="Courier New"/>
            </a:endParaRPr>
          </a:p>
          <a:p>
            <a:pPr marL="1035844" marR="388620" indent="-514707">
              <a:tabLst>
                <a:tab pos="1935956" algn="l"/>
              </a:tabLst>
            </a:pPr>
            <a:r>
              <a:rPr sz="1688" b="1" spc="-3" dirty="0">
                <a:solidFill>
                  <a:srgbClr val="FFFF00"/>
                </a:solidFill>
                <a:latin typeface="Courier New"/>
                <a:cs typeface="Courier New"/>
              </a:rPr>
              <a:t>if</a:t>
            </a:r>
            <a:r>
              <a:rPr sz="1688" b="1" spc="3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688" b="1" spc="-3" dirty="0">
                <a:solidFill>
                  <a:srgbClr val="00FF00"/>
                </a:solidFill>
                <a:latin typeface="Courier New"/>
                <a:cs typeface="Courier New"/>
              </a:rPr>
              <a:t>line</a:t>
            </a:r>
            <a:r>
              <a:rPr sz="1688" b="1" spc="3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sz="1688" b="1" spc="-3" dirty="0">
                <a:solidFill>
                  <a:srgbClr val="00FFFF"/>
                </a:solidFill>
                <a:latin typeface="Courier New"/>
                <a:cs typeface="Courier New"/>
              </a:rPr>
              <a:t>==	</a:t>
            </a:r>
            <a:r>
              <a:rPr sz="1688" b="1" spc="-3" dirty="0">
                <a:solidFill>
                  <a:srgbClr val="FFFFFF"/>
                </a:solidFill>
                <a:latin typeface="Courier New"/>
                <a:cs typeface="Courier New"/>
              </a:rPr>
              <a:t>'done'</a:t>
            </a:r>
            <a:r>
              <a:rPr sz="1688" b="1" spc="-53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88" b="1" dirty="0">
                <a:solidFill>
                  <a:srgbClr val="FFFF00"/>
                </a:solidFill>
                <a:latin typeface="Courier New"/>
                <a:cs typeface="Courier New"/>
              </a:rPr>
              <a:t>:  </a:t>
            </a:r>
            <a:r>
              <a:rPr sz="1688" b="1" spc="-3" dirty="0">
                <a:solidFill>
                  <a:srgbClr val="FFFF00"/>
                </a:solidFill>
                <a:latin typeface="Courier New"/>
                <a:cs typeface="Courier New"/>
              </a:rPr>
              <a:t>break</a:t>
            </a:r>
            <a:endParaRPr sz="1688">
              <a:latin typeface="Courier New"/>
              <a:cs typeface="Courier New"/>
            </a:endParaRPr>
          </a:p>
          <a:p>
            <a:pPr marL="7144" marR="1545908" indent="514350"/>
            <a:r>
              <a:rPr sz="1688" b="1" spc="-3" dirty="0">
                <a:solidFill>
                  <a:srgbClr val="FFFF00"/>
                </a:solidFill>
                <a:latin typeface="Courier New"/>
                <a:cs typeface="Courier New"/>
              </a:rPr>
              <a:t>print</a:t>
            </a:r>
            <a:r>
              <a:rPr sz="1688" b="1" spc="-53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688" b="1" spc="-3" dirty="0">
                <a:solidFill>
                  <a:srgbClr val="00FF00"/>
                </a:solidFill>
                <a:latin typeface="Courier New"/>
                <a:cs typeface="Courier New"/>
              </a:rPr>
              <a:t>line  </a:t>
            </a:r>
            <a:r>
              <a:rPr sz="1688" b="1" spc="-3" dirty="0">
                <a:solidFill>
                  <a:srgbClr val="FFFF00"/>
                </a:solidFill>
                <a:latin typeface="Courier New"/>
                <a:cs typeface="Courier New"/>
              </a:rPr>
              <a:t>print</a:t>
            </a:r>
            <a:r>
              <a:rPr sz="1688" b="1" spc="-28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688" b="1" spc="-3" dirty="0">
                <a:solidFill>
                  <a:srgbClr val="FFFFFF"/>
                </a:solidFill>
                <a:latin typeface="Courier New"/>
                <a:cs typeface="Courier New"/>
              </a:rPr>
              <a:t>'Done!'</a:t>
            </a:r>
            <a:endParaRPr sz="1688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77558" y="3502895"/>
            <a:ext cx="1770578" cy="191526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7144" marR="580430">
              <a:lnSpc>
                <a:spcPts val="2149"/>
              </a:lnSpc>
              <a:spcBef>
                <a:spcPts val="135"/>
              </a:spcBef>
            </a:pPr>
            <a:r>
              <a:rPr spc="-748" dirty="0">
                <a:solidFill>
                  <a:srgbClr val="FFFFFF"/>
                </a:solidFill>
                <a:latin typeface="Verdana"/>
                <a:cs typeface="Verdana"/>
              </a:rPr>
              <a:t>&gt;</a:t>
            </a:r>
            <a:r>
              <a:rPr spc="-253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13" dirty="0">
                <a:solidFill>
                  <a:srgbClr val="00FF00"/>
                </a:solidFill>
                <a:latin typeface="Verdana"/>
                <a:cs typeface="Verdana"/>
              </a:rPr>
              <a:t>hello</a:t>
            </a:r>
            <a:r>
              <a:rPr spc="-250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pc="-152" dirty="0">
                <a:solidFill>
                  <a:srgbClr val="00FF00"/>
                </a:solidFill>
                <a:latin typeface="Verdana"/>
                <a:cs typeface="Verdana"/>
              </a:rPr>
              <a:t>there  </a:t>
            </a:r>
            <a:r>
              <a:rPr spc="-113" dirty="0">
                <a:solidFill>
                  <a:srgbClr val="FFFFFF"/>
                </a:solidFill>
                <a:latin typeface="Verdana"/>
                <a:cs typeface="Verdana"/>
              </a:rPr>
              <a:t>hello</a:t>
            </a:r>
            <a:r>
              <a:rPr spc="-24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52" dirty="0">
                <a:solidFill>
                  <a:srgbClr val="FFFFFF"/>
                </a:solidFill>
                <a:latin typeface="Verdana"/>
                <a:cs typeface="Verdana"/>
              </a:rPr>
              <a:t>there</a:t>
            </a:r>
            <a:endParaRPr>
              <a:latin typeface="Verdana"/>
              <a:cs typeface="Verdana"/>
            </a:endParaRPr>
          </a:p>
          <a:p>
            <a:pPr marL="7144">
              <a:lnSpc>
                <a:spcPts val="2081"/>
              </a:lnSpc>
            </a:pPr>
            <a:r>
              <a:rPr spc="-748" dirty="0">
                <a:solidFill>
                  <a:srgbClr val="FFFFFF"/>
                </a:solidFill>
                <a:latin typeface="Verdana"/>
                <a:cs typeface="Verdana"/>
              </a:rPr>
              <a:t>&gt;</a:t>
            </a:r>
            <a:r>
              <a:rPr spc="-24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208" dirty="0">
                <a:solidFill>
                  <a:srgbClr val="00FF00"/>
                </a:solidFill>
                <a:latin typeface="Verdana"/>
                <a:cs typeface="Verdana"/>
              </a:rPr>
              <a:t># </a:t>
            </a:r>
            <a:r>
              <a:rPr spc="-124" dirty="0">
                <a:solidFill>
                  <a:srgbClr val="00FF00"/>
                </a:solidFill>
                <a:latin typeface="Verdana"/>
                <a:cs typeface="Verdana"/>
              </a:rPr>
              <a:t>don't </a:t>
            </a:r>
            <a:r>
              <a:rPr spc="-132" dirty="0">
                <a:solidFill>
                  <a:srgbClr val="00FF00"/>
                </a:solidFill>
                <a:latin typeface="Verdana"/>
                <a:cs typeface="Verdana"/>
              </a:rPr>
              <a:t>print</a:t>
            </a:r>
            <a:r>
              <a:rPr spc="-383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pc="-143" dirty="0">
                <a:solidFill>
                  <a:srgbClr val="00FF00"/>
                </a:solidFill>
                <a:latin typeface="Verdana"/>
                <a:cs typeface="Verdana"/>
              </a:rPr>
              <a:t>this</a:t>
            </a:r>
            <a:endParaRPr>
              <a:latin typeface="Verdana"/>
              <a:cs typeface="Verdana"/>
            </a:endParaRPr>
          </a:p>
          <a:p>
            <a:pPr marL="7144" marR="710089">
              <a:lnSpc>
                <a:spcPts val="2149"/>
              </a:lnSpc>
              <a:spcBef>
                <a:spcPts val="79"/>
              </a:spcBef>
            </a:pPr>
            <a:r>
              <a:rPr spc="-748" dirty="0">
                <a:solidFill>
                  <a:srgbClr val="FFFFFF"/>
                </a:solidFill>
                <a:latin typeface="Verdana"/>
                <a:cs typeface="Verdana"/>
              </a:rPr>
              <a:t>&gt;</a:t>
            </a:r>
            <a:r>
              <a:rPr spc="-25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32" dirty="0">
                <a:solidFill>
                  <a:srgbClr val="00FF00"/>
                </a:solidFill>
                <a:latin typeface="Verdana"/>
                <a:cs typeface="Verdana"/>
              </a:rPr>
              <a:t>print</a:t>
            </a:r>
            <a:r>
              <a:rPr spc="-253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pc="-169" dirty="0">
                <a:solidFill>
                  <a:srgbClr val="00FF00"/>
                </a:solidFill>
                <a:latin typeface="Verdana"/>
                <a:cs typeface="Verdana"/>
              </a:rPr>
              <a:t>this!  </a:t>
            </a:r>
            <a:r>
              <a:rPr spc="-132" dirty="0">
                <a:solidFill>
                  <a:srgbClr val="FFFFFF"/>
                </a:solidFill>
                <a:latin typeface="Verdana"/>
                <a:cs typeface="Verdana"/>
              </a:rPr>
              <a:t>print</a:t>
            </a:r>
            <a:r>
              <a:rPr spc="-24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69" dirty="0">
                <a:solidFill>
                  <a:srgbClr val="FFFFFF"/>
                </a:solidFill>
                <a:latin typeface="Verdana"/>
                <a:cs typeface="Verdana"/>
              </a:rPr>
              <a:t>this!</a:t>
            </a:r>
            <a:endParaRPr>
              <a:latin typeface="Verdana"/>
              <a:cs typeface="Verdana"/>
            </a:endParaRPr>
          </a:p>
          <a:p>
            <a:pPr marL="7144" marR="1117639">
              <a:lnSpc>
                <a:spcPts val="2149"/>
              </a:lnSpc>
              <a:spcBef>
                <a:spcPts val="6"/>
              </a:spcBef>
            </a:pPr>
            <a:r>
              <a:rPr spc="-748" dirty="0">
                <a:solidFill>
                  <a:srgbClr val="FFFFFF"/>
                </a:solidFill>
                <a:latin typeface="Verdana"/>
                <a:cs typeface="Verdana"/>
              </a:rPr>
              <a:t>&gt;</a:t>
            </a:r>
            <a:r>
              <a:rPr spc="-27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29" dirty="0">
                <a:solidFill>
                  <a:srgbClr val="00FF00"/>
                </a:solidFill>
                <a:latin typeface="Verdana"/>
                <a:cs typeface="Verdana"/>
              </a:rPr>
              <a:t>done  </a:t>
            </a:r>
            <a:r>
              <a:rPr spc="-149" dirty="0">
                <a:solidFill>
                  <a:srgbClr val="FFFFFF"/>
                </a:solidFill>
                <a:latin typeface="Verdana"/>
                <a:cs typeface="Verdana"/>
              </a:rPr>
              <a:t>Done!</a:t>
            </a:r>
            <a:endParaRPr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48347" y="3707502"/>
            <a:ext cx="74295" cy="353973"/>
          </a:xfrm>
          <a:custGeom>
            <a:avLst/>
            <a:gdLst/>
            <a:ahLst/>
            <a:cxnLst/>
            <a:rect l="l" t="t" r="r" b="b"/>
            <a:pathLst>
              <a:path w="132080" h="629285">
                <a:moveTo>
                  <a:pt x="131749" y="0"/>
                </a:moveTo>
                <a:lnTo>
                  <a:pt x="0" y="628673"/>
                </a:lnTo>
              </a:path>
            </a:pathLst>
          </a:custGeom>
          <a:ln w="50799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00912" y="3682724"/>
            <a:ext cx="40584" cy="463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68315" y="4073028"/>
            <a:ext cx="1021913" cy="236100"/>
          </a:xfrm>
          <a:custGeom>
            <a:avLst/>
            <a:gdLst/>
            <a:ahLst/>
            <a:cxnLst/>
            <a:rect l="l" t="t" r="r" b="b"/>
            <a:pathLst>
              <a:path w="1816735" h="419735">
                <a:moveTo>
                  <a:pt x="0" y="0"/>
                </a:moveTo>
                <a:lnTo>
                  <a:pt x="1816146" y="419399"/>
                </a:lnTo>
              </a:path>
            </a:pathLst>
          </a:custGeom>
          <a:ln w="50799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43580" y="4054142"/>
            <a:ext cx="46378" cy="405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96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04295" y="1283805"/>
            <a:ext cx="3728680" cy="665086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323" dirty="0"/>
              <a:t>Indefinite</a:t>
            </a:r>
            <a:r>
              <a:rPr spc="-565" dirty="0"/>
              <a:t> </a:t>
            </a:r>
            <a:r>
              <a:rPr spc="-295" dirty="0"/>
              <a:t>Loops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26997" y="2627567"/>
            <a:ext cx="7264479" cy="2074719"/>
          </a:xfrm>
          <a:prstGeom prst="rect">
            <a:avLst/>
          </a:prstGeom>
        </p:spPr>
        <p:txBody>
          <a:bodyPr vert="horz" wrap="square" lIns="0" tIns="5001" rIns="0" bIns="0" rtlCol="0">
            <a:spAutoFit/>
          </a:bodyPr>
          <a:lstStyle/>
          <a:p>
            <a:pPr marL="165735" marR="56078" indent="-158591">
              <a:lnSpc>
                <a:spcPct val="100699"/>
              </a:lnSpc>
              <a:spcBef>
                <a:spcPts val="39"/>
              </a:spcBef>
              <a:buChar char="•"/>
              <a:tabLst>
                <a:tab pos="166092" algn="l"/>
              </a:tabLst>
            </a:pPr>
            <a:r>
              <a:rPr sz="2025" spc="-121" dirty="0">
                <a:solidFill>
                  <a:srgbClr val="FFFFFF"/>
                </a:solidFill>
                <a:latin typeface="Verdana"/>
                <a:cs typeface="Verdana"/>
              </a:rPr>
              <a:t>While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32" dirty="0">
                <a:solidFill>
                  <a:srgbClr val="FFFFFF"/>
                </a:solidFill>
                <a:latin typeface="Verdana"/>
                <a:cs typeface="Verdana"/>
              </a:rPr>
              <a:t>loops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211" dirty="0">
                <a:solidFill>
                  <a:srgbClr val="FFFFFF"/>
                </a:solidFill>
                <a:latin typeface="Verdana"/>
                <a:cs typeface="Verdana"/>
              </a:rPr>
              <a:t>are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41" dirty="0">
                <a:solidFill>
                  <a:srgbClr val="FFFFFF"/>
                </a:solidFill>
                <a:latin typeface="Verdana"/>
                <a:cs typeface="Verdana"/>
              </a:rPr>
              <a:t>called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32" dirty="0">
                <a:solidFill>
                  <a:srgbClr val="FFFF00"/>
                </a:solidFill>
                <a:latin typeface="Verdana"/>
                <a:cs typeface="Verdana"/>
              </a:rPr>
              <a:t>“indefinite</a:t>
            </a:r>
            <a:r>
              <a:rPr sz="2025" spc="-258" dirty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sz="2025" spc="-138" dirty="0">
                <a:solidFill>
                  <a:srgbClr val="FFFF00"/>
                </a:solidFill>
                <a:latin typeface="Verdana"/>
                <a:cs typeface="Verdana"/>
              </a:rPr>
              <a:t>loops”</a:t>
            </a:r>
            <a:r>
              <a:rPr sz="2025" spc="-258" dirty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sz="2025" spc="-186" dirty="0">
                <a:solidFill>
                  <a:srgbClr val="FFFFFF"/>
                </a:solidFill>
                <a:latin typeface="Verdana"/>
                <a:cs typeface="Verdana"/>
              </a:rPr>
              <a:t>because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63" dirty="0">
                <a:solidFill>
                  <a:srgbClr val="FFFFFF"/>
                </a:solidFill>
                <a:latin typeface="Verdana"/>
                <a:cs typeface="Verdana"/>
              </a:rPr>
              <a:t>they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91" dirty="0">
                <a:solidFill>
                  <a:srgbClr val="FFFFFF"/>
                </a:solidFill>
                <a:latin typeface="Verdana"/>
                <a:cs typeface="Verdana"/>
              </a:rPr>
              <a:t>keep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80" dirty="0">
                <a:solidFill>
                  <a:srgbClr val="FFFFFF"/>
                </a:solidFill>
                <a:latin typeface="Verdana"/>
                <a:cs typeface="Verdana"/>
              </a:rPr>
              <a:t>going  </a:t>
            </a:r>
            <a:r>
              <a:rPr sz="2025" spc="-141" dirty="0">
                <a:solidFill>
                  <a:srgbClr val="FFFFFF"/>
                </a:solidFill>
                <a:latin typeface="Verdana"/>
                <a:cs typeface="Verdana"/>
              </a:rPr>
              <a:t>until </a:t>
            </a:r>
            <a:r>
              <a:rPr sz="2025" spc="-244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2025" spc="-149" dirty="0">
                <a:solidFill>
                  <a:srgbClr val="FFFFFF"/>
                </a:solidFill>
                <a:latin typeface="Verdana"/>
                <a:cs typeface="Verdana"/>
              </a:rPr>
              <a:t>logical </a:t>
            </a:r>
            <a:r>
              <a:rPr sz="2025" spc="-132" dirty="0">
                <a:solidFill>
                  <a:srgbClr val="FFFFFF"/>
                </a:solidFill>
                <a:latin typeface="Verdana"/>
                <a:cs typeface="Verdana"/>
              </a:rPr>
              <a:t>condition </a:t>
            </a:r>
            <a:r>
              <a:rPr sz="2025" spc="-163" dirty="0">
                <a:solidFill>
                  <a:srgbClr val="FFFFFF"/>
                </a:solidFill>
                <a:latin typeface="Verdana"/>
                <a:cs typeface="Verdana"/>
              </a:rPr>
              <a:t>becomes</a:t>
            </a:r>
            <a:r>
              <a:rPr sz="2025" spc="-17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63" dirty="0">
                <a:solidFill>
                  <a:srgbClr val="FF7E00"/>
                </a:solidFill>
                <a:latin typeface="Verdana"/>
                <a:cs typeface="Verdana"/>
              </a:rPr>
              <a:t>False</a:t>
            </a:r>
            <a:endParaRPr sz="2025">
              <a:latin typeface="Verdana"/>
              <a:cs typeface="Verdana"/>
            </a:endParaRPr>
          </a:p>
          <a:p>
            <a:pPr marL="165735" marR="2858" indent="-158591">
              <a:lnSpc>
                <a:spcPts val="2419"/>
              </a:lnSpc>
              <a:spcBef>
                <a:spcPts val="2076"/>
              </a:spcBef>
              <a:buChar char="•"/>
              <a:tabLst>
                <a:tab pos="166092" algn="l"/>
              </a:tabLst>
            </a:pPr>
            <a:r>
              <a:rPr sz="2025" spc="-174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32" dirty="0">
                <a:solidFill>
                  <a:srgbClr val="FFFFFF"/>
                </a:solidFill>
                <a:latin typeface="Verdana"/>
                <a:cs typeface="Verdana"/>
              </a:rPr>
              <a:t>loops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80" dirty="0">
                <a:solidFill>
                  <a:srgbClr val="FFFFFF"/>
                </a:solidFill>
                <a:latin typeface="Verdana"/>
                <a:cs typeface="Verdana"/>
              </a:rPr>
              <a:t>we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203" dirty="0">
                <a:solidFill>
                  <a:srgbClr val="FFFFFF"/>
                </a:solidFill>
                <a:latin typeface="Verdana"/>
                <a:cs typeface="Verdana"/>
              </a:rPr>
              <a:t>have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77" dirty="0">
                <a:solidFill>
                  <a:srgbClr val="FFFFFF"/>
                </a:solidFill>
                <a:latin typeface="Verdana"/>
                <a:cs typeface="Verdana"/>
              </a:rPr>
              <a:t>seen</a:t>
            </a:r>
            <a:r>
              <a:rPr sz="2025" spc="-25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69" dirty="0">
                <a:solidFill>
                  <a:srgbClr val="FFFFFF"/>
                </a:solidFill>
                <a:latin typeface="Verdana"/>
                <a:cs typeface="Verdana"/>
              </a:rPr>
              <a:t>so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69" dirty="0">
                <a:solidFill>
                  <a:srgbClr val="FFFFFF"/>
                </a:solidFill>
                <a:latin typeface="Verdana"/>
                <a:cs typeface="Verdana"/>
              </a:rPr>
              <a:t>far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211" dirty="0">
                <a:solidFill>
                  <a:srgbClr val="FFFFFF"/>
                </a:solidFill>
                <a:latin typeface="Verdana"/>
                <a:cs typeface="Verdana"/>
              </a:rPr>
              <a:t>are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55" dirty="0">
                <a:solidFill>
                  <a:srgbClr val="FFFFFF"/>
                </a:solidFill>
                <a:latin typeface="Verdana"/>
                <a:cs typeface="Verdana"/>
              </a:rPr>
              <a:t>pretty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203" dirty="0">
                <a:solidFill>
                  <a:srgbClr val="FFFFFF"/>
                </a:solidFill>
                <a:latin typeface="Verdana"/>
                <a:cs typeface="Verdana"/>
              </a:rPr>
              <a:t>easy</a:t>
            </a:r>
            <a:r>
              <a:rPr sz="2025" spc="-25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18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86" dirty="0">
                <a:solidFill>
                  <a:srgbClr val="FFFFFF"/>
                </a:solidFill>
                <a:latin typeface="Verdana"/>
                <a:cs typeface="Verdana"/>
              </a:rPr>
              <a:t>examine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18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86" dirty="0">
                <a:solidFill>
                  <a:srgbClr val="FFFFFF"/>
                </a:solidFill>
                <a:latin typeface="Verdana"/>
                <a:cs typeface="Verdana"/>
              </a:rPr>
              <a:t>see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84" dirty="0">
                <a:solidFill>
                  <a:srgbClr val="FFFFFF"/>
                </a:solidFill>
                <a:latin typeface="Verdana"/>
                <a:cs typeface="Verdana"/>
              </a:rPr>
              <a:t>if  </a:t>
            </a:r>
            <a:r>
              <a:rPr sz="2025" spc="-163" dirty="0">
                <a:solidFill>
                  <a:srgbClr val="FFFFFF"/>
                </a:solidFill>
                <a:latin typeface="Verdana"/>
                <a:cs typeface="Verdana"/>
              </a:rPr>
              <a:t>they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18" dirty="0">
                <a:solidFill>
                  <a:srgbClr val="FFFFFF"/>
                </a:solidFill>
                <a:latin typeface="Verdana"/>
                <a:cs typeface="Verdana"/>
              </a:rPr>
              <a:t>will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69" dirty="0">
                <a:solidFill>
                  <a:srgbClr val="FFFFFF"/>
                </a:solidFill>
                <a:latin typeface="Verdana"/>
                <a:cs typeface="Verdana"/>
              </a:rPr>
              <a:t>terminate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66" dirty="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84" dirty="0">
                <a:solidFill>
                  <a:srgbClr val="FFFFFF"/>
                </a:solidFill>
                <a:latin typeface="Verdana"/>
                <a:cs typeface="Verdana"/>
              </a:rPr>
              <a:t>if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63" dirty="0">
                <a:solidFill>
                  <a:srgbClr val="FFFFFF"/>
                </a:solidFill>
                <a:latin typeface="Verdana"/>
                <a:cs typeface="Verdana"/>
              </a:rPr>
              <a:t>they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18" dirty="0">
                <a:solidFill>
                  <a:srgbClr val="FFFFFF"/>
                </a:solidFill>
                <a:latin typeface="Verdana"/>
                <a:cs typeface="Verdana"/>
              </a:rPr>
              <a:t>will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55" dirty="0">
                <a:solidFill>
                  <a:srgbClr val="FFFFFF"/>
                </a:solidFill>
                <a:latin typeface="Verdana"/>
                <a:cs typeface="Verdana"/>
              </a:rPr>
              <a:t>be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27" dirty="0">
                <a:solidFill>
                  <a:srgbClr val="FFFFFF"/>
                </a:solidFill>
                <a:latin typeface="Verdana"/>
                <a:cs typeface="Verdana"/>
              </a:rPr>
              <a:t>“infinite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38" dirty="0">
                <a:solidFill>
                  <a:srgbClr val="FFFFFF"/>
                </a:solidFill>
                <a:latin typeface="Verdana"/>
                <a:cs typeface="Verdana"/>
              </a:rPr>
              <a:t>loops”</a:t>
            </a:r>
            <a:endParaRPr sz="2025">
              <a:latin typeface="Verdana"/>
              <a:cs typeface="Verdana"/>
            </a:endParaRPr>
          </a:p>
          <a:p>
            <a:pPr marL="165735" indent="-158591">
              <a:spcBef>
                <a:spcPts val="1907"/>
              </a:spcBef>
              <a:buChar char="•"/>
              <a:tabLst>
                <a:tab pos="166092" algn="l"/>
              </a:tabLst>
            </a:pPr>
            <a:r>
              <a:rPr sz="2025" spc="-169" dirty="0">
                <a:solidFill>
                  <a:srgbClr val="FFFFFF"/>
                </a:solidFill>
                <a:latin typeface="Verdana"/>
                <a:cs typeface="Verdana"/>
              </a:rPr>
              <a:t>Sometimes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21" dirty="0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72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24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15" dirty="0">
                <a:solidFill>
                  <a:srgbClr val="FFFFFF"/>
                </a:solidFill>
                <a:latin typeface="Verdana"/>
                <a:cs typeface="Verdana"/>
              </a:rPr>
              <a:t>little</a:t>
            </a:r>
            <a:r>
              <a:rPr sz="2025" spc="-25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94" dirty="0">
                <a:solidFill>
                  <a:srgbClr val="FFFFFF"/>
                </a:solidFill>
                <a:latin typeface="Verdana"/>
                <a:cs typeface="Verdana"/>
              </a:rPr>
              <a:t>harder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18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55" dirty="0">
                <a:solidFill>
                  <a:srgbClr val="FFFFFF"/>
                </a:solidFill>
                <a:latin typeface="Verdana"/>
                <a:cs typeface="Verdana"/>
              </a:rPr>
              <a:t>be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205" dirty="0">
                <a:solidFill>
                  <a:srgbClr val="FFFFFF"/>
                </a:solidFill>
                <a:latin typeface="Verdana"/>
                <a:cs typeface="Verdana"/>
              </a:rPr>
              <a:t>sure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84" dirty="0">
                <a:solidFill>
                  <a:srgbClr val="FFFFFF"/>
                </a:solidFill>
                <a:latin typeface="Verdana"/>
                <a:cs typeface="Verdana"/>
              </a:rPr>
              <a:t>if</a:t>
            </a:r>
            <a:r>
              <a:rPr sz="2025" spc="-25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24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13" dirty="0">
                <a:solidFill>
                  <a:srgbClr val="FFFFFF"/>
                </a:solidFill>
                <a:latin typeface="Verdana"/>
                <a:cs typeface="Verdana"/>
              </a:rPr>
              <a:t>loop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18" dirty="0">
                <a:solidFill>
                  <a:srgbClr val="FFFFFF"/>
                </a:solidFill>
                <a:latin typeface="Verdana"/>
                <a:cs typeface="Verdana"/>
              </a:rPr>
              <a:t>will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69" dirty="0">
                <a:solidFill>
                  <a:srgbClr val="FFFFFF"/>
                </a:solidFill>
                <a:latin typeface="Verdana"/>
                <a:cs typeface="Verdana"/>
              </a:rPr>
              <a:t>terminate</a:t>
            </a:r>
            <a:endParaRPr sz="2025">
              <a:latin typeface="Verdana"/>
              <a:cs typeface="Verdan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35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78568" y="1283805"/>
            <a:ext cx="3380065" cy="665086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262" dirty="0"/>
              <a:t>Definite</a:t>
            </a:r>
            <a:r>
              <a:rPr spc="-577" dirty="0"/>
              <a:t> </a:t>
            </a:r>
            <a:r>
              <a:rPr spc="-295" dirty="0"/>
              <a:t>Loops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26997" y="2220165"/>
            <a:ext cx="7503437" cy="2946753"/>
          </a:xfrm>
          <a:prstGeom prst="rect">
            <a:avLst/>
          </a:prstGeom>
        </p:spPr>
        <p:txBody>
          <a:bodyPr vert="horz" wrap="square" lIns="0" tIns="5001" rIns="0" bIns="0" rtlCol="0">
            <a:spAutoFit/>
          </a:bodyPr>
          <a:lstStyle/>
          <a:p>
            <a:pPr marL="165735" marR="2858" indent="-158591">
              <a:lnSpc>
                <a:spcPct val="100699"/>
              </a:lnSpc>
              <a:spcBef>
                <a:spcPts val="39"/>
              </a:spcBef>
              <a:buChar char="•"/>
              <a:tabLst>
                <a:tab pos="166092" algn="l"/>
              </a:tabLst>
            </a:pPr>
            <a:r>
              <a:rPr sz="2025" spc="-135" dirty="0">
                <a:solidFill>
                  <a:srgbClr val="FFFFFF"/>
                </a:solidFill>
                <a:latin typeface="Verdana"/>
                <a:cs typeface="Verdana"/>
              </a:rPr>
              <a:t>Quite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21" dirty="0">
                <a:solidFill>
                  <a:srgbClr val="FFFFFF"/>
                </a:solidFill>
                <a:latin typeface="Verdana"/>
                <a:cs typeface="Verdana"/>
              </a:rPr>
              <a:t>often</a:t>
            </a:r>
            <a:r>
              <a:rPr sz="2025" spc="-25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80" dirty="0">
                <a:solidFill>
                  <a:srgbClr val="FFFFFF"/>
                </a:solidFill>
                <a:latin typeface="Verdana"/>
                <a:cs typeface="Verdana"/>
              </a:rPr>
              <a:t>we</a:t>
            </a:r>
            <a:r>
              <a:rPr sz="2025" spc="-25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203" dirty="0">
                <a:solidFill>
                  <a:srgbClr val="FFFFFF"/>
                </a:solidFill>
                <a:latin typeface="Verdana"/>
                <a:cs typeface="Verdana"/>
              </a:rPr>
              <a:t>have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24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025" spc="-25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35" dirty="0">
                <a:solidFill>
                  <a:srgbClr val="FF7E00"/>
                </a:solidFill>
                <a:latin typeface="Verdana"/>
                <a:cs typeface="Verdana"/>
              </a:rPr>
              <a:t>list</a:t>
            </a:r>
            <a:r>
              <a:rPr sz="2025" spc="-256" dirty="0">
                <a:solidFill>
                  <a:srgbClr val="FF7E00"/>
                </a:solidFill>
                <a:latin typeface="Verdana"/>
                <a:cs typeface="Verdana"/>
              </a:rPr>
              <a:t> </a:t>
            </a:r>
            <a:r>
              <a:rPr sz="2025" spc="-79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025" spc="-25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66" dirty="0">
                <a:solidFill>
                  <a:srgbClr val="FFFFFF"/>
                </a:solidFill>
                <a:latin typeface="Verdana"/>
                <a:cs typeface="Verdana"/>
              </a:rPr>
              <a:t>items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79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025" spc="-25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57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025" spc="-25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49" dirty="0">
                <a:solidFill>
                  <a:srgbClr val="FF7E00"/>
                </a:solidFill>
                <a:latin typeface="Verdana"/>
                <a:cs typeface="Verdana"/>
              </a:rPr>
              <a:t>lines</a:t>
            </a:r>
            <a:r>
              <a:rPr sz="2025" spc="-256" dirty="0">
                <a:solidFill>
                  <a:srgbClr val="FF7E00"/>
                </a:solidFill>
                <a:latin typeface="Verdana"/>
                <a:cs typeface="Verdana"/>
              </a:rPr>
              <a:t> </a:t>
            </a:r>
            <a:r>
              <a:rPr sz="2025" spc="-141" dirty="0">
                <a:solidFill>
                  <a:srgbClr val="FF7E00"/>
                </a:solidFill>
                <a:latin typeface="Verdana"/>
                <a:cs typeface="Verdana"/>
              </a:rPr>
              <a:t>in</a:t>
            </a:r>
            <a:r>
              <a:rPr sz="2025" spc="-258" dirty="0">
                <a:solidFill>
                  <a:srgbClr val="FF7E00"/>
                </a:solidFill>
                <a:latin typeface="Verdana"/>
                <a:cs typeface="Verdana"/>
              </a:rPr>
              <a:t> </a:t>
            </a:r>
            <a:r>
              <a:rPr sz="2025" spc="-244" dirty="0">
                <a:solidFill>
                  <a:srgbClr val="FF7E00"/>
                </a:solidFill>
                <a:latin typeface="Verdana"/>
                <a:cs typeface="Verdana"/>
              </a:rPr>
              <a:t>a</a:t>
            </a:r>
            <a:r>
              <a:rPr sz="2025" spc="-256" dirty="0">
                <a:solidFill>
                  <a:srgbClr val="FF7E00"/>
                </a:solidFill>
                <a:latin typeface="Verdana"/>
                <a:cs typeface="Verdana"/>
              </a:rPr>
              <a:t> </a:t>
            </a:r>
            <a:r>
              <a:rPr sz="2025" spc="-104" dirty="0">
                <a:solidFill>
                  <a:srgbClr val="FF7E00"/>
                </a:solidFill>
                <a:latin typeface="Verdana"/>
                <a:cs typeface="Verdana"/>
              </a:rPr>
              <a:t>file</a:t>
            </a:r>
            <a:r>
              <a:rPr sz="2025" spc="-256" dirty="0">
                <a:solidFill>
                  <a:srgbClr val="FF7E00"/>
                </a:solidFill>
                <a:latin typeface="Verdana"/>
                <a:cs typeface="Verdana"/>
              </a:rPr>
              <a:t> </a:t>
            </a:r>
            <a:r>
              <a:rPr sz="2025" spc="-62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32" dirty="0">
                <a:solidFill>
                  <a:srgbClr val="FFFFFF"/>
                </a:solidFill>
                <a:latin typeface="Verdana"/>
                <a:cs typeface="Verdana"/>
              </a:rPr>
              <a:t>effectively</a:t>
            </a:r>
            <a:r>
              <a:rPr sz="2025" spc="-25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244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2025" spc="-244" dirty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sz="2025" spc="-124" dirty="0">
                <a:solidFill>
                  <a:srgbClr val="FFFF00"/>
                </a:solidFill>
                <a:latin typeface="Verdana"/>
                <a:cs typeface="Verdana"/>
              </a:rPr>
              <a:t>finite </a:t>
            </a:r>
            <a:r>
              <a:rPr sz="2025" spc="-169" dirty="0">
                <a:solidFill>
                  <a:srgbClr val="FFFF00"/>
                </a:solidFill>
                <a:latin typeface="Verdana"/>
                <a:cs typeface="Verdana"/>
              </a:rPr>
              <a:t>set </a:t>
            </a:r>
            <a:r>
              <a:rPr sz="2025" spc="-79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025" spc="-487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74" dirty="0">
                <a:solidFill>
                  <a:srgbClr val="FFFFFF"/>
                </a:solidFill>
                <a:latin typeface="Verdana"/>
                <a:cs typeface="Verdana"/>
              </a:rPr>
              <a:t>things</a:t>
            </a:r>
            <a:endParaRPr sz="2025">
              <a:latin typeface="Verdana"/>
              <a:cs typeface="Verdana"/>
            </a:endParaRPr>
          </a:p>
          <a:p>
            <a:pPr marL="165735" marR="190738" indent="-158591">
              <a:lnSpc>
                <a:spcPts val="2419"/>
              </a:lnSpc>
              <a:spcBef>
                <a:spcPts val="2076"/>
              </a:spcBef>
              <a:buChar char="•"/>
              <a:tabLst>
                <a:tab pos="166092" algn="l"/>
              </a:tabLst>
            </a:pPr>
            <a:r>
              <a:rPr sz="2025" spc="-104" dirty="0">
                <a:solidFill>
                  <a:srgbClr val="FFFFFF"/>
                </a:solidFill>
                <a:latin typeface="Verdana"/>
                <a:cs typeface="Verdana"/>
              </a:rPr>
              <a:t>We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77" dirty="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63" dirty="0">
                <a:solidFill>
                  <a:srgbClr val="FFFFFF"/>
                </a:solidFill>
                <a:latin typeface="Verdana"/>
                <a:cs typeface="Verdana"/>
              </a:rPr>
              <a:t>write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24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025" spc="-25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13" dirty="0">
                <a:solidFill>
                  <a:srgbClr val="FFFFFF"/>
                </a:solidFill>
                <a:latin typeface="Verdana"/>
                <a:cs typeface="Verdana"/>
              </a:rPr>
              <a:t>loop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18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97" dirty="0">
                <a:solidFill>
                  <a:srgbClr val="FFFFFF"/>
                </a:solidFill>
                <a:latin typeface="Verdana"/>
                <a:cs typeface="Verdana"/>
              </a:rPr>
              <a:t>run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57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025" spc="-25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13" dirty="0">
                <a:solidFill>
                  <a:srgbClr val="FFFFFF"/>
                </a:solidFill>
                <a:latin typeface="Verdana"/>
                <a:cs typeface="Verdana"/>
              </a:rPr>
              <a:t>loop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43" dirty="0">
                <a:solidFill>
                  <a:srgbClr val="FFFFFF"/>
                </a:solidFill>
                <a:latin typeface="Verdana"/>
                <a:cs typeface="Verdana"/>
              </a:rPr>
              <a:t>once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24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025" spc="-25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86" dirty="0">
                <a:solidFill>
                  <a:srgbClr val="FFFFFF"/>
                </a:solidFill>
                <a:latin typeface="Verdana"/>
                <a:cs typeface="Verdana"/>
              </a:rPr>
              <a:t>each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79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57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66" dirty="0">
                <a:solidFill>
                  <a:srgbClr val="FFFFFF"/>
                </a:solidFill>
                <a:latin typeface="Verdana"/>
                <a:cs typeface="Verdana"/>
              </a:rPr>
              <a:t>items</a:t>
            </a:r>
            <a:r>
              <a:rPr sz="2025" spc="-25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41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244" dirty="0">
                <a:solidFill>
                  <a:srgbClr val="FFFFFF"/>
                </a:solidFill>
                <a:latin typeface="Verdana"/>
                <a:cs typeface="Verdana"/>
              </a:rPr>
              <a:t>a  </a:t>
            </a:r>
            <a:r>
              <a:rPr sz="2025" spc="-169" dirty="0">
                <a:solidFill>
                  <a:srgbClr val="FFFFFF"/>
                </a:solidFill>
                <a:latin typeface="Verdana"/>
                <a:cs typeface="Verdana"/>
              </a:rPr>
              <a:t>set</a:t>
            </a:r>
            <a:r>
              <a:rPr sz="2025" spc="-26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94" dirty="0">
                <a:solidFill>
                  <a:srgbClr val="FFFFFF"/>
                </a:solidFill>
                <a:latin typeface="Verdana"/>
                <a:cs typeface="Verdana"/>
              </a:rPr>
              <a:t>using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57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35" dirty="0">
                <a:solidFill>
                  <a:srgbClr val="FFFFFF"/>
                </a:solidFill>
                <a:latin typeface="Verdana"/>
                <a:cs typeface="Verdana"/>
              </a:rPr>
              <a:t>Python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24" dirty="0">
                <a:solidFill>
                  <a:srgbClr val="FFFF00"/>
                </a:solidFill>
                <a:latin typeface="Verdana"/>
                <a:cs typeface="Verdana"/>
              </a:rPr>
              <a:t>for</a:t>
            </a:r>
            <a:r>
              <a:rPr sz="2025" spc="-258" dirty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sz="2025" spc="-160" dirty="0">
                <a:solidFill>
                  <a:srgbClr val="FFFFFF"/>
                </a:solidFill>
                <a:latin typeface="Verdana"/>
                <a:cs typeface="Verdana"/>
              </a:rPr>
              <a:t>construct</a:t>
            </a:r>
            <a:endParaRPr sz="2025">
              <a:latin typeface="Verdana"/>
              <a:cs typeface="Verdana"/>
            </a:endParaRPr>
          </a:p>
          <a:p>
            <a:pPr marL="165735" marR="477917" indent="-158591">
              <a:lnSpc>
                <a:spcPts val="2419"/>
              </a:lnSpc>
              <a:spcBef>
                <a:spcPts val="1997"/>
              </a:spcBef>
              <a:buChar char="•"/>
              <a:tabLst>
                <a:tab pos="166092" algn="l"/>
              </a:tabLst>
            </a:pPr>
            <a:r>
              <a:rPr sz="2025" spc="-183" dirty="0">
                <a:solidFill>
                  <a:srgbClr val="FFFFFF"/>
                </a:solidFill>
                <a:latin typeface="Verdana"/>
                <a:cs typeface="Verdana"/>
              </a:rPr>
              <a:t>These</a:t>
            </a:r>
            <a:r>
              <a:rPr sz="2025" spc="-26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32" dirty="0">
                <a:solidFill>
                  <a:srgbClr val="FFFFFF"/>
                </a:solidFill>
                <a:latin typeface="Verdana"/>
                <a:cs typeface="Verdana"/>
              </a:rPr>
              <a:t>loops</a:t>
            </a:r>
            <a:r>
              <a:rPr sz="2025" spc="-26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211" dirty="0">
                <a:solidFill>
                  <a:srgbClr val="FFFFFF"/>
                </a:solidFill>
                <a:latin typeface="Verdana"/>
                <a:cs typeface="Verdana"/>
              </a:rPr>
              <a:t>are</a:t>
            </a:r>
            <a:r>
              <a:rPr sz="2025" spc="-26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41" dirty="0">
                <a:solidFill>
                  <a:srgbClr val="FFFFFF"/>
                </a:solidFill>
                <a:latin typeface="Verdana"/>
                <a:cs typeface="Verdana"/>
              </a:rPr>
              <a:t>called</a:t>
            </a:r>
            <a:r>
              <a:rPr sz="2025" spc="-26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29" dirty="0">
                <a:solidFill>
                  <a:srgbClr val="00FF00"/>
                </a:solidFill>
                <a:latin typeface="Verdana"/>
                <a:cs typeface="Verdana"/>
              </a:rPr>
              <a:t>“definite</a:t>
            </a:r>
            <a:r>
              <a:rPr sz="2025" spc="-258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2025" spc="-138" dirty="0">
                <a:solidFill>
                  <a:srgbClr val="00FF00"/>
                </a:solidFill>
                <a:latin typeface="Verdana"/>
                <a:cs typeface="Verdana"/>
              </a:rPr>
              <a:t>loops”</a:t>
            </a:r>
            <a:r>
              <a:rPr sz="2025" spc="-262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2025" spc="-186" dirty="0">
                <a:solidFill>
                  <a:srgbClr val="FFFFFF"/>
                </a:solidFill>
                <a:latin typeface="Verdana"/>
                <a:cs typeface="Verdana"/>
              </a:rPr>
              <a:t>because</a:t>
            </a:r>
            <a:r>
              <a:rPr sz="2025" spc="-26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63" dirty="0">
                <a:solidFill>
                  <a:srgbClr val="FFFFFF"/>
                </a:solidFill>
                <a:latin typeface="Verdana"/>
                <a:cs typeface="Verdana"/>
              </a:rPr>
              <a:t>they</a:t>
            </a:r>
            <a:r>
              <a:rPr sz="2025" spc="-26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74" dirty="0">
                <a:solidFill>
                  <a:srgbClr val="FFFFFF"/>
                </a:solidFill>
                <a:latin typeface="Verdana"/>
                <a:cs typeface="Verdana"/>
              </a:rPr>
              <a:t>execute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97" dirty="0">
                <a:solidFill>
                  <a:srgbClr val="FFFFFF"/>
                </a:solidFill>
                <a:latin typeface="Verdana"/>
                <a:cs typeface="Verdana"/>
              </a:rPr>
              <a:t>an  </a:t>
            </a:r>
            <a:r>
              <a:rPr sz="2025" spc="-183" dirty="0">
                <a:solidFill>
                  <a:srgbClr val="FFFFFF"/>
                </a:solidFill>
                <a:latin typeface="Verdana"/>
                <a:cs typeface="Verdana"/>
              </a:rPr>
              <a:t>exact number </a:t>
            </a:r>
            <a:r>
              <a:rPr sz="2025" spc="-79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025" spc="-413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66" dirty="0">
                <a:solidFill>
                  <a:srgbClr val="FFFFFF"/>
                </a:solidFill>
                <a:latin typeface="Verdana"/>
                <a:cs typeface="Verdana"/>
              </a:rPr>
              <a:t>times</a:t>
            </a:r>
            <a:endParaRPr sz="2025">
              <a:latin typeface="Verdana"/>
              <a:cs typeface="Verdana"/>
            </a:endParaRPr>
          </a:p>
          <a:p>
            <a:pPr marL="165735" indent="-158591">
              <a:spcBef>
                <a:spcPts val="1907"/>
              </a:spcBef>
              <a:buChar char="•"/>
              <a:tabLst>
                <a:tab pos="166092" algn="l"/>
              </a:tabLst>
            </a:pPr>
            <a:r>
              <a:rPr sz="2025" spc="-104" dirty="0">
                <a:solidFill>
                  <a:srgbClr val="FFFFFF"/>
                </a:solidFill>
                <a:latin typeface="Verdana"/>
                <a:cs typeface="Verdana"/>
              </a:rPr>
              <a:t>We</a:t>
            </a:r>
            <a:r>
              <a:rPr sz="2025" spc="-26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214" dirty="0">
                <a:solidFill>
                  <a:srgbClr val="FFFFFF"/>
                </a:solidFill>
                <a:latin typeface="Verdana"/>
                <a:cs typeface="Verdana"/>
              </a:rPr>
              <a:t>say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66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29" dirty="0">
                <a:solidFill>
                  <a:srgbClr val="00FF00"/>
                </a:solidFill>
                <a:latin typeface="Verdana"/>
                <a:cs typeface="Verdana"/>
              </a:rPr>
              <a:t>“definite</a:t>
            </a:r>
            <a:r>
              <a:rPr sz="2025" spc="-262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2025" spc="-132" dirty="0">
                <a:solidFill>
                  <a:srgbClr val="00FF00"/>
                </a:solidFill>
                <a:latin typeface="Verdana"/>
                <a:cs typeface="Verdana"/>
              </a:rPr>
              <a:t>loops</a:t>
            </a:r>
            <a:r>
              <a:rPr sz="2025" spc="-258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2025" spc="-166" dirty="0">
                <a:solidFill>
                  <a:srgbClr val="00FF00"/>
                </a:solidFill>
                <a:latin typeface="Verdana"/>
                <a:cs typeface="Verdana"/>
              </a:rPr>
              <a:t>iterate</a:t>
            </a:r>
            <a:r>
              <a:rPr sz="2025" spc="-258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2025" spc="-186" dirty="0">
                <a:solidFill>
                  <a:srgbClr val="00FF00"/>
                </a:solidFill>
                <a:latin typeface="Verdana"/>
                <a:cs typeface="Verdana"/>
              </a:rPr>
              <a:t>through</a:t>
            </a:r>
            <a:r>
              <a:rPr sz="2025" spc="-258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2025" spc="-157" dirty="0">
                <a:solidFill>
                  <a:srgbClr val="00FF00"/>
                </a:solidFill>
                <a:latin typeface="Verdana"/>
                <a:cs typeface="Verdana"/>
              </a:rPr>
              <a:t>the</a:t>
            </a:r>
            <a:r>
              <a:rPr sz="2025" spc="-262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2025" spc="-186" dirty="0">
                <a:solidFill>
                  <a:srgbClr val="00FF00"/>
                </a:solidFill>
                <a:latin typeface="Verdana"/>
                <a:cs typeface="Verdana"/>
              </a:rPr>
              <a:t>members</a:t>
            </a:r>
            <a:r>
              <a:rPr sz="2025" spc="-258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2025" spc="-79" dirty="0">
                <a:solidFill>
                  <a:srgbClr val="00FF00"/>
                </a:solidFill>
                <a:latin typeface="Verdana"/>
                <a:cs typeface="Verdana"/>
              </a:rPr>
              <a:t>of</a:t>
            </a:r>
            <a:r>
              <a:rPr sz="2025" spc="-258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2025" spc="-244" dirty="0">
                <a:solidFill>
                  <a:srgbClr val="00FF00"/>
                </a:solidFill>
                <a:latin typeface="Verdana"/>
                <a:cs typeface="Verdana"/>
              </a:rPr>
              <a:t>a</a:t>
            </a:r>
            <a:r>
              <a:rPr sz="2025" spc="-262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2025" spc="-166" dirty="0">
                <a:solidFill>
                  <a:srgbClr val="00FF00"/>
                </a:solidFill>
                <a:latin typeface="Verdana"/>
                <a:cs typeface="Verdana"/>
              </a:rPr>
              <a:t>set”</a:t>
            </a:r>
            <a:endParaRPr sz="2025">
              <a:latin typeface="Verdana"/>
              <a:cs typeface="Verdan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1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1137" y="812208"/>
            <a:ext cx="7315200" cy="665086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394" dirty="0"/>
              <a:t>Program </a:t>
            </a:r>
            <a:r>
              <a:rPr spc="-354" dirty="0"/>
              <a:t>Steps </a:t>
            </a:r>
            <a:r>
              <a:rPr spc="-349" dirty="0"/>
              <a:t>or </a:t>
            </a:r>
            <a:r>
              <a:rPr spc="-394" dirty="0"/>
              <a:t>Program</a:t>
            </a:r>
            <a:r>
              <a:rPr spc="-1083" dirty="0"/>
              <a:t> </a:t>
            </a:r>
            <a:r>
              <a:rPr spc="-258" dirty="0"/>
              <a:t>Flow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867661" y="1905000"/>
            <a:ext cx="7408676" cy="4194899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225028" marR="2858" indent="-214670">
              <a:lnSpc>
                <a:spcPct val="113300"/>
              </a:lnSpc>
              <a:spcBef>
                <a:spcPts val="56"/>
              </a:spcBef>
              <a:buSzPct val="170833"/>
              <a:buChar char="•"/>
              <a:tabLst>
                <a:tab pos="225743" algn="l"/>
              </a:tabLst>
            </a:pPr>
            <a:r>
              <a:rPr sz="2400" spc="-177" dirty="0"/>
              <a:t>Like</a:t>
            </a:r>
            <a:r>
              <a:rPr sz="2400" spc="-256" dirty="0"/>
              <a:t> </a:t>
            </a:r>
            <a:r>
              <a:rPr sz="2400" spc="-244" dirty="0"/>
              <a:t>a</a:t>
            </a:r>
            <a:r>
              <a:rPr sz="2400" spc="-253" dirty="0"/>
              <a:t> </a:t>
            </a:r>
            <a:r>
              <a:rPr sz="2400" spc="-160" dirty="0"/>
              <a:t>recipe</a:t>
            </a:r>
            <a:r>
              <a:rPr sz="2400" spc="-256" dirty="0"/>
              <a:t> </a:t>
            </a:r>
            <a:r>
              <a:rPr sz="2400" spc="-166" dirty="0"/>
              <a:t>or</a:t>
            </a:r>
            <a:r>
              <a:rPr sz="2400" spc="-253" dirty="0"/>
              <a:t> </a:t>
            </a:r>
            <a:r>
              <a:rPr sz="2400" spc="-149" dirty="0"/>
              <a:t>installation</a:t>
            </a:r>
            <a:r>
              <a:rPr sz="2400" spc="-256" dirty="0"/>
              <a:t> </a:t>
            </a:r>
            <a:r>
              <a:rPr sz="2400" spc="-172" dirty="0"/>
              <a:t>instructions,</a:t>
            </a:r>
            <a:r>
              <a:rPr sz="2400" spc="-253" dirty="0"/>
              <a:t> </a:t>
            </a:r>
            <a:r>
              <a:rPr sz="2400" spc="-244" dirty="0"/>
              <a:t>a</a:t>
            </a:r>
            <a:r>
              <a:rPr sz="2400" spc="-256" dirty="0"/>
              <a:t> </a:t>
            </a:r>
            <a:r>
              <a:rPr sz="2400" spc="-197" dirty="0"/>
              <a:t>program</a:t>
            </a:r>
            <a:r>
              <a:rPr sz="2400" spc="-253" dirty="0"/>
              <a:t> </a:t>
            </a:r>
            <a:r>
              <a:rPr sz="2400" spc="-172" dirty="0"/>
              <a:t>is</a:t>
            </a:r>
            <a:r>
              <a:rPr sz="2400" spc="-256" dirty="0"/>
              <a:t> </a:t>
            </a:r>
            <a:r>
              <a:rPr sz="2400" spc="-244" dirty="0"/>
              <a:t>a</a:t>
            </a:r>
            <a:r>
              <a:rPr sz="2400" spc="-253" dirty="0"/>
              <a:t> </a:t>
            </a:r>
            <a:r>
              <a:rPr sz="2400" spc="-172" dirty="0">
                <a:solidFill>
                  <a:srgbClr val="FFFF00"/>
                </a:solidFill>
              </a:rPr>
              <a:t>sequence</a:t>
            </a:r>
            <a:r>
              <a:rPr sz="2400" spc="-253" dirty="0">
                <a:solidFill>
                  <a:srgbClr val="FFFF00"/>
                </a:solidFill>
              </a:rPr>
              <a:t> </a:t>
            </a:r>
            <a:r>
              <a:rPr sz="2400" spc="-79" dirty="0"/>
              <a:t>of  </a:t>
            </a:r>
            <a:r>
              <a:rPr sz="2400" spc="-172" dirty="0"/>
              <a:t>steps</a:t>
            </a:r>
            <a:r>
              <a:rPr sz="2400" spc="-262" dirty="0"/>
              <a:t> </a:t>
            </a:r>
            <a:r>
              <a:rPr sz="2400" spc="-118" dirty="0"/>
              <a:t>to</a:t>
            </a:r>
            <a:r>
              <a:rPr sz="2400" spc="-258" dirty="0"/>
              <a:t> </a:t>
            </a:r>
            <a:r>
              <a:rPr sz="2400" spc="-155" dirty="0"/>
              <a:t>be</a:t>
            </a:r>
            <a:r>
              <a:rPr sz="2400" spc="-258" dirty="0"/>
              <a:t> </a:t>
            </a:r>
            <a:r>
              <a:rPr sz="2400" spc="-143" dirty="0"/>
              <a:t>done</a:t>
            </a:r>
            <a:r>
              <a:rPr sz="2400" spc="-258" dirty="0"/>
              <a:t> </a:t>
            </a:r>
            <a:r>
              <a:rPr sz="2400" spc="-141" dirty="0"/>
              <a:t>in</a:t>
            </a:r>
            <a:r>
              <a:rPr sz="2400" spc="-258" dirty="0"/>
              <a:t> </a:t>
            </a:r>
            <a:r>
              <a:rPr sz="2400" spc="-197" dirty="0"/>
              <a:t>order.</a:t>
            </a:r>
          </a:p>
          <a:p>
            <a:pPr marL="3215">
              <a:spcBef>
                <a:spcPts val="3"/>
              </a:spcBef>
              <a:buClr>
                <a:srgbClr val="FFFFFF"/>
              </a:buClr>
              <a:buFont typeface="Verdana"/>
              <a:buChar char="•"/>
            </a:pPr>
            <a:endParaRPr sz="3200" dirty="0">
              <a:latin typeface="Times New Roman"/>
              <a:cs typeface="Times New Roman"/>
            </a:endParaRPr>
          </a:p>
          <a:p>
            <a:pPr marL="225028" indent="-214670">
              <a:buSzPct val="170833"/>
              <a:buChar char="•"/>
              <a:tabLst>
                <a:tab pos="225743" algn="l"/>
              </a:tabLst>
            </a:pPr>
            <a:r>
              <a:rPr sz="2400" spc="-172" dirty="0"/>
              <a:t>Some</a:t>
            </a:r>
            <a:r>
              <a:rPr sz="2400" spc="-258" dirty="0"/>
              <a:t> </a:t>
            </a:r>
            <a:r>
              <a:rPr sz="2400" spc="-172" dirty="0"/>
              <a:t>steps</a:t>
            </a:r>
            <a:r>
              <a:rPr sz="2400" spc="-258" dirty="0"/>
              <a:t> </a:t>
            </a:r>
            <a:r>
              <a:rPr sz="2400" spc="-211" dirty="0"/>
              <a:t>are</a:t>
            </a:r>
            <a:r>
              <a:rPr sz="2400" spc="-258" dirty="0"/>
              <a:t> </a:t>
            </a:r>
            <a:r>
              <a:rPr sz="2400" spc="-138" dirty="0">
                <a:solidFill>
                  <a:srgbClr val="FFFF00"/>
                </a:solidFill>
              </a:rPr>
              <a:t>conditional</a:t>
            </a:r>
            <a:r>
              <a:rPr sz="2400" spc="-258" dirty="0">
                <a:solidFill>
                  <a:srgbClr val="FFFF00"/>
                </a:solidFill>
              </a:rPr>
              <a:t> </a:t>
            </a:r>
            <a:r>
              <a:rPr sz="2400" spc="-62" dirty="0"/>
              <a:t>-</a:t>
            </a:r>
            <a:r>
              <a:rPr sz="2400" spc="-258" dirty="0"/>
              <a:t> </a:t>
            </a:r>
            <a:r>
              <a:rPr sz="2400" spc="-163" dirty="0"/>
              <a:t>they</a:t>
            </a:r>
            <a:r>
              <a:rPr sz="2400" spc="-258" dirty="0"/>
              <a:t> </a:t>
            </a:r>
            <a:r>
              <a:rPr sz="2400" spc="-205" dirty="0"/>
              <a:t>may</a:t>
            </a:r>
            <a:r>
              <a:rPr sz="2400" spc="-256" dirty="0"/>
              <a:t> </a:t>
            </a:r>
            <a:r>
              <a:rPr sz="2400" spc="-155" dirty="0"/>
              <a:t>be</a:t>
            </a:r>
            <a:r>
              <a:rPr sz="2400" spc="-258" dirty="0"/>
              <a:t> </a:t>
            </a:r>
            <a:r>
              <a:rPr sz="2400" spc="-194" dirty="0"/>
              <a:t>skipped.</a:t>
            </a:r>
          </a:p>
          <a:p>
            <a:pPr marL="225028" indent="-214670">
              <a:spcBef>
                <a:spcPts val="3687"/>
              </a:spcBef>
              <a:buSzPct val="170833"/>
              <a:buChar char="•"/>
              <a:tabLst>
                <a:tab pos="225743" algn="l"/>
              </a:tabLst>
            </a:pPr>
            <a:r>
              <a:rPr sz="2400" spc="-169" dirty="0"/>
              <a:t>Sometimes</a:t>
            </a:r>
            <a:r>
              <a:rPr sz="2400" spc="-258" dirty="0"/>
              <a:t> </a:t>
            </a:r>
            <a:r>
              <a:rPr sz="2400" spc="-244" dirty="0"/>
              <a:t>a</a:t>
            </a:r>
            <a:r>
              <a:rPr sz="2400" spc="-258" dirty="0"/>
              <a:t> </a:t>
            </a:r>
            <a:r>
              <a:rPr sz="2400" spc="-160" dirty="0"/>
              <a:t>step</a:t>
            </a:r>
            <a:r>
              <a:rPr sz="2400" spc="-258" dirty="0"/>
              <a:t> </a:t>
            </a:r>
            <a:r>
              <a:rPr sz="2400" spc="-166" dirty="0"/>
              <a:t>or</a:t>
            </a:r>
            <a:r>
              <a:rPr sz="2400" spc="-258" dirty="0"/>
              <a:t> </a:t>
            </a:r>
            <a:r>
              <a:rPr sz="2400" spc="-188" dirty="0"/>
              <a:t>group</a:t>
            </a:r>
            <a:r>
              <a:rPr sz="2400" spc="-258" dirty="0"/>
              <a:t> </a:t>
            </a:r>
            <a:r>
              <a:rPr sz="2400" spc="-79" dirty="0"/>
              <a:t>of</a:t>
            </a:r>
            <a:r>
              <a:rPr sz="2400" spc="-258" dirty="0"/>
              <a:t> </a:t>
            </a:r>
            <a:r>
              <a:rPr sz="2400" spc="-172" dirty="0"/>
              <a:t>steps</a:t>
            </a:r>
            <a:r>
              <a:rPr sz="2400" spc="-258" dirty="0"/>
              <a:t> </a:t>
            </a:r>
            <a:r>
              <a:rPr sz="2400" spc="-211" dirty="0"/>
              <a:t>are</a:t>
            </a:r>
            <a:r>
              <a:rPr sz="2400" spc="-256" dirty="0"/>
              <a:t> </a:t>
            </a:r>
            <a:r>
              <a:rPr sz="2400" spc="-118" dirty="0"/>
              <a:t>to</a:t>
            </a:r>
            <a:r>
              <a:rPr sz="2400" spc="-258" dirty="0"/>
              <a:t> </a:t>
            </a:r>
            <a:r>
              <a:rPr sz="2400" spc="-155" dirty="0"/>
              <a:t>be</a:t>
            </a:r>
            <a:r>
              <a:rPr sz="2400" spc="-258" dirty="0"/>
              <a:t> </a:t>
            </a:r>
            <a:r>
              <a:rPr sz="2400" spc="-188" dirty="0">
                <a:solidFill>
                  <a:srgbClr val="FFFF00"/>
                </a:solidFill>
              </a:rPr>
              <a:t>repeated</a:t>
            </a:r>
            <a:r>
              <a:rPr sz="2400" spc="-188" dirty="0"/>
              <a:t>.</a:t>
            </a:r>
          </a:p>
          <a:p>
            <a:pPr marL="225028" marR="433983" indent="-214670">
              <a:lnSpc>
                <a:spcPct val="113900"/>
              </a:lnSpc>
              <a:spcBef>
                <a:spcPts val="3350"/>
              </a:spcBef>
              <a:buSzPct val="170833"/>
              <a:buChar char="•"/>
              <a:tabLst>
                <a:tab pos="225743" algn="l"/>
              </a:tabLst>
            </a:pPr>
            <a:r>
              <a:rPr sz="2400" spc="-169" dirty="0"/>
              <a:t>Sometimes</a:t>
            </a:r>
            <a:r>
              <a:rPr sz="2400" spc="-258" dirty="0"/>
              <a:t> </a:t>
            </a:r>
            <a:r>
              <a:rPr sz="2400" spc="-180" dirty="0"/>
              <a:t>we</a:t>
            </a:r>
            <a:r>
              <a:rPr sz="2400" spc="-256" dirty="0"/>
              <a:t> </a:t>
            </a:r>
            <a:r>
              <a:rPr sz="2400" spc="-169" dirty="0"/>
              <a:t>store</a:t>
            </a:r>
            <a:r>
              <a:rPr sz="2400" spc="-258" dirty="0"/>
              <a:t> </a:t>
            </a:r>
            <a:r>
              <a:rPr sz="2400" spc="-244" dirty="0"/>
              <a:t>a</a:t>
            </a:r>
            <a:r>
              <a:rPr sz="2400" spc="-256" dirty="0"/>
              <a:t> </a:t>
            </a:r>
            <a:r>
              <a:rPr sz="2400" spc="-169" dirty="0"/>
              <a:t>set</a:t>
            </a:r>
            <a:r>
              <a:rPr sz="2400" spc="-258" dirty="0"/>
              <a:t> </a:t>
            </a:r>
            <a:r>
              <a:rPr sz="2400" spc="-79" dirty="0"/>
              <a:t>of</a:t>
            </a:r>
            <a:r>
              <a:rPr sz="2400" spc="-256" dirty="0"/>
              <a:t> </a:t>
            </a:r>
            <a:r>
              <a:rPr sz="2400" spc="-172" dirty="0"/>
              <a:t>steps</a:t>
            </a:r>
            <a:r>
              <a:rPr sz="2400" spc="-258" dirty="0"/>
              <a:t> </a:t>
            </a:r>
            <a:r>
              <a:rPr sz="2400" spc="-118" dirty="0"/>
              <a:t>to</a:t>
            </a:r>
            <a:r>
              <a:rPr sz="2400" spc="-256" dirty="0"/>
              <a:t> </a:t>
            </a:r>
            <a:r>
              <a:rPr sz="2400" spc="-155" dirty="0"/>
              <a:t>be</a:t>
            </a:r>
            <a:r>
              <a:rPr sz="2400" spc="-258" dirty="0"/>
              <a:t> </a:t>
            </a:r>
            <a:r>
              <a:rPr sz="2400" spc="-188" dirty="0">
                <a:solidFill>
                  <a:srgbClr val="FFC000"/>
                </a:solidFill>
              </a:rPr>
              <a:t>used</a:t>
            </a:r>
            <a:r>
              <a:rPr sz="2400" spc="-256" dirty="0">
                <a:solidFill>
                  <a:srgbClr val="FFC000"/>
                </a:solidFill>
              </a:rPr>
              <a:t> </a:t>
            </a:r>
            <a:r>
              <a:rPr sz="2400" spc="-177" dirty="0">
                <a:solidFill>
                  <a:srgbClr val="FFC000"/>
                </a:solidFill>
              </a:rPr>
              <a:t>over</a:t>
            </a:r>
            <a:r>
              <a:rPr sz="2400" spc="-258" dirty="0">
                <a:solidFill>
                  <a:srgbClr val="FFC000"/>
                </a:solidFill>
              </a:rPr>
              <a:t> </a:t>
            </a:r>
            <a:r>
              <a:rPr sz="2400" spc="-177" dirty="0">
                <a:solidFill>
                  <a:srgbClr val="FFC000"/>
                </a:solidFill>
              </a:rPr>
              <a:t>and</a:t>
            </a:r>
            <a:r>
              <a:rPr sz="2400" spc="-256" dirty="0">
                <a:solidFill>
                  <a:srgbClr val="FFC000"/>
                </a:solidFill>
              </a:rPr>
              <a:t> </a:t>
            </a:r>
            <a:r>
              <a:rPr sz="2400" spc="-177" dirty="0" smtClean="0">
                <a:solidFill>
                  <a:srgbClr val="FFC000"/>
                </a:solidFill>
              </a:rPr>
              <a:t>over</a:t>
            </a:r>
            <a:endParaRPr sz="2400" spc="-293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4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93209" y="1283805"/>
            <a:ext cx="5350669" cy="665086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290" dirty="0"/>
              <a:t>A </a:t>
            </a:r>
            <a:r>
              <a:rPr spc="-318" dirty="0"/>
              <a:t>Simple </a:t>
            </a:r>
            <a:r>
              <a:rPr spc="-262" dirty="0"/>
              <a:t>Definite</a:t>
            </a:r>
            <a:r>
              <a:rPr spc="-1060" dirty="0"/>
              <a:t> </a:t>
            </a:r>
            <a:r>
              <a:rPr spc="-253" dirty="0"/>
              <a:t>Loop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76578" y="3008645"/>
            <a:ext cx="4026932" cy="946205"/>
          </a:xfrm>
          <a:prstGeom prst="rect">
            <a:avLst/>
          </a:prstGeom>
        </p:spPr>
        <p:txBody>
          <a:bodyPr vert="horz" wrap="square" lIns="0" tIns="5001" rIns="0" bIns="0" rtlCol="0">
            <a:spAutoFit/>
          </a:bodyPr>
          <a:lstStyle/>
          <a:p>
            <a:pPr marL="624364" marR="2858" indent="-617577">
              <a:lnSpc>
                <a:spcPct val="100699"/>
              </a:lnSpc>
              <a:spcBef>
                <a:spcPts val="39"/>
              </a:spcBef>
              <a:tabLst>
                <a:tab pos="932974" algn="l"/>
              </a:tabLst>
            </a:pPr>
            <a:r>
              <a:rPr sz="2025" b="1" spc="-3" dirty="0">
                <a:solidFill>
                  <a:srgbClr val="FFFF00"/>
                </a:solidFill>
                <a:latin typeface="Courier New"/>
                <a:cs typeface="Courier New"/>
              </a:rPr>
              <a:t>for</a:t>
            </a:r>
            <a:r>
              <a:rPr sz="2025" b="1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2025" b="1" dirty="0">
                <a:solidFill>
                  <a:srgbClr val="00FF00"/>
                </a:solidFill>
                <a:latin typeface="Courier New"/>
                <a:cs typeface="Courier New"/>
              </a:rPr>
              <a:t>i	</a:t>
            </a:r>
            <a:r>
              <a:rPr sz="2025" b="1" spc="-3" dirty="0">
                <a:solidFill>
                  <a:srgbClr val="FFFF00"/>
                </a:solidFill>
                <a:latin typeface="Courier New"/>
                <a:cs typeface="Courier New"/>
              </a:rPr>
              <a:t>in </a:t>
            </a:r>
            <a:r>
              <a:rPr sz="2025" b="1" spc="-3" dirty="0">
                <a:solidFill>
                  <a:srgbClr val="FF7E00"/>
                </a:solidFill>
                <a:latin typeface="Courier New"/>
                <a:cs typeface="Courier New"/>
              </a:rPr>
              <a:t>[5, 4, 3, 2, 1]</a:t>
            </a:r>
            <a:r>
              <a:rPr sz="2025" b="1" spc="-34" dirty="0">
                <a:solidFill>
                  <a:srgbClr val="FF7E00"/>
                </a:solidFill>
                <a:latin typeface="Courier New"/>
                <a:cs typeface="Courier New"/>
              </a:rPr>
              <a:t> </a:t>
            </a:r>
            <a:r>
              <a:rPr sz="2025" b="1" dirty="0">
                <a:solidFill>
                  <a:srgbClr val="FFFF00"/>
                </a:solidFill>
                <a:latin typeface="Courier New"/>
                <a:cs typeface="Courier New"/>
              </a:rPr>
              <a:t>:  </a:t>
            </a:r>
            <a:r>
              <a:rPr sz="2025" b="1" spc="-3" dirty="0">
                <a:solidFill>
                  <a:srgbClr val="FFFF00"/>
                </a:solidFill>
                <a:latin typeface="Courier New"/>
                <a:cs typeface="Courier New"/>
              </a:rPr>
              <a:t>print</a:t>
            </a:r>
            <a:r>
              <a:rPr sz="2025" b="1" spc="-6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2025" b="1" dirty="0">
                <a:solidFill>
                  <a:srgbClr val="00FF00"/>
                </a:solidFill>
                <a:latin typeface="Courier New"/>
                <a:cs typeface="Courier New"/>
              </a:rPr>
              <a:t>i</a:t>
            </a:r>
            <a:endParaRPr sz="2025" dirty="0">
              <a:latin typeface="Courier New"/>
              <a:cs typeface="Courier New"/>
            </a:endParaRPr>
          </a:p>
          <a:p>
            <a:pPr marL="7144">
              <a:spcBef>
                <a:spcPts val="17"/>
              </a:spcBef>
            </a:pPr>
            <a:r>
              <a:rPr sz="2025" b="1" spc="-3" dirty="0">
                <a:solidFill>
                  <a:srgbClr val="FFFF00"/>
                </a:solidFill>
                <a:latin typeface="Courier New"/>
                <a:cs typeface="Courier New"/>
              </a:rPr>
              <a:t>print</a:t>
            </a:r>
            <a:r>
              <a:rPr sz="2025" b="1" spc="-6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2025" b="1" spc="-3" dirty="0">
                <a:solidFill>
                  <a:srgbClr val="FF7E00"/>
                </a:solidFill>
                <a:latin typeface="Courier New"/>
                <a:cs typeface="Courier New"/>
              </a:rPr>
              <a:t>'Blastoff!'</a:t>
            </a:r>
            <a:endParaRPr sz="2025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32016" y="2666971"/>
            <a:ext cx="1220867" cy="2500204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2700" spc="-256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endParaRPr sz="2700">
              <a:latin typeface="Verdana"/>
              <a:cs typeface="Verdana"/>
            </a:endParaRPr>
          </a:p>
          <a:p>
            <a:pPr marL="7144">
              <a:spcBef>
                <a:spcPts val="8"/>
              </a:spcBef>
            </a:pPr>
            <a:r>
              <a:rPr sz="2700" spc="-208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endParaRPr sz="2700">
              <a:latin typeface="Verdana"/>
              <a:cs typeface="Verdana"/>
            </a:endParaRPr>
          </a:p>
          <a:p>
            <a:pPr marL="7144">
              <a:spcBef>
                <a:spcPts val="8"/>
              </a:spcBef>
            </a:pPr>
            <a:r>
              <a:rPr sz="2700" spc="-242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2700">
              <a:latin typeface="Verdana"/>
              <a:cs typeface="Verdana"/>
            </a:endParaRPr>
          </a:p>
          <a:p>
            <a:pPr marL="7144">
              <a:spcBef>
                <a:spcPts val="8"/>
              </a:spcBef>
            </a:pPr>
            <a:r>
              <a:rPr sz="2700" spc="-304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2700">
              <a:latin typeface="Verdana"/>
              <a:cs typeface="Verdana"/>
            </a:endParaRPr>
          </a:p>
          <a:p>
            <a:pPr marL="7144">
              <a:spcBef>
                <a:spcPts val="8"/>
              </a:spcBef>
            </a:pPr>
            <a:r>
              <a:rPr sz="2700" spc="-759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2700">
              <a:latin typeface="Verdana"/>
              <a:cs typeface="Verdana"/>
            </a:endParaRPr>
          </a:p>
          <a:p>
            <a:pPr marL="7144">
              <a:spcBef>
                <a:spcPts val="8"/>
              </a:spcBef>
            </a:pPr>
            <a:r>
              <a:rPr sz="2700" spc="-200" dirty="0">
                <a:solidFill>
                  <a:srgbClr val="FFFFFF"/>
                </a:solidFill>
                <a:latin typeface="Verdana"/>
                <a:cs typeface="Verdana"/>
              </a:rPr>
              <a:t>Blastoff!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95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2168" y="1065950"/>
            <a:ext cx="5350669" cy="665086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290" dirty="0"/>
              <a:t>A </a:t>
            </a:r>
            <a:r>
              <a:rPr spc="-318" dirty="0"/>
              <a:t>Simple </a:t>
            </a:r>
            <a:r>
              <a:rPr spc="-262" dirty="0"/>
              <a:t>Definite</a:t>
            </a:r>
            <a:r>
              <a:rPr spc="-1060" dirty="0"/>
              <a:t> </a:t>
            </a:r>
            <a:r>
              <a:rPr spc="-253" dirty="0"/>
              <a:t>Loop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924648" y="2891643"/>
          <a:ext cx="2710691" cy="1587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8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86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86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11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98596">
                <a:tc>
                  <a:txBody>
                    <a:bodyPr/>
                    <a:lstStyle/>
                    <a:p>
                      <a:pPr marL="31750">
                        <a:lnSpc>
                          <a:spcPts val="2480"/>
                        </a:lnSpc>
                      </a:pPr>
                      <a:r>
                        <a:rPr sz="1400" b="1" spc="-5" dirty="0">
                          <a:solidFill>
                            <a:srgbClr val="FFFF00"/>
                          </a:solidFill>
                          <a:latin typeface="Courier New"/>
                          <a:cs typeface="Courier New"/>
                        </a:rPr>
                        <a:t>for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480"/>
                        </a:lnSpc>
                        <a:tabLst>
                          <a:tab pos="457200" algn="l"/>
                        </a:tabLst>
                      </a:pPr>
                      <a:r>
                        <a:rPr sz="1400" b="1" dirty="0">
                          <a:solidFill>
                            <a:srgbClr val="00FF00"/>
                          </a:solidFill>
                          <a:latin typeface="Courier New"/>
                          <a:cs typeface="Courier New"/>
                        </a:rPr>
                        <a:t>i	</a:t>
                      </a:r>
                      <a:r>
                        <a:rPr sz="1400" b="1" spc="-5" dirty="0">
                          <a:solidFill>
                            <a:srgbClr val="FFFF00"/>
                          </a:solidFill>
                          <a:latin typeface="Courier New"/>
                          <a:cs typeface="Courier New"/>
                        </a:rPr>
                        <a:t>in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83185" algn="ctr">
                        <a:lnSpc>
                          <a:spcPts val="2480"/>
                        </a:lnSpc>
                      </a:pPr>
                      <a:r>
                        <a:rPr sz="1400" b="1" spc="-5" dirty="0">
                          <a:solidFill>
                            <a:srgbClr val="FF7E00"/>
                          </a:solidFill>
                          <a:latin typeface="Courier New"/>
                          <a:cs typeface="Courier New"/>
                        </a:rPr>
                        <a:t>[5,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480"/>
                        </a:lnSpc>
                      </a:pPr>
                      <a:r>
                        <a:rPr sz="1400" b="1" spc="-5" dirty="0">
                          <a:solidFill>
                            <a:srgbClr val="FF7E00"/>
                          </a:solidFill>
                          <a:latin typeface="Courier New"/>
                          <a:cs typeface="Courier New"/>
                        </a:rPr>
                        <a:t>4,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480"/>
                        </a:lnSpc>
                      </a:pPr>
                      <a:r>
                        <a:rPr sz="1400" b="1" spc="-5" dirty="0">
                          <a:solidFill>
                            <a:srgbClr val="FF7E00"/>
                          </a:solidFill>
                          <a:latin typeface="Courier New"/>
                          <a:cs typeface="Courier New"/>
                        </a:rPr>
                        <a:t>3,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480"/>
                        </a:lnSpc>
                      </a:pPr>
                      <a:r>
                        <a:rPr sz="1400" b="1" spc="-5" dirty="0">
                          <a:solidFill>
                            <a:srgbClr val="FF7E00"/>
                          </a:solidFill>
                          <a:latin typeface="Courier New"/>
                          <a:cs typeface="Courier New"/>
                        </a:rPr>
                        <a:t>2,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2480"/>
                        </a:lnSpc>
                      </a:pPr>
                      <a:r>
                        <a:rPr sz="1400" b="1" spc="-5" dirty="0">
                          <a:solidFill>
                            <a:srgbClr val="FF7E00"/>
                          </a:solidFill>
                          <a:latin typeface="Courier New"/>
                          <a:cs typeface="Courier New"/>
                        </a:rPr>
                        <a:t>1]</a:t>
                      </a:r>
                      <a:r>
                        <a:rPr sz="1400" b="1" spc="-80" dirty="0">
                          <a:solidFill>
                            <a:srgbClr val="FF7E0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: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5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2545"/>
                        </a:lnSpc>
                      </a:pPr>
                      <a:r>
                        <a:rPr sz="1400" b="1" spc="-5" dirty="0">
                          <a:solidFill>
                            <a:srgbClr val="FFFF00"/>
                          </a:solidFill>
                          <a:latin typeface="Courier New"/>
                          <a:cs typeface="Courier New"/>
                        </a:rPr>
                        <a:t>print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83185" algn="ctr">
                        <a:lnSpc>
                          <a:spcPts val="2545"/>
                        </a:lnSpc>
                      </a:pPr>
                      <a:r>
                        <a:rPr sz="1400" b="1" dirty="0">
                          <a:solidFill>
                            <a:srgbClr val="00FF00"/>
                          </a:solidFill>
                          <a:latin typeface="Courier New"/>
                          <a:cs typeface="Courier New"/>
                        </a:rPr>
                        <a:t>i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935364" y="3262976"/>
            <a:ext cx="1763435" cy="214963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1350" b="1" spc="-3" dirty="0">
                <a:solidFill>
                  <a:srgbClr val="FFFF00"/>
                </a:solidFill>
                <a:latin typeface="Courier New"/>
                <a:cs typeface="Courier New"/>
              </a:rPr>
              <a:t>print</a:t>
            </a:r>
            <a:r>
              <a:rPr sz="1350" b="1" spc="-48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350" b="1" spc="-3" dirty="0">
                <a:solidFill>
                  <a:srgbClr val="FF7E00"/>
                </a:solidFill>
                <a:latin typeface="Courier New"/>
                <a:cs typeface="Courier New"/>
              </a:rPr>
              <a:t>'Blastoff!'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63926" y="2566733"/>
            <a:ext cx="768310" cy="1565717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1688" spc="-160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endParaRPr sz="1688">
              <a:latin typeface="Verdana"/>
              <a:cs typeface="Verdana"/>
            </a:endParaRPr>
          </a:p>
          <a:p>
            <a:pPr marL="7144"/>
            <a:r>
              <a:rPr sz="1688" spc="-132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endParaRPr sz="1688">
              <a:latin typeface="Verdana"/>
              <a:cs typeface="Verdana"/>
            </a:endParaRPr>
          </a:p>
          <a:p>
            <a:pPr marL="7144"/>
            <a:r>
              <a:rPr sz="1688" spc="-152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1688">
              <a:latin typeface="Verdana"/>
              <a:cs typeface="Verdana"/>
            </a:endParaRPr>
          </a:p>
          <a:p>
            <a:pPr marL="7144"/>
            <a:r>
              <a:rPr sz="1688" spc="-191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1688">
              <a:latin typeface="Verdana"/>
              <a:cs typeface="Verdana"/>
            </a:endParaRPr>
          </a:p>
          <a:p>
            <a:pPr marL="7144"/>
            <a:r>
              <a:rPr sz="1688" spc="-475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1688">
              <a:latin typeface="Verdana"/>
              <a:cs typeface="Verdana"/>
            </a:endParaRPr>
          </a:p>
          <a:p>
            <a:pPr marL="7144"/>
            <a:r>
              <a:rPr sz="1688" spc="-127" dirty="0">
                <a:solidFill>
                  <a:srgbClr val="FFFFFF"/>
                </a:solidFill>
                <a:latin typeface="Verdana"/>
                <a:cs typeface="Verdana"/>
              </a:rPr>
              <a:t>Blastoff!</a:t>
            </a:r>
            <a:endParaRPr sz="1688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10854" y="1956514"/>
            <a:ext cx="6429" cy="240387"/>
          </a:xfrm>
          <a:custGeom>
            <a:avLst/>
            <a:gdLst/>
            <a:ahLst/>
            <a:cxnLst/>
            <a:rect l="l" t="t" r="r" b="b"/>
            <a:pathLst>
              <a:path w="11430" h="427355">
                <a:moveTo>
                  <a:pt x="10849" y="426764"/>
                </a:moveTo>
                <a:lnTo>
                  <a:pt x="0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86104" y="2165705"/>
            <a:ext cx="61256" cy="683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4398" y="2271709"/>
            <a:ext cx="1614488" cy="714375"/>
          </a:xfrm>
          <a:custGeom>
            <a:avLst/>
            <a:gdLst/>
            <a:ahLst/>
            <a:cxnLst/>
            <a:rect l="l" t="t" r="r" b="b"/>
            <a:pathLst>
              <a:path w="2870200" h="1270000">
                <a:moveTo>
                  <a:pt x="0" y="634948"/>
                </a:moveTo>
                <a:lnTo>
                  <a:pt x="1435047" y="0"/>
                </a:lnTo>
                <a:lnTo>
                  <a:pt x="2870094" y="634948"/>
                </a:lnTo>
                <a:lnTo>
                  <a:pt x="1435047" y="1269897"/>
                </a:lnTo>
                <a:lnTo>
                  <a:pt x="0" y="634948"/>
                </a:lnTo>
                <a:close/>
              </a:path>
            </a:pathLst>
          </a:custGeom>
          <a:ln w="76199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75799" y="2467350"/>
            <a:ext cx="691872" cy="301590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1913" spc="-141" dirty="0">
                <a:solidFill>
                  <a:srgbClr val="FF9900"/>
                </a:solidFill>
                <a:latin typeface="Verdana"/>
                <a:cs typeface="Verdana"/>
              </a:rPr>
              <a:t>Done?</a:t>
            </a:r>
            <a:endParaRPr sz="1913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22230" y="3064875"/>
            <a:ext cx="5715" cy="764381"/>
          </a:xfrm>
          <a:custGeom>
            <a:avLst/>
            <a:gdLst/>
            <a:ahLst/>
            <a:cxnLst/>
            <a:rect l="l" t="t" r="r" b="b"/>
            <a:pathLst>
              <a:path w="10160" h="1358900">
                <a:moveTo>
                  <a:pt x="10049" y="1358522"/>
                </a:moveTo>
                <a:lnTo>
                  <a:pt x="0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91673" y="3027371"/>
            <a:ext cx="61256" cy="682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14969" y="2839622"/>
            <a:ext cx="12144" cy="287536"/>
          </a:xfrm>
          <a:custGeom>
            <a:avLst/>
            <a:gdLst/>
            <a:ahLst/>
            <a:cxnLst/>
            <a:rect l="l" t="t" r="r" b="b"/>
            <a:pathLst>
              <a:path w="21589" h="511175">
                <a:moveTo>
                  <a:pt x="21199" y="511148"/>
                </a:moveTo>
                <a:lnTo>
                  <a:pt x="0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95900" y="3096136"/>
            <a:ext cx="61242" cy="684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29045" y="3564782"/>
            <a:ext cx="0" cy="276463"/>
          </a:xfrm>
          <a:custGeom>
            <a:avLst/>
            <a:gdLst/>
            <a:ahLst/>
            <a:cxnLst/>
            <a:rect l="l" t="t" r="r" b="b"/>
            <a:pathLst>
              <a:path h="491489">
                <a:moveTo>
                  <a:pt x="0" y="0"/>
                </a:moveTo>
                <a:lnTo>
                  <a:pt x="0" y="491399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26098" y="3821000"/>
            <a:ext cx="1910596" cy="0"/>
          </a:xfrm>
          <a:custGeom>
            <a:avLst/>
            <a:gdLst/>
            <a:ahLst/>
            <a:cxnLst/>
            <a:rect l="l" t="t" r="r" b="b"/>
            <a:pathLst>
              <a:path w="3396615">
                <a:moveTo>
                  <a:pt x="0" y="0"/>
                </a:moveTo>
                <a:lnTo>
                  <a:pt x="3396293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93095" y="2634254"/>
            <a:ext cx="144661" cy="1429"/>
          </a:xfrm>
          <a:custGeom>
            <a:avLst/>
            <a:gdLst/>
            <a:ahLst/>
            <a:cxnLst/>
            <a:rect l="l" t="t" r="r" b="b"/>
            <a:pathLst>
              <a:path w="257175" h="2539">
                <a:moveTo>
                  <a:pt x="-38099" y="1062"/>
                </a:moveTo>
                <a:lnTo>
                  <a:pt x="295024" y="1062"/>
                </a:lnTo>
              </a:path>
            </a:pathLst>
          </a:custGeom>
          <a:ln w="78324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55586" y="2604751"/>
            <a:ext cx="68217" cy="612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20908" y="4232735"/>
            <a:ext cx="7144" cy="283964"/>
          </a:xfrm>
          <a:custGeom>
            <a:avLst/>
            <a:gdLst/>
            <a:ahLst/>
            <a:cxnLst/>
            <a:rect l="l" t="t" r="r" b="b"/>
            <a:pathLst>
              <a:path w="12700" h="504825">
                <a:moveTo>
                  <a:pt x="0" y="504448"/>
                </a:moveTo>
                <a:lnTo>
                  <a:pt x="12424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90506" y="4485635"/>
            <a:ext cx="61256" cy="683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31269" y="2664558"/>
            <a:ext cx="1786" cy="1485186"/>
          </a:xfrm>
          <a:custGeom>
            <a:avLst/>
            <a:gdLst/>
            <a:ahLst/>
            <a:cxnLst/>
            <a:rect l="l" t="t" r="r" b="b"/>
            <a:pathLst>
              <a:path w="3175" h="2640329">
                <a:moveTo>
                  <a:pt x="3132" y="2639819"/>
                </a:moveTo>
                <a:lnTo>
                  <a:pt x="0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02389" y="4118815"/>
            <a:ext cx="61263" cy="681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31339" y="4242480"/>
            <a:ext cx="985838" cy="0"/>
          </a:xfrm>
          <a:custGeom>
            <a:avLst/>
            <a:gdLst/>
            <a:ahLst/>
            <a:cxnLst/>
            <a:rect l="l" t="t" r="r" b="b"/>
            <a:pathLst>
              <a:path w="1752600">
                <a:moveTo>
                  <a:pt x="0" y="0"/>
                </a:moveTo>
                <a:lnTo>
                  <a:pt x="1752583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23694" y="2209602"/>
            <a:ext cx="398264" cy="318838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2025" spc="-163" dirty="0">
                <a:solidFill>
                  <a:srgbClr val="FFFFFF"/>
                </a:solidFill>
                <a:latin typeface="Verdana"/>
                <a:cs typeface="Verdana"/>
              </a:rPr>
              <a:t>Yes</a:t>
            </a:r>
            <a:endParaRPr sz="2025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00098" y="4557705"/>
            <a:ext cx="1850231" cy="354248"/>
          </a:xfrm>
          <a:prstGeom prst="rect">
            <a:avLst/>
          </a:prstGeom>
          <a:solidFill>
            <a:srgbClr val="000000"/>
          </a:solidFill>
          <a:ln w="76199">
            <a:solidFill>
              <a:srgbClr val="00FFFF"/>
            </a:solidFill>
          </a:ln>
        </p:spPr>
        <p:txBody>
          <a:bodyPr vert="horz" wrap="square" lIns="0" tIns="50721" rIns="0" bIns="0" rtlCol="0">
            <a:spAutoFit/>
          </a:bodyPr>
          <a:lstStyle/>
          <a:p>
            <a:pPr marL="135374">
              <a:spcBef>
                <a:spcPts val="399"/>
              </a:spcBef>
            </a:pPr>
            <a:r>
              <a:rPr sz="1969" spc="-146" dirty="0">
                <a:solidFill>
                  <a:srgbClr val="FFFFFF"/>
                </a:solidFill>
                <a:latin typeface="Verdana"/>
                <a:cs typeface="Verdana"/>
              </a:rPr>
              <a:t>print </a:t>
            </a:r>
            <a:r>
              <a:rPr sz="1969" spc="-166" dirty="0">
                <a:solidFill>
                  <a:srgbClr val="FFFFFF"/>
                </a:solidFill>
                <a:latin typeface="Verdana"/>
                <a:cs typeface="Verdana"/>
              </a:rPr>
              <a:t>'Blast</a:t>
            </a:r>
            <a:r>
              <a:rPr sz="1969" spc="-363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69" spc="-135" dirty="0">
                <a:solidFill>
                  <a:srgbClr val="FFFFFF"/>
                </a:solidFill>
                <a:latin typeface="Verdana"/>
                <a:cs typeface="Verdana"/>
              </a:rPr>
              <a:t>off!'</a:t>
            </a:r>
            <a:endParaRPr sz="1969">
              <a:latin typeface="Verdana"/>
              <a:cs typeface="Verdan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807488" y="3143245"/>
            <a:ext cx="1643420" cy="354248"/>
          </a:xfrm>
          <a:prstGeom prst="rect">
            <a:avLst/>
          </a:prstGeom>
          <a:ln w="76199">
            <a:solidFill>
              <a:srgbClr val="00FFFF"/>
            </a:solidFill>
          </a:ln>
        </p:spPr>
        <p:txBody>
          <a:bodyPr vert="horz" wrap="square" lIns="0" tIns="50721" rIns="0" bIns="0" rtlCol="0">
            <a:spAutoFit/>
          </a:bodyPr>
          <a:lstStyle/>
          <a:p>
            <a:pPr marL="518636">
              <a:spcBef>
                <a:spcPts val="399"/>
              </a:spcBef>
            </a:pPr>
            <a:r>
              <a:rPr sz="1969" spc="-146" dirty="0">
                <a:solidFill>
                  <a:srgbClr val="FFFFFF"/>
                </a:solidFill>
                <a:latin typeface="Verdana"/>
                <a:cs typeface="Verdana"/>
              </a:rPr>
              <a:t>print</a:t>
            </a:r>
            <a:r>
              <a:rPr sz="1969" spc="-25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69" spc="-124" dirty="0">
                <a:solidFill>
                  <a:srgbClr val="00FF00"/>
                </a:solidFill>
                <a:latin typeface="Verdana"/>
                <a:cs typeface="Verdana"/>
              </a:rPr>
              <a:t>i</a:t>
            </a:r>
            <a:endParaRPr sz="1969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378348" y="2173882"/>
            <a:ext cx="336828" cy="318838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2025" spc="-104" dirty="0">
                <a:solidFill>
                  <a:srgbClr val="FFFFFF"/>
                </a:solidFill>
                <a:latin typeface="Verdana"/>
                <a:cs typeface="Verdana"/>
              </a:rPr>
              <a:t>No</a:t>
            </a:r>
            <a:endParaRPr sz="2025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784426" y="2421728"/>
            <a:ext cx="1752005" cy="354248"/>
          </a:xfrm>
          <a:prstGeom prst="rect">
            <a:avLst/>
          </a:prstGeom>
          <a:solidFill>
            <a:srgbClr val="000000"/>
          </a:solidFill>
          <a:ln w="76199">
            <a:solidFill>
              <a:srgbClr val="FFFF00"/>
            </a:solidFill>
          </a:ln>
        </p:spPr>
        <p:txBody>
          <a:bodyPr vert="horz" wrap="square" lIns="0" tIns="50721" rIns="0" bIns="0" rtlCol="0">
            <a:spAutoFit/>
          </a:bodyPr>
          <a:lstStyle/>
          <a:p>
            <a:pPr marL="176093">
              <a:spcBef>
                <a:spcPts val="399"/>
              </a:spcBef>
            </a:pPr>
            <a:r>
              <a:rPr sz="1969" spc="-135" dirty="0">
                <a:solidFill>
                  <a:srgbClr val="FF9900"/>
                </a:solidFill>
                <a:latin typeface="Verdana"/>
                <a:cs typeface="Verdana"/>
              </a:rPr>
              <a:t>Move </a:t>
            </a:r>
            <a:r>
              <a:rPr sz="1969" spc="-124" dirty="0">
                <a:solidFill>
                  <a:srgbClr val="00FF00"/>
                </a:solidFill>
                <a:latin typeface="Verdana"/>
                <a:cs typeface="Verdana"/>
              </a:rPr>
              <a:t>i</a:t>
            </a:r>
            <a:r>
              <a:rPr sz="1969" spc="-385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1969" spc="-191" dirty="0">
                <a:solidFill>
                  <a:srgbClr val="FF9900"/>
                </a:solidFill>
                <a:latin typeface="Verdana"/>
                <a:cs typeface="Verdana"/>
              </a:rPr>
              <a:t>ahead</a:t>
            </a:r>
            <a:endParaRPr sz="1969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249902" y="4863778"/>
            <a:ext cx="5398532" cy="82522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7144" marR="2858" algn="ctr">
              <a:lnSpc>
                <a:spcPts val="2149"/>
              </a:lnSpc>
              <a:spcBef>
                <a:spcPts val="135"/>
              </a:spcBef>
            </a:pPr>
            <a:r>
              <a:rPr spc="-110" dirty="0">
                <a:solidFill>
                  <a:srgbClr val="FFFFFF"/>
                </a:solidFill>
                <a:latin typeface="Verdana"/>
                <a:cs typeface="Verdana"/>
              </a:rPr>
              <a:t>Definite</a:t>
            </a:r>
            <a:r>
              <a:rPr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18" dirty="0">
                <a:solidFill>
                  <a:srgbClr val="FFFFFF"/>
                </a:solidFill>
                <a:latin typeface="Verdana"/>
                <a:cs typeface="Verdana"/>
              </a:rPr>
              <a:t>loops</a:t>
            </a:r>
            <a:r>
              <a:rPr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72" dirty="0">
                <a:solidFill>
                  <a:srgbClr val="FFFFFF"/>
                </a:solidFill>
                <a:latin typeface="Verdana"/>
                <a:cs typeface="Verdana"/>
              </a:rPr>
              <a:t>(for</a:t>
            </a:r>
            <a:r>
              <a:rPr spc="-22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57" dirty="0">
                <a:solidFill>
                  <a:srgbClr val="FFFFFF"/>
                </a:solidFill>
                <a:latin typeface="Verdana"/>
                <a:cs typeface="Verdana"/>
              </a:rPr>
              <a:t>loops)</a:t>
            </a:r>
            <a:r>
              <a:rPr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80" dirty="0">
                <a:solidFill>
                  <a:srgbClr val="FFFFFF"/>
                </a:solidFill>
                <a:latin typeface="Verdana"/>
                <a:cs typeface="Verdana"/>
              </a:rPr>
              <a:t>have</a:t>
            </a:r>
            <a:r>
              <a:rPr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27" dirty="0">
                <a:solidFill>
                  <a:srgbClr val="FFFFFF"/>
                </a:solidFill>
                <a:latin typeface="Verdana"/>
                <a:cs typeface="Verdana"/>
              </a:rPr>
              <a:t>explicit</a:t>
            </a:r>
            <a:r>
              <a:rPr spc="-2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38" dirty="0">
                <a:solidFill>
                  <a:srgbClr val="00FF00"/>
                </a:solidFill>
                <a:latin typeface="Verdana"/>
                <a:cs typeface="Verdana"/>
              </a:rPr>
              <a:t>iteration</a:t>
            </a:r>
            <a:r>
              <a:rPr spc="-225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pc="-163" dirty="0">
                <a:solidFill>
                  <a:srgbClr val="00FF00"/>
                </a:solidFill>
                <a:latin typeface="Verdana"/>
                <a:cs typeface="Verdana"/>
              </a:rPr>
              <a:t>variables </a:t>
            </a:r>
            <a:r>
              <a:rPr spc="-115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pc="-149" dirty="0">
                <a:solidFill>
                  <a:srgbClr val="FFFFFF"/>
                </a:solidFill>
                <a:latin typeface="Verdana"/>
                <a:cs typeface="Verdana"/>
              </a:rPr>
              <a:t>that </a:t>
            </a:r>
            <a:r>
              <a:rPr spc="-169" dirty="0">
                <a:solidFill>
                  <a:srgbClr val="FFFFFF"/>
                </a:solidFill>
                <a:latin typeface="Verdana"/>
                <a:cs typeface="Verdana"/>
              </a:rPr>
              <a:t>change </a:t>
            </a:r>
            <a:r>
              <a:rPr spc="-163" dirty="0">
                <a:solidFill>
                  <a:srgbClr val="FFFFFF"/>
                </a:solidFill>
                <a:latin typeface="Verdana"/>
                <a:cs typeface="Verdana"/>
              </a:rPr>
              <a:t>each </a:t>
            </a:r>
            <a:r>
              <a:rPr spc="-135" dirty="0">
                <a:solidFill>
                  <a:srgbClr val="FFFFFF"/>
                </a:solidFill>
                <a:latin typeface="Verdana"/>
                <a:cs typeface="Verdana"/>
              </a:rPr>
              <a:t>time </a:t>
            </a:r>
            <a:r>
              <a:rPr spc="-166" dirty="0">
                <a:solidFill>
                  <a:srgbClr val="FFFFFF"/>
                </a:solidFill>
                <a:latin typeface="Verdana"/>
                <a:cs typeface="Verdana"/>
              </a:rPr>
              <a:t>through </a:t>
            </a:r>
            <a:r>
              <a:rPr spc="-219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pc="-138" dirty="0">
                <a:solidFill>
                  <a:srgbClr val="FFFFFF"/>
                </a:solidFill>
                <a:latin typeface="Verdana"/>
                <a:cs typeface="Verdana"/>
              </a:rPr>
              <a:t>loop. </a:t>
            </a:r>
            <a:r>
              <a:rPr spc="-163" dirty="0">
                <a:solidFill>
                  <a:srgbClr val="FFFFFF"/>
                </a:solidFill>
                <a:latin typeface="Verdana"/>
                <a:cs typeface="Verdana"/>
              </a:rPr>
              <a:t>These </a:t>
            </a:r>
            <a:r>
              <a:rPr spc="-138" dirty="0">
                <a:solidFill>
                  <a:srgbClr val="00FF00"/>
                </a:solidFill>
                <a:latin typeface="Verdana"/>
                <a:cs typeface="Verdana"/>
              </a:rPr>
              <a:t>iteration  </a:t>
            </a:r>
            <a:r>
              <a:rPr spc="-163" dirty="0">
                <a:solidFill>
                  <a:srgbClr val="00FF00"/>
                </a:solidFill>
                <a:latin typeface="Verdana"/>
                <a:cs typeface="Verdana"/>
              </a:rPr>
              <a:t>variables</a:t>
            </a:r>
            <a:r>
              <a:rPr spc="-230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pc="-152" dirty="0">
                <a:solidFill>
                  <a:srgbClr val="FFFFFF"/>
                </a:solidFill>
                <a:latin typeface="Verdana"/>
                <a:cs typeface="Verdana"/>
              </a:rPr>
              <a:t>move</a:t>
            </a:r>
            <a:r>
              <a:rPr spc="-2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66" dirty="0">
                <a:solidFill>
                  <a:srgbClr val="FFFFFF"/>
                </a:solidFill>
                <a:latin typeface="Verdana"/>
                <a:cs typeface="Verdana"/>
              </a:rPr>
              <a:t>through</a:t>
            </a:r>
            <a:r>
              <a:rPr spc="-2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41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pc="-2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52" dirty="0">
                <a:solidFill>
                  <a:srgbClr val="FFFFFF"/>
                </a:solidFill>
                <a:latin typeface="Verdana"/>
                <a:cs typeface="Verdana"/>
              </a:rPr>
              <a:t>sequence</a:t>
            </a:r>
            <a:r>
              <a:rPr spc="-2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49" dirty="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spc="-2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86" dirty="0">
                <a:solidFill>
                  <a:srgbClr val="FFFFFF"/>
                </a:solidFill>
                <a:latin typeface="Verdana"/>
                <a:cs typeface="Verdana"/>
              </a:rPr>
              <a:t>set.</a:t>
            </a:r>
            <a:endParaRPr>
              <a:latin typeface="Verdana"/>
              <a:cs typeface="Verdan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564615" y="2634254"/>
            <a:ext cx="144661" cy="1429"/>
          </a:xfrm>
          <a:custGeom>
            <a:avLst/>
            <a:gdLst/>
            <a:ahLst/>
            <a:cxnLst/>
            <a:rect l="l" t="t" r="r" b="b"/>
            <a:pathLst>
              <a:path w="257175" h="2539">
                <a:moveTo>
                  <a:pt x="-38099" y="1062"/>
                </a:moveTo>
                <a:lnTo>
                  <a:pt x="295024" y="1062"/>
                </a:lnTo>
              </a:path>
            </a:pathLst>
          </a:custGeom>
          <a:ln w="78324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678422" y="2604751"/>
            <a:ext cx="68217" cy="612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83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39454" y="1527889"/>
            <a:ext cx="6429" cy="240387"/>
          </a:xfrm>
          <a:custGeom>
            <a:avLst/>
            <a:gdLst/>
            <a:ahLst/>
            <a:cxnLst/>
            <a:rect l="l" t="t" r="r" b="b"/>
            <a:pathLst>
              <a:path w="11429" h="427355">
                <a:moveTo>
                  <a:pt x="10849" y="426764"/>
                </a:moveTo>
                <a:lnTo>
                  <a:pt x="0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14704" y="1737081"/>
            <a:ext cx="61256" cy="683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42997" y="1843085"/>
            <a:ext cx="1614488" cy="714375"/>
          </a:xfrm>
          <a:custGeom>
            <a:avLst/>
            <a:gdLst/>
            <a:ahLst/>
            <a:cxnLst/>
            <a:rect l="l" t="t" r="r" b="b"/>
            <a:pathLst>
              <a:path w="2870200" h="1270000">
                <a:moveTo>
                  <a:pt x="0" y="634948"/>
                </a:moveTo>
                <a:lnTo>
                  <a:pt x="1435047" y="0"/>
                </a:lnTo>
                <a:lnTo>
                  <a:pt x="2870094" y="634948"/>
                </a:lnTo>
                <a:lnTo>
                  <a:pt x="1435047" y="1269897"/>
                </a:lnTo>
                <a:lnTo>
                  <a:pt x="0" y="634948"/>
                </a:lnTo>
                <a:close/>
              </a:path>
            </a:pathLst>
          </a:custGeom>
          <a:ln w="76199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04401" y="2038726"/>
            <a:ext cx="691872" cy="301590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1913" spc="-141" dirty="0">
                <a:solidFill>
                  <a:srgbClr val="FF9900"/>
                </a:solidFill>
                <a:latin typeface="Verdana"/>
                <a:cs typeface="Verdana"/>
              </a:rPr>
              <a:t>Done?</a:t>
            </a:r>
            <a:endParaRPr sz="1913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50830" y="2636251"/>
            <a:ext cx="5715" cy="764381"/>
          </a:xfrm>
          <a:custGeom>
            <a:avLst/>
            <a:gdLst/>
            <a:ahLst/>
            <a:cxnLst/>
            <a:rect l="l" t="t" r="r" b="b"/>
            <a:pathLst>
              <a:path w="10160" h="1358900">
                <a:moveTo>
                  <a:pt x="10049" y="1358522"/>
                </a:moveTo>
                <a:lnTo>
                  <a:pt x="0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20272" y="2598746"/>
            <a:ext cx="61256" cy="682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56886" y="2425370"/>
            <a:ext cx="7144" cy="283964"/>
          </a:xfrm>
          <a:custGeom>
            <a:avLst/>
            <a:gdLst/>
            <a:ahLst/>
            <a:cxnLst/>
            <a:rect l="l" t="t" r="r" b="b"/>
            <a:pathLst>
              <a:path w="12700" h="504825">
                <a:moveTo>
                  <a:pt x="0" y="504448"/>
                </a:moveTo>
                <a:lnTo>
                  <a:pt x="12424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26482" y="2678270"/>
            <a:ext cx="61256" cy="683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53090" y="3179020"/>
            <a:ext cx="4643" cy="266105"/>
          </a:xfrm>
          <a:custGeom>
            <a:avLst/>
            <a:gdLst/>
            <a:ahLst/>
            <a:cxnLst/>
            <a:rect l="l" t="t" r="r" b="b"/>
            <a:pathLst>
              <a:path w="8254" h="473075">
                <a:moveTo>
                  <a:pt x="8099" y="0"/>
                </a:moveTo>
                <a:lnTo>
                  <a:pt x="0" y="472799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54698" y="3395920"/>
            <a:ext cx="1909882" cy="16788"/>
          </a:xfrm>
          <a:custGeom>
            <a:avLst/>
            <a:gdLst/>
            <a:ahLst/>
            <a:cxnLst/>
            <a:rect l="l" t="t" r="r" b="b"/>
            <a:pathLst>
              <a:path w="3395345" h="29845">
                <a:moveTo>
                  <a:pt x="0" y="0"/>
                </a:moveTo>
                <a:lnTo>
                  <a:pt x="3395093" y="29399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21695" y="2205630"/>
            <a:ext cx="144661" cy="1429"/>
          </a:xfrm>
          <a:custGeom>
            <a:avLst/>
            <a:gdLst/>
            <a:ahLst/>
            <a:cxnLst/>
            <a:rect l="l" t="t" r="r" b="b"/>
            <a:pathLst>
              <a:path w="257175" h="2539">
                <a:moveTo>
                  <a:pt x="-38099" y="1067"/>
                </a:moveTo>
                <a:lnTo>
                  <a:pt x="295024" y="1067"/>
                </a:lnTo>
              </a:path>
            </a:pathLst>
          </a:custGeom>
          <a:ln w="78334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84185" y="2176122"/>
            <a:ext cx="68217" cy="612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49508" y="3804111"/>
            <a:ext cx="7144" cy="283964"/>
          </a:xfrm>
          <a:custGeom>
            <a:avLst/>
            <a:gdLst/>
            <a:ahLst/>
            <a:cxnLst/>
            <a:rect l="l" t="t" r="r" b="b"/>
            <a:pathLst>
              <a:path w="12700" h="504825">
                <a:moveTo>
                  <a:pt x="0" y="504448"/>
                </a:moveTo>
                <a:lnTo>
                  <a:pt x="12424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19106" y="4057011"/>
            <a:ext cx="61256" cy="683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59869" y="2235941"/>
            <a:ext cx="1786" cy="1485186"/>
          </a:xfrm>
          <a:custGeom>
            <a:avLst/>
            <a:gdLst/>
            <a:ahLst/>
            <a:cxnLst/>
            <a:rect l="l" t="t" r="r" b="b"/>
            <a:pathLst>
              <a:path w="3175" h="2640329">
                <a:moveTo>
                  <a:pt x="3132" y="2639807"/>
                </a:moveTo>
                <a:lnTo>
                  <a:pt x="0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30989" y="3690191"/>
            <a:ext cx="61263" cy="681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59939" y="3813856"/>
            <a:ext cx="985838" cy="0"/>
          </a:xfrm>
          <a:custGeom>
            <a:avLst/>
            <a:gdLst/>
            <a:ahLst/>
            <a:cxnLst/>
            <a:rect l="l" t="t" r="r" b="b"/>
            <a:pathLst>
              <a:path w="1752600">
                <a:moveTo>
                  <a:pt x="0" y="0"/>
                </a:moveTo>
                <a:lnTo>
                  <a:pt x="1752583" y="0"/>
                </a:lnTo>
              </a:path>
            </a:pathLst>
          </a:custGeom>
          <a:ln w="7619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52293" y="1780978"/>
            <a:ext cx="398264" cy="318838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2025" spc="-163" dirty="0">
                <a:solidFill>
                  <a:srgbClr val="FFFFFF"/>
                </a:solidFill>
                <a:latin typeface="Verdana"/>
                <a:cs typeface="Verdana"/>
              </a:rPr>
              <a:t>Yes</a:t>
            </a:r>
            <a:endParaRPr sz="2025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36088" y="2757484"/>
            <a:ext cx="1643420" cy="354248"/>
          </a:xfrm>
          <a:prstGeom prst="rect">
            <a:avLst/>
          </a:prstGeom>
          <a:solidFill>
            <a:srgbClr val="000000"/>
          </a:solidFill>
          <a:ln w="76199">
            <a:solidFill>
              <a:srgbClr val="00FFFF"/>
            </a:solidFill>
          </a:ln>
        </p:spPr>
        <p:txBody>
          <a:bodyPr vert="horz" wrap="square" lIns="0" tIns="50721" rIns="0" bIns="0" rtlCol="0">
            <a:spAutoFit/>
          </a:bodyPr>
          <a:lstStyle/>
          <a:p>
            <a:pPr marL="518636">
              <a:spcBef>
                <a:spcPts val="399"/>
              </a:spcBef>
            </a:pPr>
            <a:r>
              <a:rPr sz="1969" spc="-146" dirty="0">
                <a:solidFill>
                  <a:srgbClr val="FFFFFF"/>
                </a:solidFill>
                <a:latin typeface="Verdana"/>
                <a:cs typeface="Verdana"/>
              </a:rPr>
              <a:t>print</a:t>
            </a:r>
            <a:r>
              <a:rPr sz="1969" spc="-25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69" spc="-124" dirty="0">
                <a:solidFill>
                  <a:srgbClr val="00FF00"/>
                </a:solidFill>
                <a:latin typeface="Verdana"/>
                <a:cs typeface="Verdana"/>
              </a:rPr>
              <a:t>i</a:t>
            </a:r>
            <a:endParaRPr sz="1969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514473" y="1687265"/>
            <a:ext cx="336828" cy="318838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2025" spc="-104" dirty="0">
                <a:solidFill>
                  <a:srgbClr val="FFFFFF"/>
                </a:solidFill>
                <a:latin typeface="Verdana"/>
                <a:cs typeface="Verdana"/>
              </a:rPr>
              <a:t>No</a:t>
            </a:r>
            <a:endParaRPr sz="2025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036088" y="1993104"/>
            <a:ext cx="1686282" cy="354248"/>
          </a:xfrm>
          <a:prstGeom prst="rect">
            <a:avLst/>
          </a:prstGeom>
          <a:solidFill>
            <a:srgbClr val="000000"/>
          </a:solidFill>
          <a:ln w="76199">
            <a:solidFill>
              <a:srgbClr val="FFFF00"/>
            </a:solidFill>
          </a:ln>
        </p:spPr>
        <p:txBody>
          <a:bodyPr vert="horz" wrap="square" lIns="0" tIns="50721" rIns="0" bIns="0" rtlCol="0">
            <a:spAutoFit/>
          </a:bodyPr>
          <a:lstStyle/>
          <a:p>
            <a:pPr marL="143232">
              <a:spcBef>
                <a:spcPts val="399"/>
              </a:spcBef>
            </a:pPr>
            <a:r>
              <a:rPr sz="1969" spc="-135" dirty="0">
                <a:solidFill>
                  <a:srgbClr val="FF9900"/>
                </a:solidFill>
                <a:latin typeface="Verdana"/>
                <a:cs typeface="Verdana"/>
              </a:rPr>
              <a:t>Move </a:t>
            </a:r>
            <a:r>
              <a:rPr sz="1969" spc="-124" dirty="0">
                <a:solidFill>
                  <a:srgbClr val="00FF00"/>
                </a:solidFill>
                <a:latin typeface="Verdana"/>
                <a:cs typeface="Verdana"/>
              </a:rPr>
              <a:t>i</a:t>
            </a:r>
            <a:r>
              <a:rPr sz="1969" spc="-391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1969" spc="-191" dirty="0">
                <a:solidFill>
                  <a:srgbClr val="FF9900"/>
                </a:solidFill>
                <a:latin typeface="Verdana"/>
                <a:cs typeface="Verdana"/>
              </a:rPr>
              <a:t>ahead</a:t>
            </a:r>
            <a:endParaRPr sz="1969">
              <a:latin typeface="Verdana"/>
              <a:cs typeface="Verdan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419149" y="1372492"/>
            <a:ext cx="5001" cy="121087"/>
          </a:xfrm>
          <a:custGeom>
            <a:avLst/>
            <a:gdLst/>
            <a:ahLst/>
            <a:cxnLst/>
            <a:rect l="l" t="t" r="r" b="b"/>
            <a:pathLst>
              <a:path w="8890" h="215265">
                <a:moveTo>
                  <a:pt x="0" y="214732"/>
                </a:moveTo>
                <a:lnTo>
                  <a:pt x="8849" y="0"/>
                </a:lnTo>
              </a:path>
            </a:pathLst>
          </a:custGeom>
          <a:ln w="50799">
            <a:solidFill>
              <a:srgbClr val="1154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398984" y="1472611"/>
            <a:ext cx="40837" cy="4566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6582952" y="1550192"/>
            <a:ext cx="1678781" cy="294953"/>
          </a:xfrm>
          <a:prstGeom prst="rect">
            <a:avLst/>
          </a:prstGeom>
          <a:solidFill>
            <a:srgbClr val="000000"/>
          </a:solidFill>
          <a:ln w="76199">
            <a:solidFill>
              <a:srgbClr val="00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36495">
              <a:lnSpc>
                <a:spcPts val="2289"/>
              </a:lnSpc>
            </a:pPr>
            <a:r>
              <a:rPr sz="1969" spc="-146" dirty="0">
                <a:solidFill>
                  <a:srgbClr val="FFFFFF"/>
                </a:solidFill>
              </a:rPr>
              <a:t>print</a:t>
            </a:r>
            <a:r>
              <a:rPr sz="1969" spc="-256" dirty="0">
                <a:solidFill>
                  <a:srgbClr val="FFFFFF"/>
                </a:solidFill>
              </a:rPr>
              <a:t> </a:t>
            </a:r>
            <a:r>
              <a:rPr sz="1969" spc="-124" dirty="0">
                <a:solidFill>
                  <a:srgbClr val="00FF00"/>
                </a:solidFill>
              </a:rPr>
              <a:t>i</a:t>
            </a:r>
            <a:endParaRPr sz="1969"/>
          </a:p>
        </p:txBody>
      </p:sp>
      <p:sp>
        <p:nvSpPr>
          <p:cNvPr id="26" name="object 26"/>
          <p:cNvSpPr txBox="1"/>
          <p:nvPr/>
        </p:nvSpPr>
        <p:spPr>
          <a:xfrm>
            <a:off x="6582952" y="1071562"/>
            <a:ext cx="1678781" cy="294953"/>
          </a:xfrm>
          <a:prstGeom prst="rect">
            <a:avLst/>
          </a:prstGeom>
          <a:solidFill>
            <a:srgbClr val="000000"/>
          </a:solidFill>
          <a:ln w="76199">
            <a:solidFill>
              <a:srgbClr val="FFFF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261"/>
              </a:lnSpc>
            </a:pPr>
            <a:r>
              <a:rPr sz="1969" spc="-124" dirty="0">
                <a:solidFill>
                  <a:srgbClr val="00FF00"/>
                </a:solidFill>
                <a:latin typeface="Verdana"/>
                <a:cs typeface="Verdana"/>
              </a:rPr>
              <a:t>i </a:t>
            </a:r>
            <a:r>
              <a:rPr sz="1969" spc="-624" dirty="0">
                <a:solidFill>
                  <a:srgbClr val="00FF00"/>
                </a:solidFill>
                <a:latin typeface="Verdana"/>
                <a:cs typeface="Verdana"/>
              </a:rPr>
              <a:t>=   </a:t>
            </a:r>
            <a:r>
              <a:rPr sz="1969" spc="-591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1969" spc="-188" dirty="0">
                <a:solidFill>
                  <a:srgbClr val="00FF00"/>
                </a:solidFill>
                <a:latin typeface="Verdana"/>
                <a:cs typeface="Verdana"/>
              </a:rPr>
              <a:t>5</a:t>
            </a:r>
            <a:endParaRPr sz="1969">
              <a:latin typeface="Verdana"/>
              <a:cs typeface="Verdan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416463" y="1884162"/>
            <a:ext cx="5001" cy="121087"/>
          </a:xfrm>
          <a:custGeom>
            <a:avLst/>
            <a:gdLst/>
            <a:ahLst/>
            <a:cxnLst/>
            <a:rect l="l" t="t" r="r" b="b"/>
            <a:pathLst>
              <a:path w="8890" h="215264">
                <a:moveTo>
                  <a:pt x="0" y="214734"/>
                </a:moveTo>
                <a:lnTo>
                  <a:pt x="8874" y="0"/>
                </a:lnTo>
              </a:path>
            </a:pathLst>
          </a:custGeom>
          <a:ln w="50799">
            <a:solidFill>
              <a:srgbClr val="1154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396298" y="1984281"/>
            <a:ext cx="40837" cy="456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416463" y="2336889"/>
            <a:ext cx="5001" cy="121087"/>
          </a:xfrm>
          <a:custGeom>
            <a:avLst/>
            <a:gdLst/>
            <a:ahLst/>
            <a:cxnLst/>
            <a:rect l="l" t="t" r="r" b="b"/>
            <a:pathLst>
              <a:path w="8890" h="215264">
                <a:moveTo>
                  <a:pt x="0" y="214749"/>
                </a:moveTo>
                <a:lnTo>
                  <a:pt x="8874" y="0"/>
                </a:lnTo>
              </a:path>
            </a:pathLst>
          </a:custGeom>
          <a:ln w="50799">
            <a:solidFill>
              <a:srgbClr val="1154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396298" y="2437014"/>
            <a:ext cx="40837" cy="456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582952" y="2514596"/>
            <a:ext cx="1678781" cy="294953"/>
          </a:xfrm>
          <a:prstGeom prst="rect">
            <a:avLst/>
          </a:prstGeom>
          <a:ln w="76199">
            <a:solidFill>
              <a:srgbClr val="00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36495">
              <a:lnSpc>
                <a:spcPts val="2289"/>
              </a:lnSpc>
            </a:pPr>
            <a:r>
              <a:rPr sz="1969" spc="-146" dirty="0">
                <a:solidFill>
                  <a:srgbClr val="FFFFFF"/>
                </a:solidFill>
                <a:latin typeface="Verdana"/>
                <a:cs typeface="Verdana"/>
              </a:rPr>
              <a:t>print</a:t>
            </a:r>
            <a:r>
              <a:rPr sz="1969" spc="-25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69" spc="-124" dirty="0">
                <a:solidFill>
                  <a:srgbClr val="00FF00"/>
                </a:solidFill>
                <a:latin typeface="Verdana"/>
                <a:cs typeface="Verdana"/>
              </a:rPr>
              <a:t>i</a:t>
            </a:r>
            <a:endParaRPr sz="1969">
              <a:latin typeface="Verdana"/>
              <a:cs typeface="Verdan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582952" y="2035074"/>
            <a:ext cx="1678781" cy="294953"/>
          </a:xfrm>
          <a:prstGeom prst="rect">
            <a:avLst/>
          </a:prstGeom>
          <a:solidFill>
            <a:srgbClr val="000000"/>
          </a:solidFill>
          <a:ln w="76199">
            <a:solidFill>
              <a:srgbClr val="FFFF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266"/>
              </a:lnSpc>
            </a:pPr>
            <a:r>
              <a:rPr sz="1969" spc="-124" dirty="0">
                <a:solidFill>
                  <a:srgbClr val="00FF00"/>
                </a:solidFill>
                <a:latin typeface="Verdana"/>
                <a:cs typeface="Verdana"/>
              </a:rPr>
              <a:t>i </a:t>
            </a:r>
            <a:r>
              <a:rPr sz="1969" spc="-624" dirty="0">
                <a:solidFill>
                  <a:srgbClr val="00FF00"/>
                </a:solidFill>
                <a:latin typeface="Verdana"/>
                <a:cs typeface="Verdana"/>
              </a:rPr>
              <a:t>=   </a:t>
            </a:r>
            <a:r>
              <a:rPr sz="1969" spc="-591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1969" spc="-152" dirty="0">
                <a:solidFill>
                  <a:srgbClr val="00FF00"/>
                </a:solidFill>
                <a:latin typeface="Verdana"/>
                <a:cs typeface="Verdana"/>
              </a:rPr>
              <a:t>4</a:t>
            </a:r>
            <a:endParaRPr sz="1969">
              <a:latin typeface="Verdana"/>
              <a:cs typeface="Verdana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416463" y="2803018"/>
            <a:ext cx="5001" cy="121087"/>
          </a:xfrm>
          <a:custGeom>
            <a:avLst/>
            <a:gdLst/>
            <a:ahLst/>
            <a:cxnLst/>
            <a:rect l="l" t="t" r="r" b="b"/>
            <a:pathLst>
              <a:path w="8890" h="215264">
                <a:moveTo>
                  <a:pt x="0" y="214749"/>
                </a:moveTo>
                <a:lnTo>
                  <a:pt x="8874" y="0"/>
                </a:lnTo>
              </a:path>
            </a:pathLst>
          </a:custGeom>
          <a:ln w="50799">
            <a:solidFill>
              <a:srgbClr val="1154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396298" y="2903143"/>
            <a:ext cx="40837" cy="456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416463" y="3281648"/>
            <a:ext cx="5001" cy="121087"/>
          </a:xfrm>
          <a:custGeom>
            <a:avLst/>
            <a:gdLst/>
            <a:ahLst/>
            <a:cxnLst/>
            <a:rect l="l" t="t" r="r" b="b"/>
            <a:pathLst>
              <a:path w="8890" h="215264">
                <a:moveTo>
                  <a:pt x="0" y="214749"/>
                </a:moveTo>
                <a:lnTo>
                  <a:pt x="8874" y="0"/>
                </a:lnTo>
              </a:path>
            </a:pathLst>
          </a:custGeom>
          <a:ln w="50799">
            <a:solidFill>
              <a:srgbClr val="1154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396298" y="3381773"/>
            <a:ext cx="40837" cy="456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582952" y="3459356"/>
            <a:ext cx="1678781" cy="294953"/>
          </a:xfrm>
          <a:prstGeom prst="rect">
            <a:avLst/>
          </a:prstGeom>
          <a:solidFill>
            <a:srgbClr val="000000"/>
          </a:solidFill>
          <a:ln w="76199">
            <a:solidFill>
              <a:srgbClr val="00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36495">
              <a:lnSpc>
                <a:spcPts val="2292"/>
              </a:lnSpc>
            </a:pPr>
            <a:r>
              <a:rPr sz="1969" spc="-146" dirty="0">
                <a:solidFill>
                  <a:srgbClr val="FFFFFF"/>
                </a:solidFill>
                <a:latin typeface="Verdana"/>
                <a:cs typeface="Verdana"/>
              </a:rPr>
              <a:t>print</a:t>
            </a:r>
            <a:r>
              <a:rPr sz="1969" spc="-25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69" spc="-124" dirty="0">
                <a:solidFill>
                  <a:srgbClr val="00FF00"/>
                </a:solidFill>
                <a:latin typeface="Verdana"/>
                <a:cs typeface="Verdana"/>
              </a:rPr>
              <a:t>i</a:t>
            </a:r>
            <a:endParaRPr sz="1969">
              <a:latin typeface="Verdana"/>
              <a:cs typeface="Verdan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582952" y="2979826"/>
            <a:ext cx="1678781" cy="294953"/>
          </a:xfrm>
          <a:prstGeom prst="rect">
            <a:avLst/>
          </a:prstGeom>
          <a:solidFill>
            <a:srgbClr val="000000"/>
          </a:solidFill>
          <a:ln w="76199">
            <a:solidFill>
              <a:srgbClr val="FFFF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266"/>
              </a:lnSpc>
            </a:pPr>
            <a:r>
              <a:rPr sz="1969" spc="-124" dirty="0">
                <a:solidFill>
                  <a:srgbClr val="00FF00"/>
                </a:solidFill>
                <a:latin typeface="Verdana"/>
                <a:cs typeface="Verdana"/>
              </a:rPr>
              <a:t>i </a:t>
            </a:r>
            <a:r>
              <a:rPr sz="1969" spc="-624" dirty="0">
                <a:solidFill>
                  <a:srgbClr val="00FF00"/>
                </a:solidFill>
                <a:latin typeface="Verdana"/>
                <a:cs typeface="Verdana"/>
              </a:rPr>
              <a:t>=   </a:t>
            </a:r>
            <a:r>
              <a:rPr sz="1969" spc="-591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1969" spc="-177" dirty="0">
                <a:solidFill>
                  <a:srgbClr val="00FF00"/>
                </a:solidFill>
                <a:latin typeface="Verdana"/>
                <a:cs typeface="Verdana"/>
              </a:rPr>
              <a:t>3</a:t>
            </a:r>
            <a:endParaRPr sz="1969">
              <a:latin typeface="Verdana"/>
              <a:cs typeface="Verdana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416463" y="3787067"/>
            <a:ext cx="5001" cy="121087"/>
          </a:xfrm>
          <a:custGeom>
            <a:avLst/>
            <a:gdLst/>
            <a:ahLst/>
            <a:cxnLst/>
            <a:rect l="l" t="t" r="r" b="b"/>
            <a:pathLst>
              <a:path w="8890" h="215264">
                <a:moveTo>
                  <a:pt x="0" y="214749"/>
                </a:moveTo>
                <a:lnTo>
                  <a:pt x="8874" y="0"/>
                </a:lnTo>
              </a:path>
            </a:pathLst>
          </a:custGeom>
          <a:ln w="50799">
            <a:solidFill>
              <a:srgbClr val="1154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396298" y="3887192"/>
            <a:ext cx="40837" cy="456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416476" y="4292486"/>
            <a:ext cx="5001" cy="120015"/>
          </a:xfrm>
          <a:custGeom>
            <a:avLst/>
            <a:gdLst/>
            <a:ahLst/>
            <a:cxnLst/>
            <a:rect l="l" t="t" r="r" b="b"/>
            <a:pathLst>
              <a:path w="8890" h="213360">
                <a:moveTo>
                  <a:pt x="0" y="213149"/>
                </a:moveTo>
                <a:lnTo>
                  <a:pt x="8849" y="0"/>
                </a:lnTo>
              </a:path>
            </a:pathLst>
          </a:custGeom>
          <a:ln w="50799">
            <a:solidFill>
              <a:srgbClr val="1154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396312" y="4391712"/>
            <a:ext cx="40837" cy="4567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6582952" y="4469294"/>
            <a:ext cx="1678781" cy="294953"/>
          </a:xfrm>
          <a:prstGeom prst="rect">
            <a:avLst/>
          </a:prstGeom>
          <a:ln w="76199">
            <a:solidFill>
              <a:srgbClr val="00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36495">
              <a:lnSpc>
                <a:spcPts val="2292"/>
              </a:lnSpc>
            </a:pPr>
            <a:r>
              <a:rPr sz="1969" spc="-146" dirty="0">
                <a:solidFill>
                  <a:srgbClr val="FFFFFF"/>
                </a:solidFill>
                <a:latin typeface="Verdana"/>
                <a:cs typeface="Verdana"/>
              </a:rPr>
              <a:t>print</a:t>
            </a:r>
            <a:r>
              <a:rPr sz="1969" spc="-25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69" spc="-124" dirty="0">
                <a:solidFill>
                  <a:srgbClr val="00FF00"/>
                </a:solidFill>
                <a:latin typeface="Verdana"/>
                <a:cs typeface="Verdana"/>
              </a:rPr>
              <a:t>i</a:t>
            </a:r>
            <a:endParaRPr sz="1969">
              <a:latin typeface="Verdana"/>
              <a:cs typeface="Verdan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582952" y="3990664"/>
            <a:ext cx="1678781" cy="294953"/>
          </a:xfrm>
          <a:prstGeom prst="rect">
            <a:avLst/>
          </a:prstGeom>
          <a:solidFill>
            <a:srgbClr val="000000"/>
          </a:solidFill>
          <a:ln w="76199">
            <a:solidFill>
              <a:srgbClr val="FFFF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264"/>
              </a:lnSpc>
            </a:pPr>
            <a:r>
              <a:rPr sz="1969" spc="-124" dirty="0">
                <a:solidFill>
                  <a:srgbClr val="00FF00"/>
                </a:solidFill>
                <a:latin typeface="Verdana"/>
                <a:cs typeface="Verdana"/>
              </a:rPr>
              <a:t>i </a:t>
            </a:r>
            <a:r>
              <a:rPr sz="1969" spc="-624" dirty="0">
                <a:solidFill>
                  <a:srgbClr val="00FF00"/>
                </a:solidFill>
                <a:latin typeface="Verdana"/>
                <a:cs typeface="Verdana"/>
              </a:rPr>
              <a:t>=   </a:t>
            </a:r>
            <a:r>
              <a:rPr sz="1969" spc="-591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1969" spc="-222" dirty="0">
                <a:solidFill>
                  <a:srgbClr val="00FF00"/>
                </a:solidFill>
                <a:latin typeface="Verdana"/>
                <a:cs typeface="Verdana"/>
              </a:rPr>
              <a:t>2</a:t>
            </a:r>
            <a:endParaRPr sz="1969">
              <a:latin typeface="Verdana"/>
              <a:cs typeface="Verdana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416463" y="4757730"/>
            <a:ext cx="5001" cy="121087"/>
          </a:xfrm>
          <a:custGeom>
            <a:avLst/>
            <a:gdLst/>
            <a:ahLst/>
            <a:cxnLst/>
            <a:rect l="l" t="t" r="r" b="b"/>
            <a:pathLst>
              <a:path w="8890" h="215265">
                <a:moveTo>
                  <a:pt x="0" y="214724"/>
                </a:moveTo>
                <a:lnTo>
                  <a:pt x="8874" y="0"/>
                </a:lnTo>
              </a:path>
            </a:pathLst>
          </a:custGeom>
          <a:ln w="50799">
            <a:solidFill>
              <a:srgbClr val="1154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396298" y="4857855"/>
            <a:ext cx="40837" cy="456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416463" y="5249747"/>
            <a:ext cx="5001" cy="121087"/>
          </a:xfrm>
          <a:custGeom>
            <a:avLst/>
            <a:gdLst/>
            <a:ahLst/>
            <a:cxnLst/>
            <a:rect l="l" t="t" r="r" b="b"/>
            <a:pathLst>
              <a:path w="8890" h="215265">
                <a:moveTo>
                  <a:pt x="0" y="214749"/>
                </a:moveTo>
                <a:lnTo>
                  <a:pt x="8874" y="0"/>
                </a:lnTo>
              </a:path>
            </a:pathLst>
          </a:custGeom>
          <a:ln w="50799">
            <a:solidFill>
              <a:srgbClr val="1154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396298" y="5349872"/>
            <a:ext cx="40837" cy="456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6582952" y="5427455"/>
            <a:ext cx="1678781" cy="294953"/>
          </a:xfrm>
          <a:prstGeom prst="rect">
            <a:avLst/>
          </a:prstGeom>
          <a:solidFill>
            <a:srgbClr val="000000"/>
          </a:solidFill>
          <a:ln w="76199">
            <a:solidFill>
              <a:srgbClr val="00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36495">
              <a:lnSpc>
                <a:spcPts val="2287"/>
              </a:lnSpc>
            </a:pPr>
            <a:r>
              <a:rPr sz="1969" spc="-146" dirty="0">
                <a:solidFill>
                  <a:srgbClr val="FFFFFF"/>
                </a:solidFill>
                <a:latin typeface="Verdana"/>
                <a:cs typeface="Verdana"/>
              </a:rPr>
              <a:t>print</a:t>
            </a:r>
            <a:r>
              <a:rPr sz="1969" spc="-25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69" spc="-124" dirty="0">
                <a:solidFill>
                  <a:srgbClr val="00FF00"/>
                </a:solidFill>
                <a:latin typeface="Verdana"/>
                <a:cs typeface="Verdana"/>
              </a:rPr>
              <a:t>i</a:t>
            </a:r>
            <a:endParaRPr sz="1969">
              <a:latin typeface="Verdana"/>
              <a:cs typeface="Verdan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582952" y="4947925"/>
            <a:ext cx="1678781" cy="294953"/>
          </a:xfrm>
          <a:prstGeom prst="rect">
            <a:avLst/>
          </a:prstGeom>
          <a:solidFill>
            <a:srgbClr val="000000"/>
          </a:solidFill>
          <a:ln w="76199">
            <a:solidFill>
              <a:srgbClr val="FFFF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266"/>
              </a:lnSpc>
            </a:pPr>
            <a:r>
              <a:rPr sz="1969" spc="-124" dirty="0">
                <a:solidFill>
                  <a:srgbClr val="00FF00"/>
                </a:solidFill>
                <a:latin typeface="Verdana"/>
                <a:cs typeface="Verdana"/>
              </a:rPr>
              <a:t>i </a:t>
            </a:r>
            <a:r>
              <a:rPr sz="1969" spc="-624" dirty="0">
                <a:solidFill>
                  <a:srgbClr val="00FF00"/>
                </a:solidFill>
                <a:latin typeface="Verdana"/>
                <a:cs typeface="Verdana"/>
              </a:rPr>
              <a:t>=   </a:t>
            </a:r>
            <a:r>
              <a:rPr sz="1969" spc="-591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1969" spc="-554" dirty="0">
                <a:solidFill>
                  <a:srgbClr val="00FF00"/>
                </a:solidFill>
                <a:latin typeface="Verdana"/>
                <a:cs typeface="Verdana"/>
              </a:rPr>
              <a:t>1</a:t>
            </a:r>
            <a:endParaRPr sz="1969">
              <a:latin typeface="Verdana"/>
              <a:cs typeface="Verdan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513627" y="4424119"/>
            <a:ext cx="3358277" cy="526715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521494" marR="2858" indent="-514707">
              <a:spcBef>
                <a:spcPts val="56"/>
              </a:spcBef>
              <a:tabLst>
                <a:tab pos="778669" algn="l"/>
              </a:tabLst>
            </a:pPr>
            <a:r>
              <a:rPr sz="1688" b="1" spc="-3" dirty="0">
                <a:solidFill>
                  <a:srgbClr val="FFFF00"/>
                </a:solidFill>
                <a:latin typeface="Courier New"/>
                <a:cs typeface="Courier New"/>
              </a:rPr>
              <a:t>for</a:t>
            </a:r>
            <a:r>
              <a:rPr sz="1688" b="1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688" b="1" dirty="0">
                <a:solidFill>
                  <a:srgbClr val="00FF00"/>
                </a:solidFill>
                <a:latin typeface="Courier New"/>
                <a:cs typeface="Courier New"/>
              </a:rPr>
              <a:t>i	</a:t>
            </a:r>
            <a:r>
              <a:rPr sz="1688" b="1" spc="-3" dirty="0">
                <a:solidFill>
                  <a:srgbClr val="FFFF00"/>
                </a:solidFill>
                <a:latin typeface="Courier New"/>
                <a:cs typeface="Courier New"/>
              </a:rPr>
              <a:t>in </a:t>
            </a:r>
            <a:r>
              <a:rPr sz="1688" b="1" spc="-3" dirty="0">
                <a:solidFill>
                  <a:srgbClr val="FF7E00"/>
                </a:solidFill>
                <a:latin typeface="Courier New"/>
                <a:cs typeface="Courier New"/>
              </a:rPr>
              <a:t>[5, 4, 3, 2, 1]</a:t>
            </a:r>
            <a:r>
              <a:rPr sz="1688" b="1" spc="-34" dirty="0">
                <a:solidFill>
                  <a:srgbClr val="FF7E00"/>
                </a:solidFill>
                <a:latin typeface="Courier New"/>
                <a:cs typeface="Courier New"/>
              </a:rPr>
              <a:t> </a:t>
            </a:r>
            <a:r>
              <a:rPr sz="1688" b="1" dirty="0">
                <a:solidFill>
                  <a:srgbClr val="FFFFFF"/>
                </a:solidFill>
                <a:latin typeface="Courier New"/>
                <a:cs typeface="Courier New"/>
              </a:rPr>
              <a:t>:  </a:t>
            </a:r>
            <a:r>
              <a:rPr sz="1688" b="1" spc="-3" dirty="0">
                <a:solidFill>
                  <a:srgbClr val="FFFF00"/>
                </a:solidFill>
                <a:latin typeface="Courier New"/>
                <a:cs typeface="Courier New"/>
              </a:rPr>
              <a:t>print</a:t>
            </a:r>
            <a:r>
              <a:rPr sz="1688" b="1" spc="-6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688" b="1" dirty="0">
                <a:solidFill>
                  <a:srgbClr val="00FF00"/>
                </a:solidFill>
                <a:latin typeface="Courier New"/>
                <a:cs typeface="Courier New"/>
              </a:rPr>
              <a:t>i</a:t>
            </a:r>
            <a:endParaRPr sz="1688">
              <a:latin typeface="Courier New"/>
              <a:cs typeface="Courier New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2767270" y="2204367"/>
            <a:ext cx="190381" cy="1429"/>
          </a:xfrm>
          <a:custGeom>
            <a:avLst/>
            <a:gdLst/>
            <a:ahLst/>
            <a:cxnLst/>
            <a:rect l="l" t="t" r="r" b="b"/>
            <a:pathLst>
              <a:path w="338454" h="2539">
                <a:moveTo>
                  <a:pt x="-38099" y="1059"/>
                </a:moveTo>
                <a:lnTo>
                  <a:pt x="376024" y="1059"/>
                </a:lnTo>
              </a:path>
            </a:pathLst>
          </a:custGeom>
          <a:ln w="78319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926667" y="2173793"/>
            <a:ext cx="68189" cy="6126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Slide Number Placeholder 5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8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28933" y="1283805"/>
            <a:ext cx="5079206" cy="665086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304" dirty="0"/>
              <a:t>Looping </a:t>
            </a:r>
            <a:r>
              <a:rPr spc="-388" dirty="0"/>
              <a:t>through </a:t>
            </a:r>
            <a:r>
              <a:rPr spc="-517" dirty="0"/>
              <a:t>a</a:t>
            </a:r>
            <a:r>
              <a:rPr spc="-984" dirty="0"/>
              <a:t> </a:t>
            </a:r>
            <a:r>
              <a:rPr spc="-343" dirty="0"/>
              <a:t>Set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1897" y="2840830"/>
            <a:ext cx="4137303" cy="924837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1463" b="1" spc="-3" dirty="0">
                <a:solidFill>
                  <a:srgbClr val="FFFF00"/>
                </a:solidFill>
                <a:latin typeface="Courier New"/>
                <a:cs typeface="Courier New"/>
              </a:rPr>
              <a:t>print</a:t>
            </a:r>
            <a:r>
              <a:rPr sz="1463" b="1" spc="-6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463" b="1" spc="-3" dirty="0">
                <a:solidFill>
                  <a:srgbClr val="FF7E00"/>
                </a:solidFill>
                <a:latin typeface="Courier New"/>
                <a:cs typeface="Courier New"/>
              </a:rPr>
              <a:t>'Before'</a:t>
            </a:r>
            <a:endParaRPr sz="1463">
              <a:latin typeface="Courier New"/>
              <a:cs typeface="Courier New"/>
            </a:endParaRPr>
          </a:p>
          <a:p>
            <a:pPr marL="563999" marR="2858" indent="-557213">
              <a:lnSpc>
                <a:spcPts val="1772"/>
              </a:lnSpc>
              <a:spcBef>
                <a:spcPts val="62"/>
              </a:spcBef>
            </a:pPr>
            <a:r>
              <a:rPr sz="1463" b="1" spc="-3" dirty="0">
                <a:solidFill>
                  <a:srgbClr val="FFFF00"/>
                </a:solidFill>
                <a:latin typeface="Courier New"/>
                <a:cs typeface="Courier New"/>
              </a:rPr>
              <a:t>for </a:t>
            </a:r>
            <a:r>
              <a:rPr sz="1463" b="1" spc="-3" dirty="0">
                <a:solidFill>
                  <a:srgbClr val="00FFFF"/>
                </a:solidFill>
                <a:latin typeface="Courier New"/>
                <a:cs typeface="Courier New"/>
              </a:rPr>
              <a:t>thing </a:t>
            </a:r>
            <a:r>
              <a:rPr sz="1463" b="1" spc="-3" dirty="0">
                <a:solidFill>
                  <a:srgbClr val="FFFF00"/>
                </a:solidFill>
                <a:latin typeface="Courier New"/>
                <a:cs typeface="Courier New"/>
              </a:rPr>
              <a:t>in </a:t>
            </a:r>
            <a:r>
              <a:rPr sz="1463" b="1" spc="-3" dirty="0">
                <a:solidFill>
                  <a:srgbClr val="00FFFF"/>
                </a:solidFill>
                <a:latin typeface="Courier New"/>
                <a:cs typeface="Courier New"/>
              </a:rPr>
              <a:t>[9, 41, 12, 3, 74, 15] </a:t>
            </a:r>
            <a:r>
              <a:rPr sz="1463" b="1" dirty="0">
                <a:solidFill>
                  <a:srgbClr val="FFFF00"/>
                </a:solidFill>
                <a:latin typeface="Courier New"/>
                <a:cs typeface="Courier New"/>
              </a:rPr>
              <a:t>:  </a:t>
            </a:r>
            <a:r>
              <a:rPr sz="1463" b="1" spc="-3" dirty="0">
                <a:solidFill>
                  <a:srgbClr val="FFFF00"/>
                </a:solidFill>
                <a:latin typeface="Courier New"/>
                <a:cs typeface="Courier New"/>
              </a:rPr>
              <a:t>print</a:t>
            </a:r>
            <a:r>
              <a:rPr sz="1463" b="1" spc="-6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463" b="1" spc="-3" dirty="0">
                <a:solidFill>
                  <a:srgbClr val="00FFFF"/>
                </a:solidFill>
                <a:latin typeface="Courier New"/>
                <a:cs typeface="Courier New"/>
              </a:rPr>
              <a:t>thing</a:t>
            </a:r>
            <a:endParaRPr sz="1463">
              <a:latin typeface="Courier New"/>
              <a:cs typeface="Courier New"/>
            </a:endParaRPr>
          </a:p>
          <a:p>
            <a:pPr marL="7144">
              <a:lnSpc>
                <a:spcPts val="1710"/>
              </a:lnSpc>
            </a:pPr>
            <a:r>
              <a:rPr sz="1463" b="1" spc="-3" dirty="0">
                <a:solidFill>
                  <a:srgbClr val="FFFF00"/>
                </a:solidFill>
                <a:latin typeface="Courier New"/>
                <a:cs typeface="Courier New"/>
              </a:rPr>
              <a:t>print</a:t>
            </a:r>
            <a:r>
              <a:rPr sz="1463" b="1" spc="-6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463" b="1" spc="-3" dirty="0">
                <a:solidFill>
                  <a:srgbClr val="FF7E00"/>
                </a:solidFill>
                <a:latin typeface="Courier New"/>
                <a:cs typeface="Courier New"/>
              </a:rPr>
              <a:t>'After'</a:t>
            </a:r>
            <a:endParaRPr sz="1463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sz="half" idx="3"/>
          </p:nvPr>
        </p:nvSpPr>
        <p:spPr>
          <a:xfrm>
            <a:off x="5546039" y="2840830"/>
            <a:ext cx="3124200" cy="2967143"/>
          </a:xfrm>
          <a:prstGeom prst="rect">
            <a:avLst/>
          </a:prstGeom>
        </p:spPr>
        <p:txBody>
          <a:bodyPr vert="horz" wrap="square" lIns="0" tIns="5001" rIns="0" bIns="0" rtlCol="0">
            <a:spAutoFit/>
          </a:bodyPr>
          <a:lstStyle/>
          <a:p>
            <a:pPr marL="7144" marR="2858">
              <a:lnSpc>
                <a:spcPct val="100699"/>
              </a:lnSpc>
              <a:spcBef>
                <a:spcPts val="39"/>
              </a:spcBef>
            </a:pPr>
            <a:r>
              <a:rPr sz="2400" spc="-248" dirty="0"/>
              <a:t>$ </a:t>
            </a:r>
            <a:r>
              <a:rPr sz="2400" spc="-146" dirty="0"/>
              <a:t>python</a:t>
            </a:r>
            <a:r>
              <a:rPr sz="2400" spc="-318" dirty="0"/>
              <a:t> </a:t>
            </a:r>
            <a:r>
              <a:rPr sz="2400" spc="-163" dirty="0"/>
              <a:t>basicloop.  </a:t>
            </a:r>
            <a:r>
              <a:rPr sz="2400" spc="-157" dirty="0"/>
              <a:t>py</a:t>
            </a:r>
          </a:p>
          <a:p>
            <a:pPr marL="7144" marR="1392317">
              <a:lnSpc>
                <a:spcPct val="100699"/>
              </a:lnSpc>
            </a:pPr>
            <a:r>
              <a:rPr sz="2400" spc="-138" dirty="0">
                <a:solidFill>
                  <a:srgbClr val="FF7E00"/>
                </a:solidFill>
              </a:rPr>
              <a:t>Before  </a:t>
            </a:r>
            <a:r>
              <a:rPr sz="2400" spc="-135" dirty="0">
                <a:solidFill>
                  <a:srgbClr val="00FFFF"/>
                </a:solidFill>
              </a:rPr>
              <a:t>9</a:t>
            </a:r>
          </a:p>
          <a:p>
            <a:pPr marL="7144">
              <a:spcBef>
                <a:spcPts val="17"/>
              </a:spcBef>
            </a:pPr>
            <a:r>
              <a:rPr sz="2400" spc="-363" dirty="0">
                <a:solidFill>
                  <a:srgbClr val="00FFFF"/>
                </a:solidFill>
              </a:rPr>
              <a:t>41</a:t>
            </a:r>
          </a:p>
          <a:p>
            <a:pPr marL="7144">
              <a:spcBef>
                <a:spcPts val="17"/>
              </a:spcBef>
            </a:pPr>
            <a:r>
              <a:rPr sz="2400" spc="-399" dirty="0">
                <a:solidFill>
                  <a:srgbClr val="00FFFF"/>
                </a:solidFill>
              </a:rPr>
              <a:t>12</a:t>
            </a:r>
          </a:p>
          <a:p>
            <a:pPr marL="7144">
              <a:spcBef>
                <a:spcPts val="17"/>
              </a:spcBef>
            </a:pPr>
            <a:r>
              <a:rPr sz="2400" spc="-180" dirty="0">
                <a:solidFill>
                  <a:srgbClr val="00FFFF"/>
                </a:solidFill>
              </a:rPr>
              <a:t>3</a:t>
            </a:r>
          </a:p>
          <a:p>
            <a:pPr marL="7144">
              <a:spcBef>
                <a:spcPts val="17"/>
              </a:spcBef>
            </a:pPr>
            <a:r>
              <a:rPr sz="2400" spc="-214" dirty="0">
                <a:solidFill>
                  <a:srgbClr val="00FFFF"/>
                </a:solidFill>
              </a:rPr>
              <a:t>74</a:t>
            </a:r>
          </a:p>
          <a:p>
            <a:pPr marL="7144">
              <a:spcBef>
                <a:spcPts val="17"/>
              </a:spcBef>
            </a:pPr>
            <a:r>
              <a:rPr sz="2400" spc="-383" dirty="0">
                <a:solidFill>
                  <a:srgbClr val="00FFFF"/>
                </a:solidFill>
              </a:rPr>
              <a:t>15</a:t>
            </a:r>
          </a:p>
          <a:p>
            <a:pPr marL="7144">
              <a:spcBef>
                <a:spcPts val="17"/>
              </a:spcBef>
            </a:pPr>
            <a:r>
              <a:rPr sz="2400" spc="-138" dirty="0">
                <a:solidFill>
                  <a:srgbClr val="FF7E00"/>
                </a:solidFill>
              </a:rPr>
              <a:t>After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6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7693" y="1283773"/>
            <a:ext cx="6661904" cy="665086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4275" spc="-307" dirty="0">
                <a:solidFill>
                  <a:srgbClr val="FFFF00"/>
                </a:solidFill>
                <a:latin typeface="Verdana"/>
                <a:cs typeface="Verdana"/>
              </a:rPr>
              <a:t>What </a:t>
            </a:r>
            <a:r>
              <a:rPr sz="4275" spc="-363" dirty="0">
                <a:solidFill>
                  <a:srgbClr val="FFFF00"/>
                </a:solidFill>
                <a:latin typeface="Verdana"/>
                <a:cs typeface="Verdana"/>
              </a:rPr>
              <a:t>is </a:t>
            </a:r>
            <a:r>
              <a:rPr sz="4275" spc="-332" dirty="0">
                <a:solidFill>
                  <a:srgbClr val="FFFF00"/>
                </a:solidFill>
                <a:latin typeface="Verdana"/>
                <a:cs typeface="Verdana"/>
              </a:rPr>
              <a:t>the </a:t>
            </a:r>
            <a:r>
              <a:rPr sz="4275" spc="-402" dirty="0">
                <a:solidFill>
                  <a:srgbClr val="FFFF00"/>
                </a:solidFill>
                <a:latin typeface="Verdana"/>
                <a:cs typeface="Verdana"/>
              </a:rPr>
              <a:t>Largest</a:t>
            </a:r>
            <a:r>
              <a:rPr sz="4275" spc="-1193" dirty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sz="4275" spc="-374" dirty="0">
                <a:solidFill>
                  <a:srgbClr val="FFFF00"/>
                </a:solidFill>
                <a:latin typeface="Verdana"/>
                <a:cs typeface="Verdana"/>
              </a:rPr>
              <a:t>Number?</a:t>
            </a:r>
            <a:endParaRPr sz="4275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14546" y="2884249"/>
            <a:ext cx="5411748" cy="630461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  <a:tabLst>
                <a:tab pos="890826" algn="l"/>
                <a:tab pos="1904524" algn="l"/>
                <a:tab pos="2917150" algn="l"/>
                <a:tab pos="3887629" algn="l"/>
                <a:tab pos="4943118" algn="l"/>
              </a:tabLst>
            </a:pPr>
            <a:r>
              <a:rPr sz="4050" spc="-360" dirty="0">
                <a:solidFill>
                  <a:srgbClr val="FF00FF"/>
                </a:solidFill>
                <a:latin typeface="Verdana"/>
                <a:cs typeface="Verdana"/>
              </a:rPr>
              <a:t>3	</a:t>
            </a:r>
            <a:r>
              <a:rPr sz="4050" spc="-726" dirty="0">
                <a:solidFill>
                  <a:srgbClr val="FF00FF"/>
                </a:solidFill>
                <a:latin typeface="Verdana"/>
                <a:cs typeface="Verdana"/>
              </a:rPr>
              <a:t>41	</a:t>
            </a:r>
            <a:r>
              <a:rPr sz="4050" spc="-796" dirty="0">
                <a:solidFill>
                  <a:srgbClr val="FF00FF"/>
                </a:solidFill>
                <a:latin typeface="Verdana"/>
                <a:cs typeface="Verdana"/>
              </a:rPr>
              <a:t>12	</a:t>
            </a:r>
            <a:r>
              <a:rPr sz="4050" spc="-267" dirty="0">
                <a:solidFill>
                  <a:srgbClr val="FF00FF"/>
                </a:solidFill>
                <a:latin typeface="Verdana"/>
                <a:cs typeface="Verdana"/>
              </a:rPr>
              <a:t>9	</a:t>
            </a:r>
            <a:r>
              <a:rPr sz="4050" spc="-428" dirty="0">
                <a:solidFill>
                  <a:srgbClr val="FF00FF"/>
                </a:solidFill>
                <a:latin typeface="Verdana"/>
                <a:cs typeface="Verdana"/>
              </a:rPr>
              <a:t>74	</a:t>
            </a:r>
            <a:r>
              <a:rPr sz="4050" spc="-762" dirty="0">
                <a:solidFill>
                  <a:srgbClr val="FF00FF"/>
                </a:solidFill>
                <a:latin typeface="Verdana"/>
                <a:cs typeface="Verdana"/>
              </a:rPr>
              <a:t>15</a:t>
            </a:r>
            <a:endParaRPr sz="405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83229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7693" y="1283773"/>
            <a:ext cx="6661904" cy="665086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307" dirty="0"/>
              <a:t>What </a:t>
            </a:r>
            <a:r>
              <a:rPr spc="-363" dirty="0"/>
              <a:t>is </a:t>
            </a:r>
            <a:r>
              <a:rPr spc="-332" dirty="0"/>
              <a:t>the </a:t>
            </a:r>
            <a:r>
              <a:rPr spc="-402" dirty="0"/>
              <a:t>Largest</a:t>
            </a:r>
            <a:r>
              <a:rPr spc="-1193" dirty="0"/>
              <a:t> </a:t>
            </a:r>
            <a:r>
              <a:rPr spc="-374" dirty="0"/>
              <a:t>Number?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91464" y="4517031"/>
            <a:ext cx="1564124" cy="318838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2025" spc="-174" dirty="0">
                <a:solidFill>
                  <a:srgbClr val="FFFFFF"/>
                </a:solidFill>
                <a:latin typeface="Verdana"/>
                <a:cs typeface="Verdana"/>
              </a:rPr>
              <a:t>largest_so_far</a:t>
            </a:r>
            <a:endParaRPr sz="2025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29017" y="4321962"/>
            <a:ext cx="3286125" cy="662922"/>
          </a:xfrm>
          <a:prstGeom prst="rect">
            <a:avLst/>
          </a:prstGeom>
          <a:solidFill>
            <a:srgbClr val="000000"/>
          </a:solidFill>
          <a:ln w="25399">
            <a:solidFill>
              <a:srgbClr val="00FF00"/>
            </a:solidFill>
          </a:ln>
        </p:spPr>
        <p:txBody>
          <a:bodyPr vert="horz" wrap="square" lIns="0" tIns="39291" rIns="0" bIns="0" rtlCol="0">
            <a:spAutoFit/>
          </a:bodyPr>
          <a:lstStyle/>
          <a:p>
            <a:pPr marL="106799">
              <a:spcBef>
                <a:spcPts val="309"/>
              </a:spcBef>
            </a:pPr>
            <a:r>
              <a:rPr sz="4050" spc="-630" dirty="0">
                <a:solidFill>
                  <a:srgbClr val="FF00FF"/>
                </a:solidFill>
                <a:latin typeface="Verdana"/>
                <a:cs typeface="Verdana"/>
              </a:rPr>
              <a:t>-1</a:t>
            </a:r>
            <a:endParaRPr sz="4050">
              <a:latin typeface="Verdana"/>
              <a:cs typeface="Verdan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3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14546" y="2884249"/>
            <a:ext cx="295751" cy="630461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4050" spc="-360" dirty="0">
                <a:solidFill>
                  <a:srgbClr val="FF00FF"/>
                </a:solidFill>
                <a:latin typeface="Verdana"/>
                <a:cs typeface="Verdana"/>
              </a:rPr>
              <a:t>3</a:t>
            </a:r>
            <a:endParaRPr sz="405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37693" y="1283773"/>
            <a:ext cx="6661904" cy="665086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307" dirty="0"/>
              <a:t>What </a:t>
            </a:r>
            <a:r>
              <a:rPr spc="-363" dirty="0"/>
              <a:t>is </a:t>
            </a:r>
            <a:r>
              <a:rPr spc="-332" dirty="0"/>
              <a:t>the </a:t>
            </a:r>
            <a:r>
              <a:rPr spc="-402" dirty="0"/>
              <a:t>Largest</a:t>
            </a:r>
            <a:r>
              <a:rPr spc="-1193" dirty="0"/>
              <a:t> </a:t>
            </a:r>
            <a:r>
              <a:rPr spc="-374" dirty="0"/>
              <a:t>Number?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91464" y="4517031"/>
            <a:ext cx="1564124" cy="318838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2025" spc="-174" dirty="0">
                <a:solidFill>
                  <a:srgbClr val="FFFFFF"/>
                </a:solidFill>
                <a:latin typeface="Verdana"/>
                <a:cs typeface="Verdana"/>
              </a:rPr>
              <a:t>largest_so_far</a:t>
            </a:r>
            <a:endParaRPr sz="2025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29017" y="4321962"/>
            <a:ext cx="3286125" cy="662922"/>
          </a:xfrm>
          <a:prstGeom prst="rect">
            <a:avLst/>
          </a:prstGeom>
          <a:solidFill>
            <a:srgbClr val="000000"/>
          </a:solidFill>
          <a:ln w="25399">
            <a:solidFill>
              <a:srgbClr val="00FF00"/>
            </a:solidFill>
          </a:ln>
        </p:spPr>
        <p:txBody>
          <a:bodyPr vert="horz" wrap="square" lIns="0" tIns="39291" rIns="0" bIns="0" rtlCol="0">
            <a:spAutoFit/>
          </a:bodyPr>
          <a:lstStyle/>
          <a:p>
            <a:pPr marL="106799">
              <a:spcBef>
                <a:spcPts val="309"/>
              </a:spcBef>
            </a:pPr>
            <a:r>
              <a:rPr sz="4050" spc="-360" dirty="0">
                <a:solidFill>
                  <a:srgbClr val="FF00FF"/>
                </a:solidFill>
                <a:latin typeface="Verdana"/>
                <a:cs typeface="Verdana"/>
              </a:rPr>
              <a:t>3</a:t>
            </a:r>
            <a:endParaRPr sz="4050">
              <a:latin typeface="Verdana"/>
              <a:cs typeface="Verdan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3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7693" y="1283773"/>
            <a:ext cx="6661904" cy="665086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307" dirty="0"/>
              <a:t>What </a:t>
            </a:r>
            <a:r>
              <a:rPr spc="-363" dirty="0"/>
              <a:t>is </a:t>
            </a:r>
            <a:r>
              <a:rPr spc="-332" dirty="0"/>
              <a:t>the </a:t>
            </a:r>
            <a:r>
              <a:rPr spc="-402" dirty="0"/>
              <a:t>Largest</a:t>
            </a:r>
            <a:r>
              <a:rPr spc="-1193" dirty="0"/>
              <a:t> </a:t>
            </a:r>
            <a:r>
              <a:rPr spc="-374" dirty="0"/>
              <a:t>Number?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91492" y="4517059"/>
            <a:ext cx="1564124" cy="318838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2025" spc="-174" dirty="0">
                <a:solidFill>
                  <a:srgbClr val="FFFFFF"/>
                </a:solidFill>
                <a:latin typeface="Verdana"/>
                <a:cs typeface="Verdana"/>
              </a:rPr>
              <a:t>largest_so_far</a:t>
            </a:r>
            <a:endParaRPr sz="2025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29017" y="4321962"/>
            <a:ext cx="3286125" cy="662922"/>
          </a:xfrm>
          <a:prstGeom prst="rect">
            <a:avLst/>
          </a:prstGeom>
          <a:solidFill>
            <a:srgbClr val="000000"/>
          </a:solidFill>
          <a:ln w="25399">
            <a:solidFill>
              <a:srgbClr val="00FF00"/>
            </a:solidFill>
          </a:ln>
        </p:spPr>
        <p:txBody>
          <a:bodyPr vert="horz" wrap="square" lIns="0" tIns="39291" rIns="0" bIns="0" rtlCol="0">
            <a:spAutoFit/>
          </a:bodyPr>
          <a:lstStyle/>
          <a:p>
            <a:pPr marL="106799">
              <a:spcBef>
                <a:spcPts val="309"/>
              </a:spcBef>
            </a:pPr>
            <a:r>
              <a:rPr sz="4050" spc="-726" dirty="0">
                <a:solidFill>
                  <a:srgbClr val="FF00FF"/>
                </a:solidFill>
                <a:latin typeface="Verdana"/>
                <a:cs typeface="Verdana"/>
              </a:rPr>
              <a:t>41</a:t>
            </a:r>
            <a:endParaRPr sz="40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98583" y="2884249"/>
            <a:ext cx="484703" cy="630461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4050" spc="-726" dirty="0">
                <a:solidFill>
                  <a:srgbClr val="FF00FF"/>
                </a:solidFill>
                <a:latin typeface="Verdana"/>
                <a:cs typeface="Verdana"/>
              </a:rPr>
              <a:t>41</a:t>
            </a:r>
            <a:endParaRPr sz="4050">
              <a:latin typeface="Verdana"/>
              <a:cs typeface="Verdan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5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7693" y="1283773"/>
            <a:ext cx="6661904" cy="665086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307" dirty="0"/>
              <a:t>What </a:t>
            </a:r>
            <a:r>
              <a:rPr spc="-363" dirty="0"/>
              <a:t>is </a:t>
            </a:r>
            <a:r>
              <a:rPr spc="-332" dirty="0"/>
              <a:t>the </a:t>
            </a:r>
            <a:r>
              <a:rPr spc="-402" dirty="0"/>
              <a:t>Largest</a:t>
            </a:r>
            <a:r>
              <a:rPr spc="-1193" dirty="0"/>
              <a:t> </a:t>
            </a:r>
            <a:r>
              <a:rPr spc="-374" dirty="0"/>
              <a:t>Number?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91464" y="4517031"/>
            <a:ext cx="1564124" cy="318838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2025" spc="-174" dirty="0">
                <a:solidFill>
                  <a:srgbClr val="FFFFFF"/>
                </a:solidFill>
                <a:latin typeface="Verdana"/>
                <a:cs typeface="Verdana"/>
              </a:rPr>
              <a:t>largest_so_far</a:t>
            </a:r>
            <a:endParaRPr sz="2025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29017" y="4321962"/>
            <a:ext cx="3286125" cy="662922"/>
          </a:xfrm>
          <a:prstGeom prst="rect">
            <a:avLst/>
          </a:prstGeom>
          <a:solidFill>
            <a:srgbClr val="000000"/>
          </a:solidFill>
          <a:ln w="25399">
            <a:solidFill>
              <a:srgbClr val="00FF00"/>
            </a:solidFill>
          </a:ln>
        </p:spPr>
        <p:txBody>
          <a:bodyPr vert="horz" wrap="square" lIns="0" tIns="39291" rIns="0" bIns="0" rtlCol="0">
            <a:spAutoFit/>
          </a:bodyPr>
          <a:lstStyle/>
          <a:p>
            <a:pPr marL="106799">
              <a:spcBef>
                <a:spcPts val="309"/>
              </a:spcBef>
            </a:pPr>
            <a:r>
              <a:rPr sz="4050" spc="-726" dirty="0">
                <a:solidFill>
                  <a:srgbClr val="FF00FF"/>
                </a:solidFill>
                <a:latin typeface="Verdana"/>
                <a:cs typeface="Verdana"/>
              </a:rPr>
              <a:t>41</a:t>
            </a:r>
            <a:endParaRPr sz="40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12102" y="2884249"/>
            <a:ext cx="466487" cy="630461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4050" spc="-796" dirty="0">
                <a:solidFill>
                  <a:srgbClr val="FF00FF"/>
                </a:solidFill>
                <a:latin typeface="Verdana"/>
                <a:cs typeface="Verdana"/>
              </a:rPr>
              <a:t>12</a:t>
            </a:r>
            <a:endParaRPr sz="4050">
              <a:latin typeface="Verdana"/>
              <a:cs typeface="Verdan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14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7693" y="1283773"/>
            <a:ext cx="6661904" cy="665086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307" dirty="0"/>
              <a:t>What </a:t>
            </a:r>
            <a:r>
              <a:rPr spc="-363" dirty="0"/>
              <a:t>is </a:t>
            </a:r>
            <a:r>
              <a:rPr spc="-332" dirty="0"/>
              <a:t>the </a:t>
            </a:r>
            <a:r>
              <a:rPr spc="-402" dirty="0"/>
              <a:t>Largest</a:t>
            </a:r>
            <a:r>
              <a:rPr spc="-1193" dirty="0"/>
              <a:t> </a:t>
            </a:r>
            <a:r>
              <a:rPr spc="-374" dirty="0"/>
              <a:t>Number?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91464" y="4517031"/>
            <a:ext cx="1564124" cy="318838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2025" spc="-174" dirty="0">
                <a:solidFill>
                  <a:srgbClr val="FFFFFF"/>
                </a:solidFill>
                <a:latin typeface="Verdana"/>
                <a:cs typeface="Verdana"/>
              </a:rPr>
              <a:t>largest_so_far</a:t>
            </a:r>
            <a:endParaRPr sz="2025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29017" y="4321962"/>
            <a:ext cx="3286125" cy="662922"/>
          </a:xfrm>
          <a:prstGeom prst="rect">
            <a:avLst/>
          </a:prstGeom>
          <a:solidFill>
            <a:srgbClr val="000000"/>
          </a:solidFill>
          <a:ln w="25399">
            <a:solidFill>
              <a:srgbClr val="00FF00"/>
            </a:solidFill>
          </a:ln>
        </p:spPr>
        <p:txBody>
          <a:bodyPr vert="horz" wrap="square" lIns="0" tIns="39291" rIns="0" bIns="0" rtlCol="0">
            <a:spAutoFit/>
          </a:bodyPr>
          <a:lstStyle/>
          <a:p>
            <a:pPr marL="106799">
              <a:spcBef>
                <a:spcPts val="309"/>
              </a:spcBef>
            </a:pPr>
            <a:r>
              <a:rPr sz="4050" spc="-726" dirty="0">
                <a:solidFill>
                  <a:srgbClr val="FF00FF"/>
                </a:solidFill>
                <a:latin typeface="Verdana"/>
                <a:cs typeface="Verdana"/>
              </a:rPr>
              <a:t>41</a:t>
            </a:r>
            <a:endParaRPr sz="40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24727" y="2884249"/>
            <a:ext cx="307538" cy="630461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4050" spc="-267" dirty="0">
                <a:solidFill>
                  <a:srgbClr val="FF00FF"/>
                </a:solidFill>
                <a:latin typeface="Verdana"/>
                <a:cs typeface="Verdana"/>
              </a:rPr>
              <a:t>9</a:t>
            </a:r>
            <a:endParaRPr sz="4050">
              <a:latin typeface="Verdana"/>
              <a:cs typeface="Verdan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0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314281"/>
            <a:ext cx="8228160" cy="611834"/>
          </a:xfrm>
          <a:ln/>
        </p:spPr>
        <p:txBody>
          <a:bodyPr/>
          <a:lstStyle/>
          <a:p>
            <a:pPr>
              <a:lnSpc>
                <a:spcPct val="93000"/>
              </a:lnSpc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GB" altLang="en-US" dirty="0"/>
              <a:t>Comments</a:t>
            </a: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604521"/>
            <a:ext cx="8228160" cy="4801827"/>
          </a:xfrm>
          <a:ln/>
        </p:spPr>
        <p:txBody>
          <a:bodyPr/>
          <a:lstStyle/>
          <a:p>
            <a:pPr marL="364326" indent="-269284">
              <a:lnSpc>
                <a:spcPct val="93000"/>
              </a:lnSpc>
              <a:buSzPct val="45000"/>
              <a:buFont typeface="Wingdings" panose="05000000000000000000" pitchFamily="2" charset="2"/>
              <a:buChar char=""/>
              <a:tabLst>
                <a:tab pos="364326" algn="l"/>
                <a:tab pos="469447" algn="l"/>
                <a:tab pos="884173" algn="l"/>
                <a:tab pos="1298899" algn="l"/>
                <a:tab pos="1713625" algn="l"/>
                <a:tab pos="2128351" algn="l"/>
                <a:tab pos="2543078" algn="l"/>
                <a:tab pos="2957804" algn="l"/>
                <a:tab pos="3372530" algn="l"/>
                <a:tab pos="3787256" algn="l"/>
                <a:tab pos="4201982" algn="l"/>
                <a:tab pos="4616708" algn="l"/>
                <a:tab pos="5031434" algn="l"/>
                <a:tab pos="5446160" algn="l"/>
                <a:tab pos="5860886" algn="l"/>
                <a:tab pos="6275613" algn="l"/>
                <a:tab pos="6690339" algn="l"/>
                <a:tab pos="7105065" algn="l"/>
                <a:tab pos="7519791" algn="l"/>
                <a:tab pos="7934517" algn="l"/>
                <a:tab pos="8349243" algn="l"/>
              </a:tabLst>
            </a:pPr>
            <a:r>
              <a:rPr lang="en-GB" altLang="en-US" sz="2400" dirty="0"/>
              <a:t>Anything after </a:t>
            </a:r>
            <a:r>
              <a:rPr lang="en-GB" altLang="en-US" sz="2400" dirty="0">
                <a:solidFill>
                  <a:srgbClr val="FFC000"/>
                </a:solidFill>
              </a:rPr>
              <a:t>a # symbol </a:t>
            </a:r>
            <a:r>
              <a:rPr lang="en-GB" altLang="en-US" sz="2400" dirty="0"/>
              <a:t>is treated as a </a:t>
            </a:r>
            <a:r>
              <a:rPr lang="en-GB" altLang="en-US" sz="2400" dirty="0">
                <a:solidFill>
                  <a:srgbClr val="FFC000"/>
                </a:solidFill>
              </a:rPr>
              <a:t>comment</a:t>
            </a:r>
          </a:p>
          <a:p>
            <a:pPr marL="364326" indent="-269284">
              <a:lnSpc>
                <a:spcPct val="93000"/>
              </a:lnSpc>
              <a:buSzPct val="45000"/>
              <a:buFont typeface="Wingdings" panose="05000000000000000000" pitchFamily="2" charset="2"/>
              <a:buChar char=""/>
              <a:tabLst>
                <a:tab pos="364326" algn="l"/>
                <a:tab pos="469447" algn="l"/>
                <a:tab pos="884173" algn="l"/>
                <a:tab pos="1298899" algn="l"/>
                <a:tab pos="1713625" algn="l"/>
                <a:tab pos="2128351" algn="l"/>
                <a:tab pos="2543078" algn="l"/>
                <a:tab pos="2957804" algn="l"/>
                <a:tab pos="3372530" algn="l"/>
                <a:tab pos="3787256" algn="l"/>
                <a:tab pos="4201982" algn="l"/>
                <a:tab pos="4616708" algn="l"/>
                <a:tab pos="5031434" algn="l"/>
                <a:tab pos="5446160" algn="l"/>
                <a:tab pos="5860886" algn="l"/>
                <a:tab pos="6275613" algn="l"/>
                <a:tab pos="6690339" algn="l"/>
                <a:tab pos="7105065" algn="l"/>
                <a:tab pos="7519791" algn="l"/>
                <a:tab pos="7934517" algn="l"/>
                <a:tab pos="8349243" algn="l"/>
              </a:tabLst>
            </a:pPr>
            <a:r>
              <a:rPr lang="en-GB" altLang="en-US" sz="2400" dirty="0"/>
              <a:t>This is just like </a:t>
            </a:r>
            <a:r>
              <a:rPr lang="en-GB" altLang="en-US" sz="2400" dirty="0" smtClean="0"/>
              <a:t>Perl</a:t>
            </a:r>
          </a:p>
          <a:p>
            <a:endParaRPr lang="en-US" dirty="0" smtClean="0"/>
          </a:p>
          <a:p>
            <a:r>
              <a:rPr lang="en-US" dirty="0"/>
              <a:t>Since Python will ignore string literals that are not assigned to a variable, you can add a multiline string (triple quotes) in your code, and place you comment inside it:</a:t>
            </a:r>
          </a:p>
          <a:p>
            <a:r>
              <a:rPr lang="en-US" dirty="0">
                <a:solidFill>
                  <a:srgbClr val="FFFF00"/>
                </a:solidFill>
              </a:rPr>
              <a:t>Example</a:t>
            </a:r>
          </a:p>
          <a:p>
            <a:r>
              <a:rPr lang="en-US" dirty="0">
                <a:solidFill>
                  <a:srgbClr val="FF0000"/>
                </a:solidFill>
              </a:rPr>
              <a:t>"""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This is a comment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written in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more than just one line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"""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>print("Hello, World!")</a:t>
            </a:r>
          </a:p>
          <a:p>
            <a:pPr marL="364326" indent="-269284">
              <a:lnSpc>
                <a:spcPct val="93000"/>
              </a:lnSpc>
              <a:buSzPct val="45000"/>
              <a:buFont typeface="Wingdings" panose="05000000000000000000" pitchFamily="2" charset="2"/>
              <a:buChar char=""/>
              <a:tabLst>
                <a:tab pos="364326" algn="l"/>
                <a:tab pos="469447" algn="l"/>
                <a:tab pos="884173" algn="l"/>
                <a:tab pos="1298899" algn="l"/>
                <a:tab pos="1713625" algn="l"/>
                <a:tab pos="2128351" algn="l"/>
                <a:tab pos="2543078" algn="l"/>
                <a:tab pos="2957804" algn="l"/>
                <a:tab pos="3372530" algn="l"/>
                <a:tab pos="3787256" algn="l"/>
                <a:tab pos="4201982" algn="l"/>
                <a:tab pos="4616708" algn="l"/>
                <a:tab pos="5031434" algn="l"/>
                <a:tab pos="5446160" algn="l"/>
                <a:tab pos="5860886" algn="l"/>
                <a:tab pos="6275613" algn="l"/>
                <a:tab pos="6690339" algn="l"/>
                <a:tab pos="7105065" algn="l"/>
                <a:tab pos="7519791" algn="l"/>
                <a:tab pos="7934517" algn="l"/>
                <a:tab pos="8349243" algn="l"/>
              </a:tabLst>
            </a:pPr>
            <a:endParaRPr lang="en-GB" alt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3777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7693" y="1283773"/>
            <a:ext cx="6661904" cy="665086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307" dirty="0"/>
              <a:t>What </a:t>
            </a:r>
            <a:r>
              <a:rPr spc="-363" dirty="0"/>
              <a:t>is </a:t>
            </a:r>
            <a:r>
              <a:rPr spc="-332" dirty="0"/>
              <a:t>the </a:t>
            </a:r>
            <a:r>
              <a:rPr spc="-402" dirty="0"/>
              <a:t>Largest</a:t>
            </a:r>
            <a:r>
              <a:rPr spc="-1193" dirty="0"/>
              <a:t> </a:t>
            </a:r>
            <a:r>
              <a:rPr spc="-374" dirty="0"/>
              <a:t>Number?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91464" y="4517031"/>
            <a:ext cx="1564124" cy="318838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2025" spc="-174" dirty="0">
                <a:solidFill>
                  <a:srgbClr val="FFFFFF"/>
                </a:solidFill>
                <a:latin typeface="Verdana"/>
                <a:cs typeface="Verdana"/>
              </a:rPr>
              <a:t>largest_so_far</a:t>
            </a:r>
            <a:endParaRPr sz="2025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29017" y="4321962"/>
            <a:ext cx="3286125" cy="662922"/>
          </a:xfrm>
          <a:prstGeom prst="rect">
            <a:avLst/>
          </a:prstGeom>
          <a:solidFill>
            <a:srgbClr val="000000"/>
          </a:solidFill>
          <a:ln w="25399">
            <a:solidFill>
              <a:srgbClr val="00FF00"/>
            </a:solidFill>
          </a:ln>
        </p:spPr>
        <p:txBody>
          <a:bodyPr vert="horz" wrap="square" lIns="0" tIns="39291" rIns="0" bIns="0" rtlCol="0">
            <a:spAutoFit/>
          </a:bodyPr>
          <a:lstStyle/>
          <a:p>
            <a:pPr marL="106799">
              <a:spcBef>
                <a:spcPts val="309"/>
              </a:spcBef>
            </a:pPr>
            <a:r>
              <a:rPr sz="4050" spc="-428" dirty="0">
                <a:solidFill>
                  <a:srgbClr val="FF00FF"/>
                </a:solidFill>
                <a:latin typeface="Verdana"/>
                <a:cs typeface="Verdana"/>
              </a:rPr>
              <a:t>74</a:t>
            </a:r>
            <a:endParaRPr sz="40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5362" y="2884249"/>
            <a:ext cx="560070" cy="630461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4050" spc="-428" dirty="0">
                <a:solidFill>
                  <a:srgbClr val="FF00FF"/>
                </a:solidFill>
                <a:latin typeface="Verdana"/>
                <a:cs typeface="Verdana"/>
              </a:rPr>
              <a:t>74</a:t>
            </a:r>
            <a:endParaRPr sz="4050">
              <a:latin typeface="Verdana"/>
              <a:cs typeface="Verdan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03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7693" y="1283773"/>
            <a:ext cx="6661904" cy="665086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307" dirty="0"/>
              <a:t>What </a:t>
            </a:r>
            <a:r>
              <a:rPr spc="-363" dirty="0"/>
              <a:t>is </a:t>
            </a:r>
            <a:r>
              <a:rPr spc="-332" dirty="0"/>
              <a:t>the </a:t>
            </a:r>
            <a:r>
              <a:rPr spc="-402" dirty="0"/>
              <a:t>Largest</a:t>
            </a:r>
            <a:r>
              <a:rPr spc="-1193" dirty="0"/>
              <a:t> </a:t>
            </a:r>
            <a:r>
              <a:rPr spc="-374" dirty="0"/>
              <a:t>Number?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91464" y="4517031"/>
            <a:ext cx="1564124" cy="318838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2025" spc="-174" dirty="0">
                <a:solidFill>
                  <a:srgbClr val="FFFFFF"/>
                </a:solidFill>
                <a:latin typeface="Verdana"/>
                <a:cs typeface="Verdana"/>
              </a:rPr>
              <a:t>largest_so_far</a:t>
            </a:r>
            <a:endParaRPr sz="2025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29017" y="4321962"/>
            <a:ext cx="3286125" cy="662922"/>
          </a:xfrm>
          <a:prstGeom prst="rect">
            <a:avLst/>
          </a:prstGeom>
          <a:solidFill>
            <a:srgbClr val="000000"/>
          </a:solidFill>
          <a:ln w="25399">
            <a:solidFill>
              <a:srgbClr val="00FF00"/>
            </a:solidFill>
          </a:ln>
        </p:spPr>
        <p:txBody>
          <a:bodyPr vert="horz" wrap="square" lIns="0" tIns="39291" rIns="0" bIns="0" rtlCol="0">
            <a:spAutoFit/>
          </a:bodyPr>
          <a:lstStyle/>
          <a:p>
            <a:pPr marL="106799">
              <a:spcBef>
                <a:spcPts val="309"/>
              </a:spcBef>
            </a:pPr>
            <a:r>
              <a:rPr sz="4050" spc="-428" dirty="0">
                <a:solidFill>
                  <a:srgbClr val="FF00FF"/>
                </a:solidFill>
                <a:latin typeface="Verdana"/>
                <a:cs typeface="Verdana"/>
              </a:rPr>
              <a:t>74</a:t>
            </a:r>
            <a:endParaRPr sz="40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50849" y="2884249"/>
            <a:ext cx="475417" cy="630461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4050" spc="-762" dirty="0">
                <a:solidFill>
                  <a:srgbClr val="FF00FF"/>
                </a:solidFill>
                <a:latin typeface="Verdana"/>
                <a:cs typeface="Verdana"/>
              </a:rPr>
              <a:t>15</a:t>
            </a:r>
            <a:endParaRPr sz="4050">
              <a:latin typeface="Verdana"/>
              <a:cs typeface="Verdan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9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7693" y="1283773"/>
            <a:ext cx="6661904" cy="665086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307" dirty="0"/>
              <a:t>What </a:t>
            </a:r>
            <a:r>
              <a:rPr spc="-363" dirty="0"/>
              <a:t>is </a:t>
            </a:r>
            <a:r>
              <a:rPr spc="-332" dirty="0"/>
              <a:t>the </a:t>
            </a:r>
            <a:r>
              <a:rPr spc="-402" dirty="0"/>
              <a:t>Largest</a:t>
            </a:r>
            <a:r>
              <a:rPr spc="-1193" dirty="0"/>
              <a:t> </a:t>
            </a:r>
            <a:r>
              <a:rPr spc="-374" dirty="0"/>
              <a:t>Number?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91464" y="4517031"/>
            <a:ext cx="1564124" cy="318838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2025" spc="-174" dirty="0">
                <a:solidFill>
                  <a:srgbClr val="FFFFFF"/>
                </a:solidFill>
                <a:latin typeface="Verdana"/>
                <a:cs typeface="Verdana"/>
              </a:rPr>
              <a:t>largest_so_far</a:t>
            </a:r>
            <a:endParaRPr sz="2025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29017" y="4321962"/>
            <a:ext cx="3286125" cy="662922"/>
          </a:xfrm>
          <a:prstGeom prst="rect">
            <a:avLst/>
          </a:prstGeom>
          <a:solidFill>
            <a:srgbClr val="000000"/>
          </a:solidFill>
          <a:ln w="25399">
            <a:solidFill>
              <a:srgbClr val="00FF00"/>
            </a:solidFill>
          </a:ln>
        </p:spPr>
        <p:txBody>
          <a:bodyPr vert="horz" wrap="square" lIns="0" tIns="39291" rIns="0" bIns="0" rtlCol="0">
            <a:spAutoFit/>
          </a:bodyPr>
          <a:lstStyle/>
          <a:p>
            <a:pPr marL="106799">
              <a:spcBef>
                <a:spcPts val="309"/>
              </a:spcBef>
            </a:pPr>
            <a:r>
              <a:rPr sz="4050" spc="-428" dirty="0">
                <a:solidFill>
                  <a:srgbClr val="FF00FF"/>
                </a:solidFill>
                <a:latin typeface="Verdana"/>
                <a:cs typeface="Verdana"/>
              </a:rPr>
              <a:t>74</a:t>
            </a:r>
            <a:endParaRPr sz="40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14546" y="2884249"/>
            <a:ext cx="5411748" cy="630461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  <a:tabLst>
                <a:tab pos="890826" algn="l"/>
                <a:tab pos="1904524" algn="l"/>
                <a:tab pos="2917150" algn="l"/>
                <a:tab pos="3887629" algn="l"/>
                <a:tab pos="4943118" algn="l"/>
              </a:tabLst>
            </a:pPr>
            <a:r>
              <a:rPr sz="4050" spc="-360" dirty="0">
                <a:solidFill>
                  <a:srgbClr val="FF00FF"/>
                </a:solidFill>
                <a:latin typeface="Verdana"/>
                <a:cs typeface="Verdana"/>
              </a:rPr>
              <a:t>3	</a:t>
            </a:r>
            <a:r>
              <a:rPr sz="4050" spc="-726" dirty="0">
                <a:solidFill>
                  <a:srgbClr val="FF00FF"/>
                </a:solidFill>
                <a:latin typeface="Verdana"/>
                <a:cs typeface="Verdana"/>
              </a:rPr>
              <a:t>41	</a:t>
            </a:r>
            <a:r>
              <a:rPr sz="4050" spc="-796" dirty="0">
                <a:solidFill>
                  <a:srgbClr val="FF00FF"/>
                </a:solidFill>
                <a:latin typeface="Verdana"/>
                <a:cs typeface="Verdana"/>
              </a:rPr>
              <a:t>12	</a:t>
            </a:r>
            <a:r>
              <a:rPr sz="4050" spc="-267" dirty="0">
                <a:solidFill>
                  <a:srgbClr val="FF00FF"/>
                </a:solidFill>
                <a:latin typeface="Verdana"/>
                <a:cs typeface="Verdana"/>
              </a:rPr>
              <a:t>9	</a:t>
            </a:r>
            <a:r>
              <a:rPr sz="4050" spc="-428" dirty="0">
                <a:solidFill>
                  <a:srgbClr val="FF00FF"/>
                </a:solidFill>
                <a:latin typeface="Verdana"/>
                <a:cs typeface="Verdana"/>
              </a:rPr>
              <a:t>74	</a:t>
            </a:r>
            <a:r>
              <a:rPr sz="4050" spc="-762" dirty="0">
                <a:solidFill>
                  <a:srgbClr val="FF00FF"/>
                </a:solidFill>
                <a:latin typeface="Verdana"/>
                <a:cs typeface="Verdana"/>
              </a:rPr>
              <a:t>15</a:t>
            </a:r>
            <a:endParaRPr sz="4050">
              <a:latin typeface="Verdana"/>
              <a:cs typeface="Verdan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29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9904" y="275616"/>
            <a:ext cx="5566410" cy="665086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318" dirty="0">
                <a:solidFill>
                  <a:srgbClr val="FF0000"/>
                </a:solidFill>
              </a:rPr>
              <a:t>Finding </a:t>
            </a:r>
            <a:r>
              <a:rPr spc="-332" dirty="0">
                <a:solidFill>
                  <a:srgbClr val="FF0000"/>
                </a:solidFill>
              </a:rPr>
              <a:t>the </a:t>
            </a:r>
            <a:r>
              <a:rPr spc="-391" dirty="0">
                <a:solidFill>
                  <a:srgbClr val="FF0000"/>
                </a:solidFill>
              </a:rPr>
              <a:t>largest</a:t>
            </a:r>
            <a:r>
              <a:rPr spc="-996" dirty="0">
                <a:solidFill>
                  <a:srgbClr val="FF0000"/>
                </a:solidFill>
              </a:rPr>
              <a:t> </a:t>
            </a:r>
            <a:r>
              <a:rPr spc="-388" dirty="0">
                <a:solidFill>
                  <a:srgbClr val="FF0000"/>
                </a:solidFill>
              </a:rPr>
              <a:t>value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200792" y="1916876"/>
            <a:ext cx="6581008" cy="2505334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2400" spc="-3" dirty="0">
                <a:solidFill>
                  <a:srgbClr val="FFFF00"/>
                </a:solidFill>
              </a:rPr>
              <a:t>print </a:t>
            </a:r>
            <a:r>
              <a:rPr sz="2400" spc="-3" dirty="0">
                <a:solidFill>
                  <a:srgbClr val="FF7E00"/>
                </a:solidFill>
              </a:rPr>
              <a:t>'Before',</a:t>
            </a:r>
            <a:r>
              <a:rPr sz="2400" spc="-14" dirty="0">
                <a:solidFill>
                  <a:srgbClr val="FF7E00"/>
                </a:solidFill>
              </a:rPr>
              <a:t> </a:t>
            </a:r>
            <a:r>
              <a:rPr sz="2400" spc="-3" dirty="0"/>
              <a:t>largest_so_far</a:t>
            </a:r>
          </a:p>
          <a:p>
            <a:pPr marL="341114" marR="2858" indent="-334328">
              <a:lnSpc>
                <a:spcPts val="1772"/>
              </a:lnSpc>
              <a:spcBef>
                <a:spcPts val="62"/>
              </a:spcBef>
            </a:pPr>
            <a:endParaRPr lang="en-US" sz="2400" spc="-3" dirty="0" smtClean="0">
              <a:solidFill>
                <a:srgbClr val="FFFF00"/>
              </a:solidFill>
            </a:endParaRPr>
          </a:p>
          <a:p>
            <a:pPr marL="341114" marR="2858" indent="-334328">
              <a:lnSpc>
                <a:spcPts val="1772"/>
              </a:lnSpc>
              <a:spcBef>
                <a:spcPts val="62"/>
              </a:spcBef>
            </a:pPr>
            <a:r>
              <a:rPr sz="2400" spc="-3" dirty="0" smtClean="0">
                <a:solidFill>
                  <a:srgbClr val="FFFF00"/>
                </a:solidFill>
              </a:rPr>
              <a:t>for </a:t>
            </a:r>
            <a:r>
              <a:rPr sz="2400" spc="-3" dirty="0">
                <a:solidFill>
                  <a:srgbClr val="FF00FF"/>
                </a:solidFill>
              </a:rPr>
              <a:t>the_num </a:t>
            </a:r>
            <a:r>
              <a:rPr sz="2400" spc="-3" dirty="0">
                <a:solidFill>
                  <a:srgbClr val="FFFF00"/>
                </a:solidFill>
              </a:rPr>
              <a:t>in </a:t>
            </a:r>
            <a:r>
              <a:rPr sz="2400" spc="-3" dirty="0">
                <a:solidFill>
                  <a:srgbClr val="FF00FF"/>
                </a:solidFill>
              </a:rPr>
              <a:t>[9, 41, 12, 3, 74, 15] </a:t>
            </a:r>
            <a:r>
              <a:rPr sz="2400" dirty="0">
                <a:solidFill>
                  <a:srgbClr val="FF00FF"/>
                </a:solidFill>
              </a:rPr>
              <a:t>:  </a:t>
            </a:r>
            <a:endParaRPr lang="en-US" sz="2400" dirty="0" smtClean="0">
              <a:solidFill>
                <a:srgbClr val="FF00FF"/>
              </a:solidFill>
            </a:endParaRPr>
          </a:p>
          <a:p>
            <a:pPr marL="341114" marR="2858" indent="-334328">
              <a:lnSpc>
                <a:spcPts val="1772"/>
              </a:lnSpc>
              <a:spcBef>
                <a:spcPts val="62"/>
              </a:spcBef>
            </a:pPr>
            <a:endParaRPr lang="en-US" sz="2400" spc="-3" dirty="0" smtClean="0">
              <a:solidFill>
                <a:srgbClr val="FF00FF"/>
              </a:solidFill>
            </a:endParaRPr>
          </a:p>
          <a:p>
            <a:pPr marL="341114" marR="2858" indent="-334328">
              <a:lnSpc>
                <a:spcPts val="1772"/>
              </a:lnSpc>
              <a:spcBef>
                <a:spcPts val="62"/>
              </a:spcBef>
            </a:pPr>
            <a:r>
              <a:rPr sz="2400" spc="-3" dirty="0" smtClean="0">
                <a:solidFill>
                  <a:srgbClr val="FF00FF"/>
                </a:solidFill>
              </a:rPr>
              <a:t>if </a:t>
            </a:r>
            <a:r>
              <a:rPr sz="2400" spc="-3" dirty="0">
                <a:solidFill>
                  <a:srgbClr val="FF00FF"/>
                </a:solidFill>
              </a:rPr>
              <a:t>the_num </a:t>
            </a:r>
            <a:r>
              <a:rPr sz="2400" dirty="0">
                <a:solidFill>
                  <a:srgbClr val="FF00FF"/>
                </a:solidFill>
              </a:rPr>
              <a:t>&gt; </a:t>
            </a:r>
            <a:r>
              <a:rPr sz="2400" spc="-3" dirty="0"/>
              <a:t>largest_so_far</a:t>
            </a:r>
            <a:r>
              <a:rPr sz="2400" spc="-25" dirty="0"/>
              <a:t> </a:t>
            </a:r>
            <a:r>
              <a:rPr sz="2400" dirty="0">
                <a:solidFill>
                  <a:srgbClr val="FF00FF"/>
                </a:solidFill>
              </a:rPr>
              <a:t>:</a:t>
            </a:r>
          </a:p>
          <a:p>
            <a:pPr marL="341114" marR="782598" indent="333970">
              <a:lnSpc>
                <a:spcPts val="1772"/>
              </a:lnSpc>
            </a:pPr>
            <a:endParaRPr lang="en-US" sz="2400" spc="-3" dirty="0" smtClean="0"/>
          </a:p>
          <a:p>
            <a:pPr marL="341114" marR="782598" indent="333970">
              <a:lnSpc>
                <a:spcPts val="1772"/>
              </a:lnSpc>
            </a:pPr>
            <a:r>
              <a:rPr sz="2400" spc="-3" dirty="0" err="1" smtClean="0"/>
              <a:t>largest_so_far</a:t>
            </a:r>
            <a:r>
              <a:rPr sz="2400" spc="-3" dirty="0" smtClean="0"/>
              <a:t> </a:t>
            </a:r>
            <a:r>
              <a:rPr sz="2400" dirty="0"/>
              <a:t>= </a:t>
            </a:r>
            <a:r>
              <a:rPr sz="2400" spc="-3" dirty="0" err="1">
                <a:solidFill>
                  <a:srgbClr val="FF00FF"/>
                </a:solidFill>
              </a:rPr>
              <a:t>the_num</a:t>
            </a:r>
            <a:r>
              <a:rPr sz="2400" spc="-3" dirty="0">
                <a:solidFill>
                  <a:srgbClr val="FF00FF"/>
                </a:solidFill>
              </a:rPr>
              <a:t>  </a:t>
            </a:r>
            <a:endParaRPr lang="en-US" sz="2400" spc="-3" dirty="0" smtClean="0">
              <a:solidFill>
                <a:srgbClr val="FF00FF"/>
              </a:solidFill>
            </a:endParaRPr>
          </a:p>
          <a:p>
            <a:pPr marL="341114" marR="782598" indent="333970">
              <a:lnSpc>
                <a:spcPts val="1772"/>
              </a:lnSpc>
            </a:pPr>
            <a:endParaRPr lang="en-US" sz="2400" spc="-3" dirty="0">
              <a:solidFill>
                <a:srgbClr val="FF00FF"/>
              </a:solidFill>
            </a:endParaRPr>
          </a:p>
          <a:p>
            <a:pPr marL="341114" marR="782598" indent="333970">
              <a:lnSpc>
                <a:spcPts val="1772"/>
              </a:lnSpc>
            </a:pPr>
            <a:endParaRPr lang="en-US" sz="2400" spc="-3" dirty="0" smtClean="0">
              <a:solidFill>
                <a:srgbClr val="FFFF00"/>
              </a:solidFill>
            </a:endParaRPr>
          </a:p>
          <a:p>
            <a:pPr marL="341114" marR="782598" indent="333970">
              <a:lnSpc>
                <a:spcPts val="1772"/>
              </a:lnSpc>
            </a:pPr>
            <a:r>
              <a:rPr sz="2400" spc="-3" dirty="0" smtClean="0">
                <a:solidFill>
                  <a:srgbClr val="FFFF00"/>
                </a:solidFill>
              </a:rPr>
              <a:t>print </a:t>
            </a:r>
            <a:r>
              <a:rPr lang="en-US" sz="2400" spc="-3" dirty="0" smtClean="0">
                <a:solidFill>
                  <a:srgbClr val="FFFF00"/>
                </a:solidFill>
              </a:rPr>
              <a:t> </a:t>
            </a:r>
            <a:r>
              <a:rPr sz="2400" spc="-3" dirty="0" err="1" smtClean="0"/>
              <a:t>largest_so_far</a:t>
            </a:r>
            <a:r>
              <a:rPr sz="2400" spc="-3" dirty="0"/>
              <a:t>,</a:t>
            </a:r>
            <a:r>
              <a:rPr sz="2400" spc="-53" dirty="0"/>
              <a:t> </a:t>
            </a:r>
            <a:r>
              <a:rPr sz="2400" spc="-3" dirty="0">
                <a:solidFill>
                  <a:srgbClr val="FF00FF"/>
                </a:solidFill>
              </a:rPr>
              <a:t>the_num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8394" y="4835672"/>
            <a:ext cx="4768006" cy="314990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2000" b="1" spc="-3" dirty="0">
                <a:solidFill>
                  <a:srgbClr val="FFFF00"/>
                </a:solidFill>
                <a:latin typeface="Courier New"/>
                <a:cs typeface="Courier New"/>
              </a:rPr>
              <a:t>print </a:t>
            </a:r>
            <a:r>
              <a:rPr sz="2000" b="1" spc="-3" dirty="0">
                <a:solidFill>
                  <a:srgbClr val="FF7E00"/>
                </a:solidFill>
                <a:latin typeface="Courier New"/>
                <a:cs typeface="Courier New"/>
              </a:rPr>
              <a:t>'After',</a:t>
            </a:r>
            <a:r>
              <a:rPr sz="2000" b="1" spc="-51" dirty="0">
                <a:solidFill>
                  <a:srgbClr val="FF7E00"/>
                </a:solidFill>
                <a:latin typeface="Courier New"/>
                <a:cs typeface="Courier New"/>
              </a:rPr>
              <a:t> </a:t>
            </a:r>
            <a:r>
              <a:rPr sz="2000" b="1" spc="-3" dirty="0">
                <a:solidFill>
                  <a:srgbClr val="00FF00"/>
                </a:solidFill>
                <a:latin typeface="Courier New"/>
                <a:cs typeface="Courier New"/>
              </a:rPr>
              <a:t>largest_so_far</a:t>
            </a:r>
            <a:endParaRPr sz="2000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1000" y="1379564"/>
            <a:ext cx="6606183" cy="430407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R="2858" algn="r">
              <a:lnSpc>
                <a:spcPts val="1792"/>
              </a:lnSpc>
              <a:spcBef>
                <a:spcPts val="56"/>
              </a:spcBef>
            </a:pPr>
            <a:r>
              <a:rPr sz="2400" spc="-208" dirty="0">
                <a:solidFill>
                  <a:srgbClr val="FFFFFF"/>
                </a:solidFill>
                <a:latin typeface="Verdana"/>
                <a:cs typeface="Verdana"/>
              </a:rPr>
              <a:t>$ </a:t>
            </a:r>
            <a:r>
              <a:rPr sz="2400" spc="-124" dirty="0">
                <a:solidFill>
                  <a:srgbClr val="FFFF00"/>
                </a:solidFill>
                <a:latin typeface="Verdana"/>
                <a:cs typeface="Verdana"/>
              </a:rPr>
              <a:t>python</a:t>
            </a:r>
            <a:r>
              <a:rPr sz="2400" spc="-233" dirty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sz="2400" spc="-163" dirty="0">
                <a:solidFill>
                  <a:srgbClr val="FFFF00"/>
                </a:solidFill>
                <a:latin typeface="Verdana"/>
                <a:cs typeface="Verdana"/>
              </a:rPr>
              <a:t>largest.py</a:t>
            </a:r>
            <a:endParaRPr sz="2400" dirty="0">
              <a:latin typeface="Verdana"/>
              <a:cs typeface="Verdana"/>
            </a:endParaRPr>
          </a:p>
          <a:p>
            <a:pPr marL="7144">
              <a:lnSpc>
                <a:spcPts val="1522"/>
              </a:lnSpc>
            </a:pPr>
            <a:r>
              <a:rPr sz="2000" b="1" spc="-3" dirty="0">
                <a:solidFill>
                  <a:srgbClr val="00FF00"/>
                </a:solidFill>
                <a:latin typeface="Courier New"/>
                <a:cs typeface="Courier New"/>
              </a:rPr>
              <a:t>largest_so_far </a:t>
            </a:r>
            <a:r>
              <a:rPr sz="2000" b="1" dirty="0">
                <a:solidFill>
                  <a:srgbClr val="00FF00"/>
                </a:solidFill>
                <a:latin typeface="Courier New"/>
                <a:cs typeface="Courier New"/>
              </a:rPr>
              <a:t>=</a:t>
            </a:r>
            <a:r>
              <a:rPr sz="2000" b="1" spc="-6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sz="2000" b="1" spc="-3" dirty="0">
                <a:solidFill>
                  <a:srgbClr val="00FF00"/>
                </a:solidFill>
                <a:latin typeface="Courier New"/>
                <a:cs typeface="Courier New"/>
              </a:rPr>
              <a:t>-1</a:t>
            </a:r>
            <a:endParaRPr sz="2000" dirty="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7866" y="2579679"/>
            <a:ext cx="834747" cy="2085219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1688" spc="-124" dirty="0">
                <a:solidFill>
                  <a:srgbClr val="FF7E00"/>
                </a:solidFill>
                <a:latin typeface="Verdana"/>
                <a:cs typeface="Verdana"/>
              </a:rPr>
              <a:t>Before</a:t>
            </a:r>
            <a:r>
              <a:rPr sz="1688" spc="-258" dirty="0">
                <a:solidFill>
                  <a:srgbClr val="FF7E00"/>
                </a:solidFill>
                <a:latin typeface="Verdana"/>
                <a:cs typeface="Verdana"/>
              </a:rPr>
              <a:t> </a:t>
            </a:r>
            <a:r>
              <a:rPr sz="1688" spc="-264" dirty="0">
                <a:solidFill>
                  <a:srgbClr val="00FFFF"/>
                </a:solidFill>
                <a:latin typeface="Verdana"/>
                <a:cs typeface="Verdana"/>
              </a:rPr>
              <a:t>-1</a:t>
            </a:r>
            <a:endParaRPr sz="1688" dirty="0">
              <a:latin typeface="Verdana"/>
              <a:cs typeface="Verdana"/>
            </a:endParaRPr>
          </a:p>
          <a:p>
            <a:pPr marL="7144"/>
            <a:r>
              <a:rPr sz="1688" spc="-113" dirty="0">
                <a:solidFill>
                  <a:srgbClr val="00FF00"/>
                </a:solidFill>
                <a:latin typeface="Verdana"/>
                <a:cs typeface="Verdana"/>
              </a:rPr>
              <a:t>9</a:t>
            </a:r>
            <a:r>
              <a:rPr sz="1688" spc="155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lang="en-US" sz="1688" spc="155" dirty="0" smtClean="0">
                <a:solidFill>
                  <a:srgbClr val="00FF00"/>
                </a:solidFill>
                <a:latin typeface="Verdana"/>
                <a:cs typeface="Verdana"/>
              </a:rPr>
              <a:t>  </a:t>
            </a:r>
            <a:r>
              <a:rPr sz="1688" spc="-113" dirty="0" smtClean="0">
                <a:solidFill>
                  <a:srgbClr val="FF00FF"/>
                </a:solidFill>
                <a:latin typeface="Verdana"/>
                <a:cs typeface="Verdana"/>
              </a:rPr>
              <a:t>9</a:t>
            </a:r>
            <a:endParaRPr sz="1688" dirty="0">
              <a:latin typeface="Verdana"/>
              <a:cs typeface="Verdana"/>
            </a:endParaRPr>
          </a:p>
          <a:p>
            <a:pPr marL="7144"/>
            <a:r>
              <a:rPr sz="1688" spc="-304" dirty="0">
                <a:solidFill>
                  <a:srgbClr val="00FF00"/>
                </a:solidFill>
                <a:latin typeface="Verdana"/>
                <a:cs typeface="Verdana"/>
              </a:rPr>
              <a:t>41</a:t>
            </a:r>
            <a:r>
              <a:rPr sz="1688" spc="-135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lang="en-US" sz="1688" spc="-135" dirty="0" smtClean="0">
                <a:solidFill>
                  <a:srgbClr val="00FF00"/>
                </a:solidFill>
                <a:latin typeface="Verdana"/>
                <a:cs typeface="Verdana"/>
              </a:rPr>
              <a:t>  </a:t>
            </a:r>
            <a:r>
              <a:rPr sz="1688" spc="-304" dirty="0" smtClean="0">
                <a:solidFill>
                  <a:srgbClr val="FF00FF"/>
                </a:solidFill>
                <a:latin typeface="Verdana"/>
                <a:cs typeface="Verdana"/>
              </a:rPr>
              <a:t>41</a:t>
            </a:r>
            <a:endParaRPr sz="1688" dirty="0">
              <a:latin typeface="Verdana"/>
              <a:cs typeface="Verdana"/>
            </a:endParaRPr>
          </a:p>
          <a:p>
            <a:pPr marL="7144"/>
            <a:r>
              <a:rPr sz="1688" spc="-304" dirty="0">
                <a:solidFill>
                  <a:srgbClr val="00FF00"/>
                </a:solidFill>
                <a:latin typeface="Verdana"/>
                <a:cs typeface="Verdana"/>
              </a:rPr>
              <a:t>41</a:t>
            </a:r>
            <a:r>
              <a:rPr sz="1688" spc="-219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lang="en-US" sz="1688" spc="-219" dirty="0" smtClean="0">
                <a:solidFill>
                  <a:srgbClr val="00FF00"/>
                </a:solidFill>
                <a:latin typeface="Verdana"/>
                <a:cs typeface="Verdana"/>
              </a:rPr>
              <a:t>   </a:t>
            </a:r>
            <a:r>
              <a:rPr sz="1688" spc="-332" dirty="0" smtClean="0">
                <a:solidFill>
                  <a:srgbClr val="FF00FF"/>
                </a:solidFill>
                <a:latin typeface="Verdana"/>
                <a:cs typeface="Verdana"/>
              </a:rPr>
              <a:t>12</a:t>
            </a:r>
            <a:endParaRPr sz="1688" dirty="0">
              <a:latin typeface="Verdana"/>
              <a:cs typeface="Verdana"/>
            </a:endParaRPr>
          </a:p>
          <a:p>
            <a:pPr marL="7144"/>
            <a:r>
              <a:rPr sz="1688" spc="-304" dirty="0">
                <a:solidFill>
                  <a:srgbClr val="00FF00"/>
                </a:solidFill>
                <a:latin typeface="Verdana"/>
                <a:cs typeface="Verdana"/>
              </a:rPr>
              <a:t>41</a:t>
            </a:r>
            <a:r>
              <a:rPr sz="1688" spc="-135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lang="en-US" sz="1688" spc="-135" dirty="0" smtClean="0">
                <a:solidFill>
                  <a:srgbClr val="00FF00"/>
                </a:solidFill>
                <a:latin typeface="Verdana"/>
                <a:cs typeface="Verdana"/>
              </a:rPr>
              <a:t>   </a:t>
            </a:r>
            <a:r>
              <a:rPr sz="1688" spc="-152" dirty="0" smtClean="0">
                <a:solidFill>
                  <a:srgbClr val="FF00FF"/>
                </a:solidFill>
                <a:latin typeface="Verdana"/>
                <a:cs typeface="Verdana"/>
              </a:rPr>
              <a:t>3</a:t>
            </a:r>
            <a:endParaRPr sz="1688" dirty="0">
              <a:latin typeface="Verdana"/>
              <a:cs typeface="Verdana"/>
            </a:endParaRPr>
          </a:p>
          <a:p>
            <a:pPr marL="7144"/>
            <a:r>
              <a:rPr sz="1688" spc="-180" dirty="0">
                <a:solidFill>
                  <a:srgbClr val="00FF00"/>
                </a:solidFill>
                <a:latin typeface="Verdana"/>
                <a:cs typeface="Verdana"/>
              </a:rPr>
              <a:t>74</a:t>
            </a:r>
            <a:r>
              <a:rPr sz="1688" spc="152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lang="en-US" sz="1688" spc="152" dirty="0" smtClean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1688" spc="-180" dirty="0" smtClean="0">
                <a:solidFill>
                  <a:srgbClr val="FF00FF"/>
                </a:solidFill>
                <a:latin typeface="Verdana"/>
                <a:cs typeface="Verdana"/>
              </a:rPr>
              <a:t>74</a:t>
            </a:r>
            <a:endParaRPr sz="1688" dirty="0">
              <a:latin typeface="Verdana"/>
              <a:cs typeface="Verdana"/>
            </a:endParaRPr>
          </a:p>
          <a:p>
            <a:pPr marL="7144"/>
            <a:r>
              <a:rPr sz="1688" spc="-180" dirty="0">
                <a:solidFill>
                  <a:srgbClr val="00FF00"/>
                </a:solidFill>
                <a:latin typeface="Verdana"/>
                <a:cs typeface="Verdana"/>
              </a:rPr>
              <a:t>74</a:t>
            </a:r>
            <a:r>
              <a:rPr sz="1688" spc="152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lang="en-US" sz="1688" spc="152" dirty="0" smtClean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1688" spc="-318" dirty="0" smtClean="0">
                <a:solidFill>
                  <a:srgbClr val="FF00FF"/>
                </a:solidFill>
                <a:latin typeface="Verdana"/>
                <a:cs typeface="Verdana"/>
              </a:rPr>
              <a:t>15</a:t>
            </a:r>
            <a:endParaRPr sz="1688" dirty="0">
              <a:latin typeface="Verdana"/>
              <a:cs typeface="Verdana"/>
            </a:endParaRPr>
          </a:p>
          <a:p>
            <a:pPr marL="7144"/>
            <a:r>
              <a:rPr sz="1688" spc="-115" dirty="0">
                <a:solidFill>
                  <a:srgbClr val="FF7E00"/>
                </a:solidFill>
                <a:latin typeface="Verdana"/>
                <a:cs typeface="Verdana"/>
              </a:rPr>
              <a:t>After</a:t>
            </a:r>
            <a:r>
              <a:rPr sz="1688" spc="-228" dirty="0">
                <a:solidFill>
                  <a:srgbClr val="FF7E00"/>
                </a:solidFill>
                <a:latin typeface="Verdana"/>
                <a:cs typeface="Verdana"/>
              </a:rPr>
              <a:t> </a:t>
            </a:r>
            <a:r>
              <a:rPr sz="1688" spc="-180" dirty="0">
                <a:solidFill>
                  <a:srgbClr val="00FFFF"/>
                </a:solidFill>
                <a:latin typeface="Verdana"/>
                <a:cs typeface="Verdana"/>
              </a:rPr>
              <a:t>74</a:t>
            </a:r>
            <a:endParaRPr sz="1688" dirty="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1423" y="5754265"/>
            <a:ext cx="7607022" cy="604685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184666" marR="2858" indent="-177879">
              <a:lnSpc>
                <a:spcPct val="114599"/>
              </a:lnSpc>
              <a:spcBef>
                <a:spcPts val="56"/>
              </a:spcBef>
            </a:pPr>
            <a:r>
              <a:rPr sz="1688" spc="-87" dirty="0">
                <a:solidFill>
                  <a:srgbClr val="FFFFFF"/>
                </a:solidFill>
                <a:latin typeface="Verdana"/>
                <a:cs typeface="Verdana"/>
              </a:rPr>
              <a:t>We</a:t>
            </a:r>
            <a:r>
              <a:rPr sz="1688" spc="-21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88" spc="-188" dirty="0">
                <a:solidFill>
                  <a:srgbClr val="FFFFFF"/>
                </a:solidFill>
                <a:latin typeface="Verdana"/>
                <a:cs typeface="Verdana"/>
              </a:rPr>
              <a:t>make</a:t>
            </a:r>
            <a:r>
              <a:rPr sz="1688" spc="-21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88" spc="-20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688" spc="-21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88" spc="-149" dirty="0">
                <a:solidFill>
                  <a:srgbClr val="00FF00"/>
                </a:solidFill>
                <a:latin typeface="Verdana"/>
                <a:cs typeface="Verdana"/>
              </a:rPr>
              <a:t>variable</a:t>
            </a:r>
            <a:r>
              <a:rPr sz="1688" spc="-211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1688" spc="-138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1688" spc="-21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88" spc="-132" dirty="0">
                <a:solidFill>
                  <a:srgbClr val="FFFFFF"/>
                </a:solidFill>
                <a:latin typeface="Verdana"/>
                <a:cs typeface="Verdana"/>
              </a:rPr>
              <a:t>contains</a:t>
            </a:r>
            <a:r>
              <a:rPr sz="1688" spc="-21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88" spc="-132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688" spc="-21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88" spc="-155" dirty="0">
                <a:solidFill>
                  <a:srgbClr val="00FF00"/>
                </a:solidFill>
                <a:latin typeface="Verdana"/>
                <a:cs typeface="Verdana"/>
              </a:rPr>
              <a:t>largest</a:t>
            </a:r>
            <a:r>
              <a:rPr sz="1688" spc="-211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1688" spc="-155" dirty="0">
                <a:solidFill>
                  <a:srgbClr val="00FF00"/>
                </a:solidFill>
                <a:latin typeface="Verdana"/>
                <a:cs typeface="Verdana"/>
              </a:rPr>
              <a:t>value</a:t>
            </a:r>
            <a:r>
              <a:rPr sz="1688" spc="-211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1688" spc="-152" dirty="0">
                <a:solidFill>
                  <a:srgbClr val="00FF00"/>
                </a:solidFill>
                <a:latin typeface="Verdana"/>
                <a:cs typeface="Verdana"/>
              </a:rPr>
              <a:t>we</a:t>
            </a:r>
            <a:r>
              <a:rPr sz="1688" spc="-211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1688" spc="-169" dirty="0">
                <a:solidFill>
                  <a:srgbClr val="00FF00"/>
                </a:solidFill>
                <a:latin typeface="Verdana"/>
                <a:cs typeface="Verdana"/>
              </a:rPr>
              <a:t>have</a:t>
            </a:r>
            <a:r>
              <a:rPr sz="1688" spc="-211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1688" spc="-149" dirty="0">
                <a:solidFill>
                  <a:srgbClr val="00FF00"/>
                </a:solidFill>
                <a:latin typeface="Verdana"/>
                <a:cs typeface="Verdana"/>
              </a:rPr>
              <a:t>seen</a:t>
            </a:r>
            <a:r>
              <a:rPr sz="1688" spc="-211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1688" spc="-141" dirty="0">
                <a:solidFill>
                  <a:srgbClr val="00FF00"/>
                </a:solidFill>
                <a:latin typeface="Verdana"/>
                <a:cs typeface="Verdana"/>
              </a:rPr>
              <a:t>so</a:t>
            </a:r>
            <a:r>
              <a:rPr sz="1688" spc="-211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1688" spc="-172" dirty="0">
                <a:solidFill>
                  <a:srgbClr val="00FF00"/>
                </a:solidFill>
                <a:latin typeface="Verdana"/>
                <a:cs typeface="Verdana"/>
              </a:rPr>
              <a:t>far</a:t>
            </a:r>
            <a:r>
              <a:rPr sz="1688" spc="-172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1688" spc="-21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88" spc="-157" dirty="0">
                <a:solidFill>
                  <a:srgbClr val="FFFFFF"/>
                </a:solidFill>
                <a:latin typeface="Verdana"/>
                <a:cs typeface="Verdana"/>
              </a:rPr>
              <a:t>If</a:t>
            </a:r>
            <a:r>
              <a:rPr sz="1688" spc="-21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88" spc="-132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688" spc="-21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88" spc="-146" dirty="0">
                <a:solidFill>
                  <a:srgbClr val="FFFFFF"/>
                </a:solidFill>
                <a:latin typeface="Verdana"/>
                <a:cs typeface="Verdana"/>
              </a:rPr>
              <a:t>current  </a:t>
            </a:r>
            <a:r>
              <a:rPr sz="1688" spc="-152" dirty="0">
                <a:solidFill>
                  <a:srgbClr val="FF00FF"/>
                </a:solidFill>
                <a:latin typeface="Verdana"/>
                <a:cs typeface="Verdana"/>
              </a:rPr>
              <a:t>number</a:t>
            </a:r>
            <a:r>
              <a:rPr sz="1688" spc="-214" dirty="0">
                <a:solidFill>
                  <a:srgbClr val="FF00FF"/>
                </a:solidFill>
                <a:latin typeface="Verdana"/>
                <a:cs typeface="Verdana"/>
              </a:rPr>
              <a:t> </a:t>
            </a:r>
            <a:r>
              <a:rPr sz="1688" spc="-152" dirty="0">
                <a:solidFill>
                  <a:srgbClr val="FF00FF"/>
                </a:solidFill>
                <a:latin typeface="Verdana"/>
                <a:cs typeface="Verdana"/>
              </a:rPr>
              <a:t>we</a:t>
            </a:r>
            <a:r>
              <a:rPr sz="1688" spc="-211" dirty="0">
                <a:solidFill>
                  <a:srgbClr val="FF00FF"/>
                </a:solidFill>
                <a:latin typeface="Verdana"/>
                <a:cs typeface="Verdana"/>
              </a:rPr>
              <a:t> </a:t>
            </a:r>
            <a:r>
              <a:rPr sz="1688" spc="-177" dirty="0">
                <a:solidFill>
                  <a:srgbClr val="FF00FF"/>
                </a:solidFill>
                <a:latin typeface="Verdana"/>
                <a:cs typeface="Verdana"/>
              </a:rPr>
              <a:t>are</a:t>
            </a:r>
            <a:r>
              <a:rPr sz="1688" spc="-211" dirty="0">
                <a:solidFill>
                  <a:srgbClr val="FF00FF"/>
                </a:solidFill>
                <a:latin typeface="Verdana"/>
                <a:cs typeface="Verdana"/>
              </a:rPr>
              <a:t> </a:t>
            </a:r>
            <a:r>
              <a:rPr sz="1688" spc="-135" dirty="0">
                <a:solidFill>
                  <a:srgbClr val="FF00FF"/>
                </a:solidFill>
                <a:latin typeface="Verdana"/>
                <a:cs typeface="Verdana"/>
              </a:rPr>
              <a:t>looking</a:t>
            </a:r>
            <a:r>
              <a:rPr sz="1688" spc="-211" dirty="0">
                <a:solidFill>
                  <a:srgbClr val="FF00FF"/>
                </a:solidFill>
                <a:latin typeface="Verdana"/>
                <a:cs typeface="Verdana"/>
              </a:rPr>
              <a:t> </a:t>
            </a:r>
            <a:r>
              <a:rPr sz="1688" spc="-152" dirty="0">
                <a:solidFill>
                  <a:srgbClr val="FF00FF"/>
                </a:solidFill>
                <a:latin typeface="Verdana"/>
                <a:cs typeface="Verdana"/>
              </a:rPr>
              <a:t>at</a:t>
            </a:r>
            <a:r>
              <a:rPr sz="1688" spc="-211" dirty="0">
                <a:solidFill>
                  <a:srgbClr val="FF00FF"/>
                </a:solidFill>
                <a:latin typeface="Verdana"/>
                <a:cs typeface="Verdana"/>
              </a:rPr>
              <a:t> </a:t>
            </a:r>
            <a:r>
              <a:rPr sz="1688" spc="-143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1688" spc="-2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88" spc="-177" dirty="0">
                <a:solidFill>
                  <a:srgbClr val="FFFFFF"/>
                </a:solidFill>
                <a:latin typeface="Verdana"/>
                <a:cs typeface="Verdana"/>
              </a:rPr>
              <a:t>larger,</a:t>
            </a:r>
            <a:r>
              <a:rPr sz="1688" spc="-21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88" spc="-101" dirty="0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sz="1688" spc="-21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88" spc="-143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1688" spc="-21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88" spc="-132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688" spc="-21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88" spc="-143" dirty="0">
                <a:solidFill>
                  <a:srgbClr val="FFFFFF"/>
                </a:solidFill>
                <a:latin typeface="Verdana"/>
                <a:cs typeface="Verdana"/>
              </a:rPr>
              <a:t>new</a:t>
            </a:r>
            <a:r>
              <a:rPr sz="1688" spc="-2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88" spc="-155" dirty="0">
                <a:solidFill>
                  <a:srgbClr val="00FF00"/>
                </a:solidFill>
                <a:latin typeface="Verdana"/>
                <a:cs typeface="Verdana"/>
              </a:rPr>
              <a:t>largest</a:t>
            </a:r>
            <a:r>
              <a:rPr sz="1688" spc="-211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1688" spc="-155" dirty="0">
                <a:solidFill>
                  <a:srgbClr val="00FF00"/>
                </a:solidFill>
                <a:latin typeface="Verdana"/>
                <a:cs typeface="Verdana"/>
              </a:rPr>
              <a:t>value</a:t>
            </a:r>
            <a:r>
              <a:rPr sz="1688" spc="-211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1688" spc="-152" dirty="0">
                <a:solidFill>
                  <a:srgbClr val="00FF00"/>
                </a:solidFill>
                <a:latin typeface="Verdana"/>
                <a:cs typeface="Verdana"/>
              </a:rPr>
              <a:t>we</a:t>
            </a:r>
            <a:r>
              <a:rPr sz="1688" spc="-211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1688" spc="-169" dirty="0">
                <a:solidFill>
                  <a:srgbClr val="00FF00"/>
                </a:solidFill>
                <a:latin typeface="Verdana"/>
                <a:cs typeface="Verdana"/>
              </a:rPr>
              <a:t>have</a:t>
            </a:r>
            <a:r>
              <a:rPr sz="1688" spc="-211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1688" spc="-149" dirty="0">
                <a:solidFill>
                  <a:srgbClr val="00FF00"/>
                </a:solidFill>
                <a:latin typeface="Verdana"/>
                <a:cs typeface="Verdana"/>
              </a:rPr>
              <a:t>seen</a:t>
            </a:r>
            <a:r>
              <a:rPr sz="1688" spc="-211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1688" spc="-141" dirty="0">
                <a:solidFill>
                  <a:srgbClr val="00FF00"/>
                </a:solidFill>
                <a:latin typeface="Verdana"/>
                <a:cs typeface="Verdana"/>
              </a:rPr>
              <a:t>so</a:t>
            </a:r>
            <a:r>
              <a:rPr sz="1688" spc="-214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1688" spc="-172" dirty="0">
                <a:solidFill>
                  <a:srgbClr val="00FF00"/>
                </a:solidFill>
                <a:latin typeface="Verdana"/>
                <a:cs typeface="Verdana"/>
              </a:rPr>
              <a:t>far</a:t>
            </a:r>
            <a:r>
              <a:rPr sz="1688" spc="-172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1688" dirty="0">
              <a:latin typeface="Verdana"/>
              <a:cs typeface="Verdana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50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06278" y="1283773"/>
            <a:ext cx="4324826" cy="665086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343" dirty="0"/>
              <a:t>Counting </a:t>
            </a:r>
            <a:r>
              <a:rPr spc="-293" dirty="0"/>
              <a:t>in </a:t>
            </a:r>
            <a:r>
              <a:rPr spc="-517" dirty="0"/>
              <a:t>a</a:t>
            </a:r>
            <a:r>
              <a:rPr spc="-1032" dirty="0"/>
              <a:t> </a:t>
            </a:r>
            <a:r>
              <a:rPr spc="-253" dirty="0"/>
              <a:t>Loop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2434" y="2592903"/>
            <a:ext cx="4137303" cy="1393619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1463" b="1" spc="-3" dirty="0">
                <a:solidFill>
                  <a:srgbClr val="00FFFF"/>
                </a:solidFill>
                <a:latin typeface="Courier New"/>
                <a:cs typeface="Courier New"/>
              </a:rPr>
              <a:t>zork </a:t>
            </a:r>
            <a:r>
              <a:rPr sz="1463" b="1" dirty="0">
                <a:solidFill>
                  <a:srgbClr val="00FFFF"/>
                </a:solidFill>
                <a:latin typeface="Courier New"/>
                <a:cs typeface="Courier New"/>
              </a:rPr>
              <a:t>=</a:t>
            </a:r>
            <a:r>
              <a:rPr sz="1463" b="1" spc="-8" dirty="0">
                <a:solidFill>
                  <a:srgbClr val="00FFFF"/>
                </a:solidFill>
                <a:latin typeface="Courier New"/>
                <a:cs typeface="Courier New"/>
              </a:rPr>
              <a:t> </a:t>
            </a:r>
            <a:r>
              <a:rPr sz="1463" b="1" dirty="0">
                <a:solidFill>
                  <a:srgbClr val="00FFFF"/>
                </a:solidFill>
                <a:latin typeface="Courier New"/>
                <a:cs typeface="Courier New"/>
              </a:rPr>
              <a:t>0</a:t>
            </a:r>
            <a:endParaRPr sz="1463">
              <a:latin typeface="Courier New"/>
              <a:cs typeface="Courier New"/>
            </a:endParaRPr>
          </a:p>
          <a:p>
            <a:pPr marL="7144">
              <a:spcBef>
                <a:spcPts val="17"/>
              </a:spcBef>
            </a:pPr>
            <a:r>
              <a:rPr sz="1463" b="1" spc="-3" dirty="0">
                <a:solidFill>
                  <a:srgbClr val="FFFF00"/>
                </a:solidFill>
                <a:latin typeface="Courier New"/>
                <a:cs typeface="Courier New"/>
              </a:rPr>
              <a:t>print </a:t>
            </a:r>
            <a:r>
              <a:rPr sz="1463" b="1" spc="-3" dirty="0">
                <a:solidFill>
                  <a:srgbClr val="FF7E00"/>
                </a:solidFill>
                <a:latin typeface="Courier New"/>
                <a:cs typeface="Courier New"/>
              </a:rPr>
              <a:t>'Before',</a:t>
            </a:r>
            <a:r>
              <a:rPr sz="1463" b="1" spc="-8" dirty="0">
                <a:solidFill>
                  <a:srgbClr val="FF7E00"/>
                </a:solidFill>
                <a:latin typeface="Courier New"/>
                <a:cs typeface="Courier New"/>
              </a:rPr>
              <a:t> </a:t>
            </a:r>
            <a:r>
              <a:rPr sz="1463" b="1" spc="-3" dirty="0">
                <a:solidFill>
                  <a:srgbClr val="FF7E00"/>
                </a:solidFill>
                <a:latin typeface="Courier New"/>
                <a:cs typeface="Courier New"/>
              </a:rPr>
              <a:t>zork</a:t>
            </a:r>
            <a:endParaRPr sz="1463">
              <a:latin typeface="Courier New"/>
              <a:cs typeface="Courier New"/>
            </a:endParaRPr>
          </a:p>
          <a:p>
            <a:pPr marL="452557" marR="2858" indent="-445770">
              <a:lnSpc>
                <a:spcPts val="1772"/>
              </a:lnSpc>
              <a:spcBef>
                <a:spcPts val="62"/>
              </a:spcBef>
            </a:pPr>
            <a:r>
              <a:rPr sz="1463" b="1" spc="-3" dirty="0">
                <a:solidFill>
                  <a:srgbClr val="FFFF00"/>
                </a:solidFill>
                <a:latin typeface="Courier New"/>
                <a:cs typeface="Courier New"/>
              </a:rPr>
              <a:t>for </a:t>
            </a:r>
            <a:r>
              <a:rPr sz="1463" b="1" spc="-3" dirty="0">
                <a:solidFill>
                  <a:srgbClr val="FF00FF"/>
                </a:solidFill>
                <a:latin typeface="Courier New"/>
                <a:cs typeface="Courier New"/>
              </a:rPr>
              <a:t>thing </a:t>
            </a:r>
            <a:r>
              <a:rPr sz="1463" b="1" spc="-3" dirty="0">
                <a:solidFill>
                  <a:srgbClr val="FFFF00"/>
                </a:solidFill>
                <a:latin typeface="Courier New"/>
                <a:cs typeface="Courier New"/>
              </a:rPr>
              <a:t>in </a:t>
            </a:r>
            <a:r>
              <a:rPr sz="1463" b="1" spc="-3" dirty="0">
                <a:solidFill>
                  <a:srgbClr val="FF00FF"/>
                </a:solidFill>
                <a:latin typeface="Courier New"/>
                <a:cs typeface="Courier New"/>
              </a:rPr>
              <a:t>[9, 41, 12, 3, 74, 15] </a:t>
            </a:r>
            <a:r>
              <a:rPr sz="1463" b="1" dirty="0">
                <a:solidFill>
                  <a:srgbClr val="FF00FF"/>
                </a:solidFill>
                <a:latin typeface="Courier New"/>
                <a:cs typeface="Courier New"/>
              </a:rPr>
              <a:t>:  </a:t>
            </a:r>
            <a:r>
              <a:rPr sz="1463" b="1" spc="-3" dirty="0">
                <a:solidFill>
                  <a:srgbClr val="00FFFF"/>
                </a:solidFill>
                <a:latin typeface="Courier New"/>
                <a:cs typeface="Courier New"/>
              </a:rPr>
              <a:t>zork </a:t>
            </a:r>
            <a:r>
              <a:rPr sz="1463" b="1" dirty="0">
                <a:solidFill>
                  <a:srgbClr val="00FFFF"/>
                </a:solidFill>
                <a:latin typeface="Courier New"/>
                <a:cs typeface="Courier New"/>
              </a:rPr>
              <a:t>= </a:t>
            </a:r>
            <a:r>
              <a:rPr sz="1463" b="1" spc="-3" dirty="0">
                <a:solidFill>
                  <a:srgbClr val="00FFFF"/>
                </a:solidFill>
                <a:latin typeface="Courier New"/>
                <a:cs typeface="Courier New"/>
              </a:rPr>
              <a:t>zork </a:t>
            </a:r>
            <a:r>
              <a:rPr sz="1463" b="1" dirty="0">
                <a:solidFill>
                  <a:srgbClr val="00FFFF"/>
                </a:solidFill>
                <a:latin typeface="Courier New"/>
                <a:cs typeface="Courier New"/>
              </a:rPr>
              <a:t>+</a:t>
            </a:r>
            <a:r>
              <a:rPr sz="1463" b="1" spc="-17" dirty="0">
                <a:solidFill>
                  <a:srgbClr val="00FFFF"/>
                </a:solidFill>
                <a:latin typeface="Courier New"/>
                <a:cs typeface="Courier New"/>
              </a:rPr>
              <a:t> </a:t>
            </a:r>
            <a:r>
              <a:rPr sz="1463" b="1" dirty="0">
                <a:solidFill>
                  <a:srgbClr val="00FFFF"/>
                </a:solidFill>
                <a:latin typeface="Courier New"/>
                <a:cs typeface="Courier New"/>
              </a:rPr>
              <a:t>1</a:t>
            </a:r>
            <a:endParaRPr sz="1463">
              <a:latin typeface="Courier New"/>
              <a:cs typeface="Courier New"/>
            </a:endParaRPr>
          </a:p>
          <a:p>
            <a:pPr marL="7144" marR="1785580" indent="445413">
              <a:lnSpc>
                <a:spcPts val="1772"/>
              </a:lnSpc>
            </a:pPr>
            <a:r>
              <a:rPr sz="1463" b="1" spc="-3" dirty="0">
                <a:solidFill>
                  <a:srgbClr val="FFFF00"/>
                </a:solidFill>
                <a:latin typeface="Courier New"/>
                <a:cs typeface="Courier New"/>
              </a:rPr>
              <a:t>print </a:t>
            </a:r>
            <a:r>
              <a:rPr sz="1463" b="1" spc="-3" dirty="0">
                <a:solidFill>
                  <a:srgbClr val="00FFFF"/>
                </a:solidFill>
                <a:latin typeface="Courier New"/>
                <a:cs typeface="Courier New"/>
              </a:rPr>
              <a:t>zork</a:t>
            </a:r>
            <a:r>
              <a:rPr sz="1463" b="1" spc="-3" dirty="0">
                <a:solidFill>
                  <a:srgbClr val="FF00FF"/>
                </a:solidFill>
                <a:latin typeface="Courier New"/>
                <a:cs typeface="Courier New"/>
              </a:rPr>
              <a:t>,</a:t>
            </a:r>
            <a:r>
              <a:rPr sz="1463" b="1" spc="-53" dirty="0">
                <a:solidFill>
                  <a:srgbClr val="FF00FF"/>
                </a:solidFill>
                <a:latin typeface="Courier New"/>
                <a:cs typeface="Courier New"/>
              </a:rPr>
              <a:t> </a:t>
            </a:r>
            <a:r>
              <a:rPr sz="1463" b="1" spc="-3" dirty="0">
                <a:solidFill>
                  <a:srgbClr val="FF00FF"/>
                </a:solidFill>
                <a:latin typeface="Courier New"/>
                <a:cs typeface="Courier New"/>
              </a:rPr>
              <a:t>thing  </a:t>
            </a:r>
            <a:r>
              <a:rPr sz="1463" b="1" spc="-3" dirty="0">
                <a:solidFill>
                  <a:srgbClr val="FFFF00"/>
                </a:solidFill>
                <a:latin typeface="Courier New"/>
                <a:cs typeface="Courier New"/>
              </a:rPr>
              <a:t>print </a:t>
            </a:r>
            <a:r>
              <a:rPr sz="1463" b="1" spc="-3" dirty="0">
                <a:solidFill>
                  <a:srgbClr val="FF7E00"/>
                </a:solidFill>
                <a:latin typeface="Courier New"/>
                <a:cs typeface="Courier New"/>
              </a:rPr>
              <a:t>'After',</a:t>
            </a:r>
            <a:r>
              <a:rPr sz="1463" b="1" spc="-28" dirty="0">
                <a:solidFill>
                  <a:srgbClr val="FF7E00"/>
                </a:solidFill>
                <a:latin typeface="Courier New"/>
                <a:cs typeface="Courier New"/>
              </a:rPr>
              <a:t> </a:t>
            </a:r>
            <a:r>
              <a:rPr sz="1463" b="1" spc="-3" dirty="0">
                <a:solidFill>
                  <a:srgbClr val="00FFFF"/>
                </a:solidFill>
                <a:latin typeface="Courier New"/>
                <a:cs typeface="Courier New"/>
              </a:rPr>
              <a:t>zork</a:t>
            </a:r>
            <a:endParaRPr sz="1463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64977" y="2327712"/>
            <a:ext cx="2071330" cy="266965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1688" spc="-208" dirty="0">
                <a:solidFill>
                  <a:srgbClr val="FFFFFF"/>
                </a:solidFill>
                <a:latin typeface="Verdana"/>
                <a:cs typeface="Verdana"/>
              </a:rPr>
              <a:t>$ </a:t>
            </a:r>
            <a:r>
              <a:rPr sz="1688" spc="-124" dirty="0">
                <a:solidFill>
                  <a:srgbClr val="FFFF00"/>
                </a:solidFill>
                <a:latin typeface="Verdana"/>
                <a:cs typeface="Verdana"/>
              </a:rPr>
              <a:t>python</a:t>
            </a:r>
            <a:r>
              <a:rPr sz="1688" spc="-248" dirty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sz="1688" spc="-127" dirty="0">
                <a:solidFill>
                  <a:srgbClr val="FFFF00"/>
                </a:solidFill>
                <a:latin typeface="Verdana"/>
                <a:cs typeface="Verdana"/>
              </a:rPr>
              <a:t>countloop.py</a:t>
            </a:r>
            <a:endParaRPr sz="1688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64977" y="2584888"/>
            <a:ext cx="820817" cy="2085219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1688" spc="-124" dirty="0">
                <a:solidFill>
                  <a:srgbClr val="FF7E00"/>
                </a:solidFill>
                <a:latin typeface="Verdana"/>
                <a:cs typeface="Verdana"/>
              </a:rPr>
              <a:t>Before</a:t>
            </a:r>
            <a:r>
              <a:rPr sz="1688" spc="-262" dirty="0">
                <a:solidFill>
                  <a:srgbClr val="FF7E00"/>
                </a:solidFill>
                <a:latin typeface="Verdana"/>
                <a:cs typeface="Verdana"/>
              </a:rPr>
              <a:t> </a:t>
            </a:r>
            <a:r>
              <a:rPr sz="1688" spc="129" dirty="0">
                <a:solidFill>
                  <a:srgbClr val="FF7E00"/>
                </a:solidFill>
                <a:latin typeface="Verdana"/>
                <a:cs typeface="Verdana"/>
              </a:rPr>
              <a:t>0</a:t>
            </a:r>
            <a:endParaRPr sz="1688" dirty="0">
              <a:latin typeface="Verdana"/>
              <a:cs typeface="Verdana"/>
            </a:endParaRPr>
          </a:p>
          <a:p>
            <a:pPr marL="7144"/>
            <a:r>
              <a:rPr sz="1688" spc="-475" dirty="0">
                <a:solidFill>
                  <a:srgbClr val="00FFFF"/>
                </a:solidFill>
                <a:latin typeface="Verdana"/>
                <a:cs typeface="Verdana"/>
              </a:rPr>
              <a:t>1</a:t>
            </a:r>
            <a:r>
              <a:rPr sz="1688" spc="-456" dirty="0">
                <a:solidFill>
                  <a:srgbClr val="00FFFF"/>
                </a:solidFill>
                <a:latin typeface="Verdana"/>
                <a:cs typeface="Verdana"/>
              </a:rPr>
              <a:t> </a:t>
            </a:r>
            <a:r>
              <a:rPr lang="en-US" sz="1688" spc="-456" dirty="0" smtClean="0">
                <a:solidFill>
                  <a:srgbClr val="00FFFF"/>
                </a:solidFill>
                <a:latin typeface="Verdana"/>
                <a:cs typeface="Verdana"/>
              </a:rPr>
              <a:t>            </a:t>
            </a:r>
            <a:r>
              <a:rPr sz="1688" spc="-113" dirty="0" smtClean="0">
                <a:solidFill>
                  <a:srgbClr val="FF00FF"/>
                </a:solidFill>
                <a:latin typeface="Verdana"/>
                <a:cs typeface="Verdana"/>
              </a:rPr>
              <a:t>9</a:t>
            </a:r>
            <a:endParaRPr sz="1688" dirty="0">
              <a:latin typeface="Verdana"/>
              <a:cs typeface="Verdana"/>
            </a:endParaRPr>
          </a:p>
          <a:p>
            <a:pPr marL="7144"/>
            <a:r>
              <a:rPr sz="1688" spc="-191" dirty="0">
                <a:solidFill>
                  <a:srgbClr val="00FFFF"/>
                </a:solidFill>
                <a:latin typeface="Verdana"/>
                <a:cs typeface="Verdana"/>
              </a:rPr>
              <a:t>2</a:t>
            </a:r>
            <a:r>
              <a:rPr sz="1688" spc="-264" dirty="0">
                <a:solidFill>
                  <a:srgbClr val="00FFFF"/>
                </a:solidFill>
                <a:latin typeface="Verdana"/>
                <a:cs typeface="Verdana"/>
              </a:rPr>
              <a:t> </a:t>
            </a:r>
            <a:r>
              <a:rPr lang="en-US" sz="1688" spc="-264" dirty="0" smtClean="0">
                <a:solidFill>
                  <a:srgbClr val="00FFFF"/>
                </a:solidFill>
                <a:latin typeface="Verdana"/>
                <a:cs typeface="Verdana"/>
              </a:rPr>
              <a:t>   </a:t>
            </a:r>
            <a:r>
              <a:rPr sz="1688" spc="-304" dirty="0" smtClean="0">
                <a:solidFill>
                  <a:srgbClr val="FF00FF"/>
                </a:solidFill>
                <a:latin typeface="Verdana"/>
                <a:cs typeface="Verdana"/>
              </a:rPr>
              <a:t>41</a:t>
            </a:r>
            <a:endParaRPr sz="1688" dirty="0">
              <a:latin typeface="Verdana"/>
              <a:cs typeface="Verdana"/>
            </a:endParaRPr>
          </a:p>
          <a:p>
            <a:pPr marL="7144"/>
            <a:r>
              <a:rPr sz="1688" spc="-152" dirty="0">
                <a:solidFill>
                  <a:srgbClr val="00FFFF"/>
                </a:solidFill>
                <a:latin typeface="Verdana"/>
                <a:cs typeface="Verdana"/>
              </a:rPr>
              <a:t>3</a:t>
            </a:r>
            <a:r>
              <a:rPr sz="1688" spc="-267" dirty="0">
                <a:solidFill>
                  <a:srgbClr val="00FFFF"/>
                </a:solidFill>
                <a:latin typeface="Verdana"/>
                <a:cs typeface="Verdana"/>
              </a:rPr>
              <a:t> </a:t>
            </a:r>
            <a:r>
              <a:rPr lang="en-US" sz="1688" spc="-267" dirty="0" smtClean="0">
                <a:solidFill>
                  <a:srgbClr val="00FFFF"/>
                </a:solidFill>
                <a:latin typeface="Verdana"/>
                <a:cs typeface="Verdana"/>
              </a:rPr>
              <a:t>   </a:t>
            </a:r>
            <a:r>
              <a:rPr sz="1688" spc="-332" dirty="0" smtClean="0">
                <a:solidFill>
                  <a:srgbClr val="FF00FF"/>
                </a:solidFill>
                <a:latin typeface="Verdana"/>
                <a:cs typeface="Verdana"/>
              </a:rPr>
              <a:t>12</a:t>
            </a:r>
            <a:endParaRPr sz="1688" dirty="0">
              <a:latin typeface="Verdana"/>
              <a:cs typeface="Verdana"/>
            </a:endParaRPr>
          </a:p>
          <a:p>
            <a:pPr marL="7144"/>
            <a:r>
              <a:rPr sz="1688" spc="-132" dirty="0">
                <a:solidFill>
                  <a:srgbClr val="00FFFF"/>
                </a:solidFill>
                <a:latin typeface="Verdana"/>
                <a:cs typeface="Verdana"/>
              </a:rPr>
              <a:t>4</a:t>
            </a:r>
            <a:r>
              <a:rPr sz="1688" spc="-219" dirty="0">
                <a:solidFill>
                  <a:srgbClr val="00FFFF"/>
                </a:solidFill>
                <a:latin typeface="Verdana"/>
                <a:cs typeface="Verdana"/>
              </a:rPr>
              <a:t> </a:t>
            </a:r>
            <a:r>
              <a:rPr lang="en-US" sz="1688" spc="-219" dirty="0" smtClean="0">
                <a:solidFill>
                  <a:srgbClr val="00FFFF"/>
                </a:solidFill>
                <a:latin typeface="Verdana"/>
                <a:cs typeface="Verdana"/>
              </a:rPr>
              <a:t>    </a:t>
            </a:r>
            <a:r>
              <a:rPr sz="1688" spc="-152" dirty="0" smtClean="0">
                <a:solidFill>
                  <a:srgbClr val="FF00FF"/>
                </a:solidFill>
                <a:latin typeface="Verdana"/>
                <a:cs typeface="Verdana"/>
              </a:rPr>
              <a:t>3</a:t>
            </a:r>
            <a:endParaRPr sz="1688" dirty="0">
              <a:latin typeface="Verdana"/>
              <a:cs typeface="Verdana"/>
            </a:endParaRPr>
          </a:p>
          <a:p>
            <a:pPr marL="7144"/>
            <a:r>
              <a:rPr sz="1688" spc="-160" dirty="0">
                <a:solidFill>
                  <a:srgbClr val="00FFFF"/>
                </a:solidFill>
                <a:latin typeface="Verdana"/>
                <a:cs typeface="Verdana"/>
              </a:rPr>
              <a:t>5</a:t>
            </a:r>
            <a:r>
              <a:rPr sz="1688" spc="-219" dirty="0">
                <a:solidFill>
                  <a:srgbClr val="00FFFF"/>
                </a:solidFill>
                <a:latin typeface="Verdana"/>
                <a:cs typeface="Verdana"/>
              </a:rPr>
              <a:t> </a:t>
            </a:r>
            <a:r>
              <a:rPr lang="en-US" sz="1688" spc="-219" dirty="0" smtClean="0">
                <a:solidFill>
                  <a:srgbClr val="00FFFF"/>
                </a:solidFill>
                <a:latin typeface="Verdana"/>
                <a:cs typeface="Verdana"/>
              </a:rPr>
              <a:t>   </a:t>
            </a:r>
            <a:r>
              <a:rPr sz="1688" spc="-180" dirty="0" smtClean="0">
                <a:solidFill>
                  <a:srgbClr val="FF00FF"/>
                </a:solidFill>
                <a:latin typeface="Verdana"/>
                <a:cs typeface="Verdana"/>
              </a:rPr>
              <a:t>74</a:t>
            </a:r>
            <a:endParaRPr sz="1688" dirty="0">
              <a:latin typeface="Verdana"/>
              <a:cs typeface="Verdana"/>
            </a:endParaRPr>
          </a:p>
          <a:p>
            <a:pPr marL="7144"/>
            <a:r>
              <a:rPr sz="1688" spc="-115" dirty="0">
                <a:solidFill>
                  <a:srgbClr val="00FFFF"/>
                </a:solidFill>
                <a:latin typeface="Verdana"/>
                <a:cs typeface="Verdana"/>
              </a:rPr>
              <a:t>6</a:t>
            </a:r>
            <a:r>
              <a:rPr sz="1688" spc="-219" dirty="0">
                <a:solidFill>
                  <a:srgbClr val="00FFFF"/>
                </a:solidFill>
                <a:latin typeface="Verdana"/>
                <a:cs typeface="Verdana"/>
              </a:rPr>
              <a:t> </a:t>
            </a:r>
            <a:r>
              <a:rPr lang="en-US" sz="1688" spc="-219" dirty="0" smtClean="0">
                <a:solidFill>
                  <a:srgbClr val="00FFFF"/>
                </a:solidFill>
                <a:latin typeface="Verdana"/>
                <a:cs typeface="Verdana"/>
              </a:rPr>
              <a:t>   </a:t>
            </a:r>
            <a:r>
              <a:rPr sz="1688" spc="-318" dirty="0" smtClean="0">
                <a:solidFill>
                  <a:srgbClr val="FF00FF"/>
                </a:solidFill>
                <a:latin typeface="Verdana"/>
                <a:cs typeface="Verdana"/>
              </a:rPr>
              <a:t>15</a:t>
            </a:r>
            <a:endParaRPr sz="1688" dirty="0">
              <a:latin typeface="Verdana"/>
              <a:cs typeface="Verdana"/>
            </a:endParaRPr>
          </a:p>
          <a:p>
            <a:pPr marL="7144"/>
            <a:r>
              <a:rPr sz="1688" spc="-115" dirty="0">
                <a:solidFill>
                  <a:srgbClr val="FF7E00"/>
                </a:solidFill>
                <a:latin typeface="Verdana"/>
                <a:cs typeface="Verdana"/>
              </a:rPr>
              <a:t>After</a:t>
            </a:r>
            <a:r>
              <a:rPr sz="1688" spc="-225" dirty="0">
                <a:solidFill>
                  <a:srgbClr val="FF7E00"/>
                </a:solidFill>
                <a:latin typeface="Verdana"/>
                <a:cs typeface="Verdana"/>
              </a:rPr>
              <a:t> </a:t>
            </a:r>
            <a:r>
              <a:rPr sz="1688" spc="-115" dirty="0">
                <a:solidFill>
                  <a:srgbClr val="00FFFF"/>
                </a:solidFill>
                <a:latin typeface="Verdana"/>
                <a:cs typeface="Verdana"/>
              </a:rPr>
              <a:t>6</a:t>
            </a:r>
            <a:endParaRPr sz="1688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5810" y="5108629"/>
            <a:ext cx="7872413" cy="644311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1082993" marR="2858" indent="-1076206">
              <a:lnSpc>
                <a:spcPct val="115199"/>
              </a:lnSpc>
              <a:spcBef>
                <a:spcPts val="56"/>
              </a:spcBef>
            </a:pPr>
            <a:r>
              <a:rPr spc="-127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pc="-2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32" dirty="0">
                <a:solidFill>
                  <a:srgbClr val="00FF00"/>
                </a:solidFill>
                <a:latin typeface="Verdana"/>
                <a:cs typeface="Verdana"/>
              </a:rPr>
              <a:t>count</a:t>
            </a:r>
            <a:r>
              <a:rPr spc="-228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pc="-146" dirty="0">
                <a:solidFill>
                  <a:srgbClr val="FFFFFF"/>
                </a:solidFill>
                <a:latin typeface="Verdana"/>
                <a:cs typeface="Verdana"/>
              </a:rPr>
              <a:t>how</a:t>
            </a:r>
            <a:r>
              <a:rPr spc="-2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72" dirty="0">
                <a:solidFill>
                  <a:srgbClr val="FFFFFF"/>
                </a:solidFill>
                <a:latin typeface="Verdana"/>
                <a:cs typeface="Verdana"/>
              </a:rPr>
              <a:t>many</a:t>
            </a:r>
            <a:r>
              <a:rPr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46" dirty="0">
                <a:solidFill>
                  <a:srgbClr val="FFFFFF"/>
                </a:solidFill>
                <a:latin typeface="Verdana"/>
                <a:cs typeface="Verdana"/>
              </a:rPr>
              <a:t>times</a:t>
            </a:r>
            <a:r>
              <a:rPr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60" dirty="0">
                <a:solidFill>
                  <a:srgbClr val="FFFFFF"/>
                </a:solidFill>
                <a:latin typeface="Verdana"/>
                <a:cs typeface="Verdana"/>
              </a:rPr>
              <a:t>we</a:t>
            </a:r>
            <a:r>
              <a:rPr spc="-2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57" dirty="0">
                <a:solidFill>
                  <a:srgbClr val="FFFFFF"/>
                </a:solidFill>
                <a:latin typeface="Verdana"/>
                <a:cs typeface="Verdana"/>
              </a:rPr>
              <a:t>execute</a:t>
            </a:r>
            <a:r>
              <a:rPr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219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pc="-2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32" dirty="0">
                <a:solidFill>
                  <a:srgbClr val="FFFFFF"/>
                </a:solidFill>
                <a:latin typeface="Verdana"/>
                <a:cs typeface="Verdana"/>
              </a:rPr>
              <a:t>loop,</a:t>
            </a:r>
            <a:r>
              <a:rPr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60" dirty="0">
                <a:solidFill>
                  <a:srgbClr val="FFFFFF"/>
                </a:solidFill>
                <a:latin typeface="Verdana"/>
                <a:cs typeface="Verdana"/>
              </a:rPr>
              <a:t>we</a:t>
            </a:r>
            <a:r>
              <a:rPr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38" dirty="0">
                <a:solidFill>
                  <a:srgbClr val="FFFFFF"/>
                </a:solidFill>
                <a:latin typeface="Verdana"/>
                <a:cs typeface="Verdana"/>
              </a:rPr>
              <a:t>introduce</a:t>
            </a:r>
            <a:r>
              <a:rPr spc="-2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219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pc="-23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43" dirty="0">
                <a:solidFill>
                  <a:srgbClr val="00FFFF"/>
                </a:solidFill>
                <a:latin typeface="Verdana"/>
                <a:cs typeface="Verdana"/>
              </a:rPr>
              <a:t>counter</a:t>
            </a:r>
            <a:r>
              <a:rPr spc="-225" dirty="0">
                <a:solidFill>
                  <a:srgbClr val="00FFFF"/>
                </a:solidFill>
                <a:latin typeface="Verdana"/>
                <a:cs typeface="Verdana"/>
              </a:rPr>
              <a:t> </a:t>
            </a:r>
            <a:r>
              <a:rPr spc="-157" dirty="0">
                <a:solidFill>
                  <a:srgbClr val="00FFFF"/>
                </a:solidFill>
                <a:latin typeface="Verdana"/>
                <a:cs typeface="Verdana"/>
              </a:rPr>
              <a:t>variable</a:t>
            </a:r>
            <a:r>
              <a:rPr spc="-228" dirty="0">
                <a:solidFill>
                  <a:srgbClr val="00FFFF"/>
                </a:solidFill>
                <a:latin typeface="Verdana"/>
                <a:cs typeface="Verdana"/>
              </a:rPr>
              <a:t> </a:t>
            </a:r>
            <a:r>
              <a:rPr spc="-149" dirty="0">
                <a:solidFill>
                  <a:srgbClr val="00FFFF"/>
                </a:solidFill>
                <a:latin typeface="Verdana"/>
                <a:cs typeface="Verdana"/>
              </a:rPr>
              <a:t>that  </a:t>
            </a:r>
            <a:r>
              <a:rPr spc="-169" dirty="0">
                <a:solidFill>
                  <a:srgbClr val="00FFFF"/>
                </a:solidFill>
                <a:latin typeface="Verdana"/>
                <a:cs typeface="Verdana"/>
              </a:rPr>
              <a:t>starts</a:t>
            </a:r>
            <a:r>
              <a:rPr spc="-228" dirty="0">
                <a:solidFill>
                  <a:srgbClr val="00FFFF"/>
                </a:solidFill>
                <a:latin typeface="Verdana"/>
                <a:cs typeface="Verdana"/>
              </a:rPr>
              <a:t> </a:t>
            </a:r>
            <a:r>
              <a:rPr spc="-160" dirty="0">
                <a:solidFill>
                  <a:srgbClr val="00FFFF"/>
                </a:solidFill>
                <a:latin typeface="Verdana"/>
                <a:cs typeface="Verdana"/>
              </a:rPr>
              <a:t>at</a:t>
            </a:r>
            <a:r>
              <a:rPr spc="-228" dirty="0">
                <a:solidFill>
                  <a:srgbClr val="00FFFF"/>
                </a:solidFill>
                <a:latin typeface="Verdana"/>
                <a:cs typeface="Verdana"/>
              </a:rPr>
              <a:t> </a:t>
            </a:r>
            <a:r>
              <a:rPr spc="141" dirty="0">
                <a:solidFill>
                  <a:srgbClr val="00FFFF"/>
                </a:solidFill>
                <a:latin typeface="Verdana"/>
                <a:cs typeface="Verdana"/>
              </a:rPr>
              <a:t>0</a:t>
            </a:r>
            <a:r>
              <a:rPr spc="-230" dirty="0">
                <a:solidFill>
                  <a:srgbClr val="00FFFF"/>
                </a:solidFill>
                <a:latin typeface="Verdana"/>
                <a:cs typeface="Verdana"/>
              </a:rPr>
              <a:t> </a:t>
            </a:r>
            <a:r>
              <a:rPr spc="-157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pc="-2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60" dirty="0">
                <a:solidFill>
                  <a:srgbClr val="FFFFFF"/>
                </a:solidFill>
                <a:latin typeface="Verdana"/>
                <a:cs typeface="Verdana"/>
              </a:rPr>
              <a:t>we</a:t>
            </a:r>
            <a:r>
              <a:rPr spc="-2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55" dirty="0">
                <a:solidFill>
                  <a:srgbClr val="FFFFFF"/>
                </a:solidFill>
                <a:latin typeface="Verdana"/>
                <a:cs typeface="Verdana"/>
              </a:rPr>
              <a:t>add</a:t>
            </a:r>
            <a:r>
              <a:rPr spc="-2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29" dirty="0">
                <a:solidFill>
                  <a:srgbClr val="00FFFF"/>
                </a:solidFill>
                <a:latin typeface="Verdana"/>
                <a:cs typeface="Verdana"/>
              </a:rPr>
              <a:t>one</a:t>
            </a:r>
            <a:r>
              <a:rPr spc="-228" dirty="0">
                <a:solidFill>
                  <a:srgbClr val="00FFFF"/>
                </a:solidFill>
                <a:latin typeface="Verdana"/>
                <a:cs typeface="Verdana"/>
              </a:rPr>
              <a:t> </a:t>
            </a:r>
            <a:r>
              <a:rPr spc="-104" dirty="0">
                <a:solidFill>
                  <a:srgbClr val="00FFFF"/>
                </a:solidFill>
                <a:latin typeface="Verdana"/>
                <a:cs typeface="Verdana"/>
              </a:rPr>
              <a:t>to</a:t>
            </a:r>
            <a:r>
              <a:rPr spc="-228" dirty="0">
                <a:solidFill>
                  <a:srgbClr val="00FFFF"/>
                </a:solidFill>
                <a:latin typeface="Verdana"/>
                <a:cs typeface="Verdana"/>
              </a:rPr>
              <a:t> </a:t>
            </a:r>
            <a:r>
              <a:rPr spc="-110" dirty="0">
                <a:solidFill>
                  <a:srgbClr val="00FFFF"/>
                </a:solidFill>
                <a:latin typeface="Verdana"/>
                <a:cs typeface="Verdana"/>
              </a:rPr>
              <a:t>it</a:t>
            </a:r>
            <a:r>
              <a:rPr spc="-228" dirty="0">
                <a:solidFill>
                  <a:srgbClr val="00FFFF"/>
                </a:solidFill>
                <a:latin typeface="Verdana"/>
                <a:cs typeface="Verdana"/>
              </a:rPr>
              <a:t> </a:t>
            </a:r>
            <a:r>
              <a:rPr spc="-163" dirty="0">
                <a:solidFill>
                  <a:srgbClr val="00FFFF"/>
                </a:solidFill>
                <a:latin typeface="Verdana"/>
                <a:cs typeface="Verdana"/>
              </a:rPr>
              <a:t>each</a:t>
            </a:r>
            <a:r>
              <a:rPr spc="-228" dirty="0">
                <a:solidFill>
                  <a:srgbClr val="00FFFF"/>
                </a:solidFill>
                <a:latin typeface="Verdana"/>
                <a:cs typeface="Verdana"/>
              </a:rPr>
              <a:t> </a:t>
            </a:r>
            <a:r>
              <a:rPr spc="-135" dirty="0">
                <a:solidFill>
                  <a:srgbClr val="00FFFF"/>
                </a:solidFill>
                <a:latin typeface="Verdana"/>
                <a:cs typeface="Verdana"/>
              </a:rPr>
              <a:t>time</a:t>
            </a:r>
            <a:r>
              <a:rPr spc="-228" dirty="0">
                <a:solidFill>
                  <a:srgbClr val="00FFFF"/>
                </a:solidFill>
                <a:latin typeface="Verdana"/>
                <a:cs typeface="Verdana"/>
              </a:rPr>
              <a:t> </a:t>
            </a:r>
            <a:r>
              <a:rPr spc="-166" dirty="0">
                <a:solidFill>
                  <a:srgbClr val="00FFFF"/>
                </a:solidFill>
                <a:latin typeface="Verdana"/>
                <a:cs typeface="Verdana"/>
              </a:rPr>
              <a:t>through</a:t>
            </a:r>
            <a:r>
              <a:rPr spc="-228" dirty="0">
                <a:solidFill>
                  <a:srgbClr val="00FFFF"/>
                </a:solidFill>
                <a:latin typeface="Verdana"/>
                <a:cs typeface="Verdana"/>
              </a:rPr>
              <a:t> </a:t>
            </a:r>
            <a:r>
              <a:rPr spc="-141" dirty="0">
                <a:solidFill>
                  <a:srgbClr val="00FFFF"/>
                </a:solidFill>
                <a:latin typeface="Verdana"/>
                <a:cs typeface="Verdana"/>
              </a:rPr>
              <a:t>the</a:t>
            </a:r>
            <a:r>
              <a:rPr spc="-225" dirty="0">
                <a:solidFill>
                  <a:srgbClr val="00FFFF"/>
                </a:solidFill>
                <a:latin typeface="Verdana"/>
                <a:cs typeface="Verdana"/>
              </a:rPr>
              <a:t> </a:t>
            </a:r>
            <a:r>
              <a:rPr spc="-138" dirty="0">
                <a:solidFill>
                  <a:srgbClr val="00FFFF"/>
                </a:solidFill>
                <a:latin typeface="Verdana"/>
                <a:cs typeface="Verdana"/>
              </a:rPr>
              <a:t>loop.</a:t>
            </a:r>
            <a:endParaRPr>
              <a:latin typeface="Verdana"/>
              <a:cs typeface="Verdan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74</a:t>
            </a:fld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562600" y="2781156"/>
            <a:ext cx="420341" cy="188895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93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1328" y="1283805"/>
            <a:ext cx="4474488" cy="665086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405" dirty="0"/>
              <a:t>Summing </a:t>
            </a:r>
            <a:r>
              <a:rPr spc="-293" dirty="0"/>
              <a:t>in </a:t>
            </a:r>
            <a:r>
              <a:rPr spc="-517" dirty="0"/>
              <a:t>a</a:t>
            </a:r>
            <a:r>
              <a:rPr spc="-968" dirty="0"/>
              <a:t> </a:t>
            </a:r>
            <a:r>
              <a:rPr spc="-253" dirty="0"/>
              <a:t>Loop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2434" y="2592903"/>
            <a:ext cx="4137303" cy="1393619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1463" b="1" spc="-3" dirty="0">
                <a:solidFill>
                  <a:srgbClr val="00FF00"/>
                </a:solidFill>
                <a:latin typeface="Courier New"/>
                <a:cs typeface="Courier New"/>
              </a:rPr>
              <a:t>zork </a:t>
            </a:r>
            <a:r>
              <a:rPr sz="1463" b="1" dirty="0">
                <a:solidFill>
                  <a:srgbClr val="00FF00"/>
                </a:solidFill>
                <a:latin typeface="Courier New"/>
                <a:cs typeface="Courier New"/>
              </a:rPr>
              <a:t>=</a:t>
            </a:r>
            <a:r>
              <a:rPr sz="1463" b="1" spc="-8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sz="1463" b="1" dirty="0">
                <a:solidFill>
                  <a:srgbClr val="00FF00"/>
                </a:solidFill>
                <a:latin typeface="Courier New"/>
                <a:cs typeface="Courier New"/>
              </a:rPr>
              <a:t>0</a:t>
            </a:r>
            <a:endParaRPr sz="1463">
              <a:latin typeface="Courier New"/>
              <a:cs typeface="Courier New"/>
            </a:endParaRPr>
          </a:p>
          <a:p>
            <a:pPr marL="7144">
              <a:spcBef>
                <a:spcPts val="17"/>
              </a:spcBef>
            </a:pPr>
            <a:r>
              <a:rPr sz="1463" b="1" spc="-3" dirty="0">
                <a:solidFill>
                  <a:srgbClr val="FFFF00"/>
                </a:solidFill>
                <a:latin typeface="Courier New"/>
                <a:cs typeface="Courier New"/>
              </a:rPr>
              <a:t>print </a:t>
            </a:r>
            <a:r>
              <a:rPr sz="1463" b="1" spc="-3" dirty="0">
                <a:solidFill>
                  <a:srgbClr val="FFFFFF"/>
                </a:solidFill>
                <a:latin typeface="Courier New"/>
                <a:cs typeface="Courier New"/>
              </a:rPr>
              <a:t>'Before',</a:t>
            </a:r>
            <a:r>
              <a:rPr sz="1463" b="1" spc="-8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63" b="1" spc="-3" dirty="0">
                <a:solidFill>
                  <a:srgbClr val="00FF00"/>
                </a:solidFill>
                <a:latin typeface="Courier New"/>
                <a:cs typeface="Courier New"/>
              </a:rPr>
              <a:t>zork</a:t>
            </a:r>
            <a:endParaRPr sz="1463">
              <a:latin typeface="Courier New"/>
              <a:cs typeface="Courier New"/>
            </a:endParaRPr>
          </a:p>
          <a:p>
            <a:pPr marL="452557" marR="2858" indent="-445770">
              <a:lnSpc>
                <a:spcPts val="1772"/>
              </a:lnSpc>
              <a:spcBef>
                <a:spcPts val="62"/>
              </a:spcBef>
            </a:pPr>
            <a:r>
              <a:rPr sz="1463" b="1" spc="-3" dirty="0">
                <a:solidFill>
                  <a:srgbClr val="FFFF00"/>
                </a:solidFill>
                <a:latin typeface="Courier New"/>
                <a:cs typeface="Courier New"/>
              </a:rPr>
              <a:t>for </a:t>
            </a:r>
            <a:r>
              <a:rPr sz="1463" b="1" spc="-3" dirty="0">
                <a:solidFill>
                  <a:srgbClr val="00FFFF"/>
                </a:solidFill>
                <a:latin typeface="Courier New"/>
                <a:cs typeface="Courier New"/>
              </a:rPr>
              <a:t>thing </a:t>
            </a:r>
            <a:r>
              <a:rPr sz="1463" b="1" spc="-3" dirty="0">
                <a:solidFill>
                  <a:srgbClr val="FFFF00"/>
                </a:solidFill>
                <a:latin typeface="Courier New"/>
                <a:cs typeface="Courier New"/>
              </a:rPr>
              <a:t>in </a:t>
            </a:r>
            <a:r>
              <a:rPr sz="1463" b="1" spc="-3" dirty="0">
                <a:solidFill>
                  <a:srgbClr val="FFFFFF"/>
                </a:solidFill>
                <a:latin typeface="Courier New"/>
                <a:cs typeface="Courier New"/>
              </a:rPr>
              <a:t>[9, 41, 12, 3, 74, 15] </a:t>
            </a:r>
            <a:r>
              <a:rPr sz="1463" b="1" dirty="0">
                <a:solidFill>
                  <a:srgbClr val="FFFFFF"/>
                </a:solidFill>
                <a:latin typeface="Courier New"/>
                <a:cs typeface="Courier New"/>
              </a:rPr>
              <a:t>:  </a:t>
            </a:r>
            <a:r>
              <a:rPr sz="1463" b="1" spc="-3" dirty="0">
                <a:solidFill>
                  <a:srgbClr val="00FF00"/>
                </a:solidFill>
                <a:latin typeface="Courier New"/>
                <a:cs typeface="Courier New"/>
              </a:rPr>
              <a:t>zork </a:t>
            </a:r>
            <a:r>
              <a:rPr sz="1463" b="1" dirty="0">
                <a:solidFill>
                  <a:srgbClr val="00FF00"/>
                </a:solidFill>
                <a:latin typeface="Courier New"/>
                <a:cs typeface="Courier New"/>
              </a:rPr>
              <a:t>= </a:t>
            </a:r>
            <a:r>
              <a:rPr sz="1463" b="1" spc="-3" dirty="0">
                <a:solidFill>
                  <a:srgbClr val="00FF00"/>
                </a:solidFill>
                <a:latin typeface="Courier New"/>
                <a:cs typeface="Courier New"/>
              </a:rPr>
              <a:t>zork </a:t>
            </a:r>
            <a:r>
              <a:rPr sz="1463" b="1" dirty="0">
                <a:solidFill>
                  <a:srgbClr val="00FF00"/>
                </a:solidFill>
                <a:latin typeface="Courier New"/>
                <a:cs typeface="Courier New"/>
              </a:rPr>
              <a:t>+</a:t>
            </a:r>
            <a:r>
              <a:rPr sz="1463" b="1" spc="-17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sz="1463" b="1" spc="-3" dirty="0">
                <a:solidFill>
                  <a:srgbClr val="00FFFF"/>
                </a:solidFill>
                <a:latin typeface="Courier New"/>
                <a:cs typeface="Courier New"/>
              </a:rPr>
              <a:t>thing</a:t>
            </a:r>
            <a:endParaRPr sz="1463">
              <a:latin typeface="Courier New"/>
              <a:cs typeface="Courier New"/>
            </a:endParaRPr>
          </a:p>
          <a:p>
            <a:pPr marL="7144" marR="1785580" indent="445413">
              <a:lnSpc>
                <a:spcPts val="1772"/>
              </a:lnSpc>
            </a:pPr>
            <a:r>
              <a:rPr sz="1463" b="1" spc="-3" dirty="0">
                <a:solidFill>
                  <a:srgbClr val="FFFF00"/>
                </a:solidFill>
                <a:latin typeface="Courier New"/>
                <a:cs typeface="Courier New"/>
              </a:rPr>
              <a:t>print </a:t>
            </a:r>
            <a:r>
              <a:rPr sz="1463" b="1" spc="-3" dirty="0">
                <a:solidFill>
                  <a:srgbClr val="00FF00"/>
                </a:solidFill>
                <a:latin typeface="Courier New"/>
                <a:cs typeface="Courier New"/>
              </a:rPr>
              <a:t>zork</a:t>
            </a:r>
            <a:r>
              <a:rPr sz="1463" b="1" spc="-3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463" b="1" spc="-53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63" b="1" spc="-3" dirty="0">
                <a:solidFill>
                  <a:srgbClr val="00FFFF"/>
                </a:solidFill>
                <a:latin typeface="Courier New"/>
                <a:cs typeface="Courier New"/>
              </a:rPr>
              <a:t>thing  </a:t>
            </a:r>
            <a:r>
              <a:rPr sz="1463" b="1" spc="-3" dirty="0">
                <a:solidFill>
                  <a:srgbClr val="FFFF00"/>
                </a:solidFill>
                <a:latin typeface="Courier New"/>
                <a:cs typeface="Courier New"/>
              </a:rPr>
              <a:t>print </a:t>
            </a:r>
            <a:r>
              <a:rPr sz="1463" b="1" spc="-3" dirty="0">
                <a:solidFill>
                  <a:srgbClr val="FFFFFF"/>
                </a:solidFill>
                <a:latin typeface="Courier New"/>
                <a:cs typeface="Courier New"/>
              </a:rPr>
              <a:t>'After',</a:t>
            </a:r>
            <a:r>
              <a:rPr sz="1463" b="1" spc="-28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63" b="1" spc="-3" dirty="0">
                <a:solidFill>
                  <a:srgbClr val="00FF00"/>
                </a:solidFill>
                <a:latin typeface="Courier New"/>
                <a:cs typeface="Courier New"/>
              </a:rPr>
              <a:t>zork</a:t>
            </a:r>
            <a:endParaRPr sz="1463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64977" y="2329653"/>
            <a:ext cx="2071330" cy="266965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1688" spc="-208" dirty="0">
                <a:solidFill>
                  <a:srgbClr val="FFFFFF"/>
                </a:solidFill>
                <a:latin typeface="Verdana"/>
                <a:cs typeface="Verdana"/>
              </a:rPr>
              <a:t>$ </a:t>
            </a:r>
            <a:r>
              <a:rPr sz="1688" spc="-124" dirty="0">
                <a:solidFill>
                  <a:srgbClr val="FFFF00"/>
                </a:solidFill>
                <a:latin typeface="Verdana"/>
                <a:cs typeface="Verdana"/>
              </a:rPr>
              <a:t>python</a:t>
            </a:r>
            <a:r>
              <a:rPr sz="1688" spc="-248" dirty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sz="1688" spc="-127" dirty="0">
                <a:solidFill>
                  <a:srgbClr val="FFFF00"/>
                </a:solidFill>
                <a:latin typeface="Verdana"/>
                <a:cs typeface="Verdana"/>
              </a:rPr>
              <a:t>countloop.py</a:t>
            </a:r>
            <a:endParaRPr sz="1688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64977" y="2586827"/>
            <a:ext cx="828318" cy="2085219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1688" spc="-124" dirty="0">
                <a:solidFill>
                  <a:srgbClr val="FF7E00"/>
                </a:solidFill>
                <a:latin typeface="Verdana"/>
                <a:cs typeface="Verdana"/>
              </a:rPr>
              <a:t>Before</a:t>
            </a:r>
            <a:r>
              <a:rPr sz="1688" spc="-256" dirty="0">
                <a:solidFill>
                  <a:srgbClr val="FF7E00"/>
                </a:solidFill>
                <a:latin typeface="Verdana"/>
                <a:cs typeface="Verdana"/>
              </a:rPr>
              <a:t> </a:t>
            </a:r>
            <a:r>
              <a:rPr sz="1688" spc="129" dirty="0">
                <a:solidFill>
                  <a:srgbClr val="00FF00"/>
                </a:solidFill>
                <a:latin typeface="Verdana"/>
                <a:cs typeface="Verdana"/>
              </a:rPr>
              <a:t>0</a:t>
            </a:r>
            <a:endParaRPr sz="1688" dirty="0">
              <a:latin typeface="Verdana"/>
              <a:cs typeface="Verdana"/>
            </a:endParaRPr>
          </a:p>
          <a:p>
            <a:pPr marL="7144"/>
            <a:r>
              <a:rPr sz="1688" spc="-113" dirty="0">
                <a:solidFill>
                  <a:srgbClr val="00FF00"/>
                </a:solidFill>
                <a:latin typeface="Verdana"/>
                <a:cs typeface="Verdana"/>
              </a:rPr>
              <a:t>9</a:t>
            </a:r>
            <a:r>
              <a:rPr sz="1688" spc="-219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lang="en-US" sz="1688" spc="-219" dirty="0" smtClean="0">
                <a:solidFill>
                  <a:srgbClr val="00FF00"/>
                </a:solidFill>
                <a:latin typeface="Verdana"/>
                <a:cs typeface="Verdana"/>
              </a:rPr>
              <a:t>       </a:t>
            </a:r>
            <a:r>
              <a:rPr sz="1688" spc="-113" dirty="0" smtClean="0">
                <a:solidFill>
                  <a:srgbClr val="00FFFF"/>
                </a:solidFill>
                <a:latin typeface="Verdana"/>
                <a:cs typeface="Verdana"/>
              </a:rPr>
              <a:t>9</a:t>
            </a:r>
            <a:endParaRPr sz="1688" dirty="0">
              <a:latin typeface="Verdana"/>
              <a:cs typeface="Verdana"/>
            </a:endParaRPr>
          </a:p>
          <a:p>
            <a:pPr marL="7144"/>
            <a:r>
              <a:rPr sz="1688" spc="-14" dirty="0" smtClean="0">
                <a:solidFill>
                  <a:srgbClr val="00FF00"/>
                </a:solidFill>
                <a:latin typeface="Verdana"/>
                <a:cs typeface="Verdana"/>
              </a:rPr>
              <a:t>50</a:t>
            </a:r>
            <a:r>
              <a:rPr lang="en-US" sz="1688" spc="-14" dirty="0" smtClean="0">
                <a:solidFill>
                  <a:srgbClr val="00FF00"/>
                </a:solidFill>
                <a:latin typeface="Verdana"/>
                <a:cs typeface="Verdana"/>
              </a:rPr>
              <a:t>  </a:t>
            </a:r>
            <a:r>
              <a:rPr sz="1688" spc="-222" dirty="0" smtClean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1688" spc="-304" dirty="0">
                <a:solidFill>
                  <a:srgbClr val="00FFFF"/>
                </a:solidFill>
                <a:latin typeface="Verdana"/>
                <a:cs typeface="Verdana"/>
              </a:rPr>
              <a:t>41</a:t>
            </a:r>
            <a:endParaRPr sz="1688" dirty="0">
              <a:latin typeface="Verdana"/>
              <a:cs typeface="Verdana"/>
            </a:endParaRPr>
          </a:p>
          <a:p>
            <a:pPr marL="7144"/>
            <a:r>
              <a:rPr sz="1688" spc="-152" dirty="0">
                <a:solidFill>
                  <a:srgbClr val="00FF00"/>
                </a:solidFill>
                <a:latin typeface="Verdana"/>
                <a:cs typeface="Verdana"/>
              </a:rPr>
              <a:t>62</a:t>
            </a:r>
            <a:r>
              <a:rPr sz="1688" spc="-222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lang="en-US" sz="1688" spc="-222" dirty="0" smtClean="0">
                <a:solidFill>
                  <a:srgbClr val="00FF00"/>
                </a:solidFill>
                <a:latin typeface="Verdana"/>
                <a:cs typeface="Verdana"/>
              </a:rPr>
              <a:t>    </a:t>
            </a:r>
            <a:r>
              <a:rPr sz="1688" spc="-332" dirty="0" smtClean="0">
                <a:solidFill>
                  <a:srgbClr val="00FFFF"/>
                </a:solidFill>
                <a:latin typeface="Verdana"/>
                <a:cs typeface="Verdana"/>
              </a:rPr>
              <a:t>12</a:t>
            </a:r>
            <a:endParaRPr sz="1688" dirty="0">
              <a:latin typeface="Verdana"/>
              <a:cs typeface="Verdana"/>
            </a:endParaRPr>
          </a:p>
          <a:p>
            <a:pPr marL="7144"/>
            <a:r>
              <a:rPr sz="1688" spc="-138" dirty="0">
                <a:solidFill>
                  <a:srgbClr val="00FF00"/>
                </a:solidFill>
                <a:latin typeface="Verdana"/>
                <a:cs typeface="Verdana"/>
              </a:rPr>
              <a:t>65</a:t>
            </a:r>
            <a:r>
              <a:rPr sz="1688" spc="-219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lang="en-US" sz="1688" spc="-219" dirty="0" smtClean="0">
                <a:solidFill>
                  <a:srgbClr val="00FF00"/>
                </a:solidFill>
                <a:latin typeface="Verdana"/>
                <a:cs typeface="Verdana"/>
              </a:rPr>
              <a:t>    </a:t>
            </a:r>
            <a:r>
              <a:rPr sz="1688" spc="-152" dirty="0" smtClean="0">
                <a:solidFill>
                  <a:srgbClr val="00FFFF"/>
                </a:solidFill>
                <a:latin typeface="Verdana"/>
                <a:cs typeface="Verdana"/>
              </a:rPr>
              <a:t>3</a:t>
            </a:r>
            <a:endParaRPr sz="1688" dirty="0">
              <a:latin typeface="Verdana"/>
              <a:cs typeface="Verdana"/>
            </a:endParaRPr>
          </a:p>
          <a:p>
            <a:pPr marL="7144"/>
            <a:r>
              <a:rPr sz="1688" spc="-248" dirty="0">
                <a:solidFill>
                  <a:srgbClr val="00FF00"/>
                </a:solidFill>
                <a:latin typeface="Verdana"/>
                <a:cs typeface="Verdana"/>
              </a:rPr>
              <a:t>139</a:t>
            </a:r>
            <a:r>
              <a:rPr sz="1688" spc="-222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lang="en-US" sz="1688" spc="-222" dirty="0" smtClean="0">
                <a:solidFill>
                  <a:srgbClr val="00FF00"/>
                </a:solidFill>
                <a:latin typeface="Verdana"/>
                <a:cs typeface="Verdana"/>
              </a:rPr>
              <a:t>   </a:t>
            </a:r>
            <a:r>
              <a:rPr sz="1688" spc="-180" dirty="0" smtClean="0">
                <a:solidFill>
                  <a:srgbClr val="00FFFF"/>
                </a:solidFill>
                <a:latin typeface="Verdana"/>
                <a:cs typeface="Verdana"/>
              </a:rPr>
              <a:t>74</a:t>
            </a:r>
            <a:endParaRPr sz="1688" dirty="0">
              <a:latin typeface="Verdana"/>
              <a:cs typeface="Verdana"/>
            </a:endParaRPr>
          </a:p>
          <a:p>
            <a:pPr marL="7144"/>
            <a:r>
              <a:rPr sz="1688" spc="-256" dirty="0">
                <a:solidFill>
                  <a:srgbClr val="00FF00"/>
                </a:solidFill>
                <a:latin typeface="Verdana"/>
                <a:cs typeface="Verdana"/>
              </a:rPr>
              <a:t>154</a:t>
            </a:r>
            <a:r>
              <a:rPr sz="1688" spc="-222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lang="en-US" sz="1688" spc="-222" dirty="0" smtClean="0">
                <a:solidFill>
                  <a:srgbClr val="00FF00"/>
                </a:solidFill>
                <a:latin typeface="Verdana"/>
                <a:cs typeface="Verdana"/>
              </a:rPr>
              <a:t>   </a:t>
            </a:r>
            <a:r>
              <a:rPr sz="1688" spc="-318" dirty="0" smtClean="0">
                <a:solidFill>
                  <a:srgbClr val="00FFFF"/>
                </a:solidFill>
                <a:latin typeface="Verdana"/>
                <a:cs typeface="Verdana"/>
              </a:rPr>
              <a:t>15</a:t>
            </a:r>
            <a:endParaRPr sz="1688" dirty="0">
              <a:latin typeface="Verdana"/>
              <a:cs typeface="Verdana"/>
            </a:endParaRPr>
          </a:p>
          <a:p>
            <a:pPr marL="7144"/>
            <a:r>
              <a:rPr sz="1688" spc="-115" dirty="0">
                <a:solidFill>
                  <a:srgbClr val="FF7E00"/>
                </a:solidFill>
                <a:latin typeface="Verdana"/>
                <a:cs typeface="Verdana"/>
              </a:rPr>
              <a:t>After</a:t>
            </a:r>
            <a:r>
              <a:rPr sz="1688" spc="-250" dirty="0">
                <a:solidFill>
                  <a:srgbClr val="FF7E00"/>
                </a:solidFill>
                <a:latin typeface="Verdana"/>
                <a:cs typeface="Verdana"/>
              </a:rPr>
              <a:t> </a:t>
            </a:r>
            <a:r>
              <a:rPr sz="1688" spc="-256" dirty="0">
                <a:solidFill>
                  <a:srgbClr val="00FF00"/>
                </a:solidFill>
                <a:latin typeface="Verdana"/>
                <a:cs typeface="Verdana"/>
              </a:rPr>
              <a:t>154</a:t>
            </a:r>
            <a:endParaRPr sz="1688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9912" y="5108629"/>
            <a:ext cx="8039933" cy="644311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989409" marR="2858" indent="-982623">
              <a:lnSpc>
                <a:spcPct val="115199"/>
              </a:lnSpc>
              <a:spcBef>
                <a:spcPts val="56"/>
              </a:spcBef>
            </a:pPr>
            <a:r>
              <a:rPr spc="-127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pc="-2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55" dirty="0">
                <a:solidFill>
                  <a:srgbClr val="00FF00"/>
                </a:solidFill>
                <a:latin typeface="Verdana"/>
                <a:cs typeface="Verdana"/>
              </a:rPr>
              <a:t>add</a:t>
            </a:r>
            <a:r>
              <a:rPr spc="-228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pc="-157" dirty="0">
                <a:solidFill>
                  <a:srgbClr val="00FF00"/>
                </a:solidFill>
                <a:latin typeface="Verdana"/>
                <a:cs typeface="Verdana"/>
              </a:rPr>
              <a:t>up</a:t>
            </a:r>
            <a:r>
              <a:rPr spc="-228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pc="-219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pc="-2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63" dirty="0">
                <a:solidFill>
                  <a:srgbClr val="00FFFF"/>
                </a:solidFill>
                <a:latin typeface="Verdana"/>
                <a:cs typeface="Verdana"/>
              </a:rPr>
              <a:t>value</a:t>
            </a:r>
            <a:r>
              <a:rPr spc="-230" dirty="0">
                <a:solidFill>
                  <a:srgbClr val="00FFFF"/>
                </a:solidFill>
                <a:latin typeface="Verdana"/>
                <a:cs typeface="Verdana"/>
              </a:rPr>
              <a:t> </a:t>
            </a:r>
            <a:r>
              <a:rPr spc="-160" dirty="0">
                <a:solidFill>
                  <a:srgbClr val="FFFFFF"/>
                </a:solidFill>
                <a:latin typeface="Verdana"/>
                <a:cs typeface="Verdana"/>
              </a:rPr>
              <a:t>we</a:t>
            </a:r>
            <a:r>
              <a:rPr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43" dirty="0">
                <a:solidFill>
                  <a:srgbClr val="FFFFFF"/>
                </a:solidFill>
                <a:latin typeface="Verdana"/>
                <a:cs typeface="Verdana"/>
              </a:rPr>
              <a:t>encounter</a:t>
            </a:r>
            <a:r>
              <a:rPr spc="-2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24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pc="-2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219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32" dirty="0">
                <a:solidFill>
                  <a:srgbClr val="FFFFFF"/>
                </a:solidFill>
                <a:latin typeface="Verdana"/>
                <a:cs typeface="Verdana"/>
              </a:rPr>
              <a:t>loop,</a:t>
            </a:r>
            <a:r>
              <a:rPr spc="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60" dirty="0">
                <a:solidFill>
                  <a:srgbClr val="FFFFFF"/>
                </a:solidFill>
                <a:latin typeface="Verdana"/>
                <a:cs typeface="Verdana"/>
              </a:rPr>
              <a:t>we</a:t>
            </a:r>
            <a:r>
              <a:rPr spc="-2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38" dirty="0">
                <a:solidFill>
                  <a:srgbClr val="FFFFFF"/>
                </a:solidFill>
                <a:latin typeface="Verdana"/>
                <a:cs typeface="Verdana"/>
              </a:rPr>
              <a:t>introduce</a:t>
            </a:r>
            <a:r>
              <a:rPr spc="-2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219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pc="-233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88" dirty="0">
                <a:solidFill>
                  <a:srgbClr val="00FF00"/>
                </a:solidFill>
                <a:latin typeface="Verdana"/>
                <a:cs typeface="Verdana"/>
              </a:rPr>
              <a:t>sum</a:t>
            </a:r>
            <a:r>
              <a:rPr spc="-228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pc="-157" dirty="0">
                <a:solidFill>
                  <a:srgbClr val="00FF00"/>
                </a:solidFill>
                <a:latin typeface="Verdana"/>
                <a:cs typeface="Verdana"/>
              </a:rPr>
              <a:t>variable</a:t>
            </a:r>
            <a:r>
              <a:rPr spc="-228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pc="-149" dirty="0">
                <a:solidFill>
                  <a:srgbClr val="00FF00"/>
                </a:solidFill>
                <a:latin typeface="Verdana"/>
                <a:cs typeface="Verdana"/>
              </a:rPr>
              <a:t>that</a:t>
            </a:r>
            <a:r>
              <a:rPr spc="-225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pc="-169" dirty="0">
                <a:solidFill>
                  <a:srgbClr val="00FF00"/>
                </a:solidFill>
                <a:latin typeface="Verdana"/>
                <a:cs typeface="Verdana"/>
              </a:rPr>
              <a:t>starts</a:t>
            </a:r>
            <a:r>
              <a:rPr spc="-228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pc="-160" dirty="0">
                <a:solidFill>
                  <a:srgbClr val="00FF00"/>
                </a:solidFill>
                <a:latin typeface="Verdana"/>
                <a:cs typeface="Verdana"/>
              </a:rPr>
              <a:t>at  </a:t>
            </a:r>
            <a:r>
              <a:rPr spc="141" dirty="0">
                <a:solidFill>
                  <a:srgbClr val="00FF00"/>
                </a:solidFill>
                <a:latin typeface="Verdana"/>
                <a:cs typeface="Verdana"/>
              </a:rPr>
              <a:t>0</a:t>
            </a:r>
            <a:r>
              <a:rPr spc="-230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pc="-157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pc="-2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60" dirty="0">
                <a:solidFill>
                  <a:srgbClr val="FFFFFF"/>
                </a:solidFill>
                <a:latin typeface="Verdana"/>
                <a:cs typeface="Verdana"/>
              </a:rPr>
              <a:t>we</a:t>
            </a:r>
            <a:r>
              <a:rPr spc="-2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55" dirty="0">
                <a:solidFill>
                  <a:srgbClr val="FFFFFF"/>
                </a:solidFill>
                <a:latin typeface="Verdana"/>
                <a:cs typeface="Verdana"/>
              </a:rPr>
              <a:t>add</a:t>
            </a:r>
            <a:r>
              <a:rPr spc="-2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41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pc="-233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63" dirty="0">
                <a:solidFill>
                  <a:srgbClr val="00FFFF"/>
                </a:solidFill>
                <a:latin typeface="Verdana"/>
                <a:cs typeface="Verdana"/>
              </a:rPr>
              <a:t>value</a:t>
            </a:r>
            <a:r>
              <a:rPr spc="-230" dirty="0">
                <a:solidFill>
                  <a:srgbClr val="00FFFF"/>
                </a:solidFill>
                <a:latin typeface="Verdana"/>
                <a:cs typeface="Verdana"/>
              </a:rPr>
              <a:t> </a:t>
            </a:r>
            <a:r>
              <a:rPr spc="-104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pc="-2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41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pc="-2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88" dirty="0">
                <a:solidFill>
                  <a:srgbClr val="FFFFFF"/>
                </a:solidFill>
                <a:latin typeface="Verdana"/>
                <a:cs typeface="Verdana"/>
              </a:rPr>
              <a:t>sum</a:t>
            </a:r>
            <a:r>
              <a:rPr spc="-2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63" dirty="0">
                <a:solidFill>
                  <a:srgbClr val="FFFFFF"/>
                </a:solidFill>
                <a:latin typeface="Verdana"/>
                <a:cs typeface="Verdana"/>
              </a:rPr>
              <a:t>each</a:t>
            </a:r>
            <a:r>
              <a:rPr spc="-2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35" dirty="0">
                <a:solidFill>
                  <a:srgbClr val="FFFFFF"/>
                </a:solidFill>
                <a:latin typeface="Verdana"/>
                <a:cs typeface="Verdana"/>
              </a:rPr>
              <a:t>time</a:t>
            </a:r>
            <a:r>
              <a:rPr spc="-2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66" dirty="0">
                <a:solidFill>
                  <a:srgbClr val="FFFFFF"/>
                </a:solidFill>
                <a:latin typeface="Verdana"/>
                <a:cs typeface="Verdana"/>
              </a:rPr>
              <a:t>through</a:t>
            </a:r>
            <a:r>
              <a:rPr spc="-2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41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pc="-2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38" dirty="0">
                <a:solidFill>
                  <a:srgbClr val="FFFFFF"/>
                </a:solidFill>
                <a:latin typeface="Verdana"/>
                <a:cs typeface="Verdana"/>
              </a:rPr>
              <a:t>loop.</a:t>
            </a:r>
            <a:endParaRPr>
              <a:latin typeface="Verdana"/>
              <a:cs typeface="Verdan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75</a:t>
            </a:fld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715000" y="2819400"/>
            <a:ext cx="420341" cy="188895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75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5230" y="1283805"/>
            <a:ext cx="6786920" cy="665086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318" dirty="0"/>
              <a:t>Finding </a:t>
            </a:r>
            <a:r>
              <a:rPr spc="-332" dirty="0"/>
              <a:t>the </a:t>
            </a:r>
            <a:r>
              <a:rPr spc="-419" dirty="0"/>
              <a:t>Average </a:t>
            </a:r>
            <a:r>
              <a:rPr spc="-293" dirty="0"/>
              <a:t>in</a:t>
            </a:r>
            <a:r>
              <a:rPr spc="-1156" dirty="0"/>
              <a:t> </a:t>
            </a:r>
            <a:r>
              <a:rPr spc="-517" dirty="0"/>
              <a:t>a </a:t>
            </a:r>
            <a:r>
              <a:rPr spc="-253" dirty="0"/>
              <a:t>Loop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4539" y="2613633"/>
            <a:ext cx="1017270" cy="457465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1463" b="1" spc="-3" dirty="0">
                <a:solidFill>
                  <a:srgbClr val="00FFFF"/>
                </a:solidFill>
                <a:latin typeface="Courier New"/>
                <a:cs typeface="Courier New"/>
              </a:rPr>
              <a:t>count </a:t>
            </a:r>
            <a:r>
              <a:rPr sz="1463" b="1" dirty="0">
                <a:solidFill>
                  <a:srgbClr val="00FFFF"/>
                </a:solidFill>
                <a:latin typeface="Courier New"/>
                <a:cs typeface="Courier New"/>
              </a:rPr>
              <a:t>=</a:t>
            </a:r>
            <a:r>
              <a:rPr sz="1463" b="1" spc="-56" dirty="0">
                <a:solidFill>
                  <a:srgbClr val="00FFFF"/>
                </a:solidFill>
                <a:latin typeface="Courier New"/>
                <a:cs typeface="Courier New"/>
              </a:rPr>
              <a:t> </a:t>
            </a:r>
            <a:r>
              <a:rPr sz="1463" b="1" dirty="0">
                <a:solidFill>
                  <a:srgbClr val="00FFFF"/>
                </a:solidFill>
                <a:latin typeface="Courier New"/>
                <a:cs typeface="Courier New"/>
              </a:rPr>
              <a:t>0</a:t>
            </a:r>
            <a:endParaRPr sz="1463">
              <a:latin typeface="Courier New"/>
              <a:cs typeface="Courier New"/>
            </a:endParaRPr>
          </a:p>
          <a:p>
            <a:pPr marL="7144">
              <a:spcBef>
                <a:spcPts val="17"/>
              </a:spcBef>
            </a:pPr>
            <a:r>
              <a:rPr sz="1463" b="1" spc="-3" dirty="0">
                <a:solidFill>
                  <a:srgbClr val="00FF00"/>
                </a:solidFill>
                <a:latin typeface="Courier New"/>
                <a:cs typeface="Courier New"/>
              </a:rPr>
              <a:t>sum </a:t>
            </a:r>
            <a:r>
              <a:rPr sz="1463" b="1" dirty="0">
                <a:solidFill>
                  <a:srgbClr val="00FF00"/>
                </a:solidFill>
                <a:latin typeface="Courier New"/>
                <a:cs typeface="Courier New"/>
              </a:rPr>
              <a:t>=</a:t>
            </a:r>
            <a:r>
              <a:rPr sz="1463" b="1" spc="-31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sz="1463" b="1" dirty="0">
                <a:solidFill>
                  <a:srgbClr val="00FF00"/>
                </a:solidFill>
                <a:latin typeface="Courier New"/>
                <a:cs typeface="Courier New"/>
              </a:rPr>
              <a:t>0</a:t>
            </a:r>
            <a:endParaRPr sz="1463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4539" y="3063689"/>
            <a:ext cx="4248745" cy="1386502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1463" b="1" spc="-3" dirty="0">
                <a:solidFill>
                  <a:srgbClr val="FFFF00"/>
                </a:solidFill>
                <a:latin typeface="Courier New"/>
                <a:cs typeface="Courier New"/>
              </a:rPr>
              <a:t>print </a:t>
            </a:r>
            <a:r>
              <a:rPr sz="1463" b="1" spc="-3" dirty="0">
                <a:solidFill>
                  <a:srgbClr val="FF7E00"/>
                </a:solidFill>
                <a:latin typeface="Courier New"/>
                <a:cs typeface="Courier New"/>
              </a:rPr>
              <a:t>'Before', </a:t>
            </a:r>
            <a:r>
              <a:rPr sz="1463" b="1" spc="-3" dirty="0">
                <a:solidFill>
                  <a:srgbClr val="00FFFF"/>
                </a:solidFill>
                <a:latin typeface="Courier New"/>
                <a:cs typeface="Courier New"/>
              </a:rPr>
              <a:t>count</a:t>
            </a:r>
            <a:r>
              <a:rPr sz="1463" b="1" spc="-3" dirty="0">
                <a:solidFill>
                  <a:srgbClr val="FF7E00"/>
                </a:solidFill>
                <a:latin typeface="Courier New"/>
                <a:cs typeface="Courier New"/>
              </a:rPr>
              <a:t>,</a:t>
            </a:r>
            <a:r>
              <a:rPr sz="1463" b="1" spc="-14" dirty="0">
                <a:solidFill>
                  <a:srgbClr val="FF7E00"/>
                </a:solidFill>
                <a:latin typeface="Courier New"/>
                <a:cs typeface="Courier New"/>
              </a:rPr>
              <a:t> </a:t>
            </a:r>
            <a:r>
              <a:rPr sz="1463" b="1" spc="-3" dirty="0">
                <a:solidFill>
                  <a:srgbClr val="00FF00"/>
                </a:solidFill>
                <a:latin typeface="Courier New"/>
                <a:cs typeface="Courier New"/>
              </a:rPr>
              <a:t>sum</a:t>
            </a:r>
            <a:endParaRPr sz="1463">
              <a:latin typeface="Courier New"/>
              <a:cs typeface="Courier New"/>
            </a:endParaRPr>
          </a:p>
          <a:p>
            <a:pPr marL="452557" marR="113943" indent="-445770">
              <a:lnSpc>
                <a:spcPts val="1772"/>
              </a:lnSpc>
              <a:spcBef>
                <a:spcPts val="62"/>
              </a:spcBef>
            </a:pPr>
            <a:r>
              <a:rPr sz="1463" b="1" spc="-3" dirty="0">
                <a:solidFill>
                  <a:srgbClr val="FFFF00"/>
                </a:solidFill>
                <a:latin typeface="Courier New"/>
                <a:cs typeface="Courier New"/>
              </a:rPr>
              <a:t>for </a:t>
            </a:r>
            <a:r>
              <a:rPr sz="1463" b="1" spc="-3" dirty="0">
                <a:solidFill>
                  <a:srgbClr val="FF00FF"/>
                </a:solidFill>
                <a:latin typeface="Courier New"/>
                <a:cs typeface="Courier New"/>
              </a:rPr>
              <a:t>value </a:t>
            </a:r>
            <a:r>
              <a:rPr sz="1463" b="1" spc="-3" dirty="0">
                <a:solidFill>
                  <a:srgbClr val="FFFF00"/>
                </a:solidFill>
                <a:latin typeface="Courier New"/>
                <a:cs typeface="Courier New"/>
              </a:rPr>
              <a:t>in </a:t>
            </a:r>
            <a:r>
              <a:rPr sz="1463" b="1" spc="-3" dirty="0">
                <a:solidFill>
                  <a:srgbClr val="FF00FF"/>
                </a:solidFill>
                <a:latin typeface="Courier New"/>
                <a:cs typeface="Courier New"/>
              </a:rPr>
              <a:t>[9, 41, 12, 3, 74, 15] </a:t>
            </a:r>
            <a:r>
              <a:rPr sz="1463" b="1" dirty="0">
                <a:solidFill>
                  <a:srgbClr val="FF00FF"/>
                </a:solidFill>
                <a:latin typeface="Courier New"/>
                <a:cs typeface="Courier New"/>
              </a:rPr>
              <a:t>:  </a:t>
            </a:r>
            <a:r>
              <a:rPr sz="1463" b="1" spc="-3" dirty="0">
                <a:solidFill>
                  <a:srgbClr val="FFFFFF"/>
                </a:solidFill>
                <a:latin typeface="Courier New"/>
                <a:cs typeface="Courier New"/>
              </a:rPr>
              <a:t>count </a:t>
            </a:r>
            <a:r>
              <a:rPr sz="1463" b="1" dirty="0">
                <a:solidFill>
                  <a:srgbClr val="FFFFFF"/>
                </a:solidFill>
                <a:latin typeface="Courier New"/>
                <a:cs typeface="Courier New"/>
              </a:rPr>
              <a:t>= </a:t>
            </a:r>
            <a:r>
              <a:rPr sz="1463" b="1" spc="-3" dirty="0">
                <a:solidFill>
                  <a:srgbClr val="FFFFFF"/>
                </a:solidFill>
                <a:latin typeface="Courier New"/>
                <a:cs typeface="Courier New"/>
              </a:rPr>
              <a:t>count </a:t>
            </a:r>
            <a:r>
              <a:rPr sz="1463" b="1" dirty="0">
                <a:solidFill>
                  <a:srgbClr val="FFFFFF"/>
                </a:solidFill>
                <a:latin typeface="Courier New"/>
                <a:cs typeface="Courier New"/>
              </a:rPr>
              <a:t>+</a:t>
            </a:r>
            <a:r>
              <a:rPr sz="1463" b="1" spc="-17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63" b="1" dirty="0">
                <a:solidFill>
                  <a:srgbClr val="FFFFFF"/>
                </a:solidFill>
                <a:latin typeface="Courier New"/>
                <a:cs typeface="Courier New"/>
              </a:rPr>
              <a:t>1</a:t>
            </a:r>
            <a:endParaRPr sz="1463">
              <a:latin typeface="Courier New"/>
              <a:cs typeface="Courier New"/>
            </a:endParaRPr>
          </a:p>
          <a:p>
            <a:pPr marL="452557" marR="1228368">
              <a:lnSpc>
                <a:spcPts val="1772"/>
              </a:lnSpc>
            </a:pPr>
            <a:r>
              <a:rPr sz="1463" b="1" spc="-3" dirty="0">
                <a:solidFill>
                  <a:srgbClr val="FFFFFF"/>
                </a:solidFill>
                <a:latin typeface="Courier New"/>
                <a:cs typeface="Courier New"/>
              </a:rPr>
              <a:t>sum </a:t>
            </a:r>
            <a:r>
              <a:rPr sz="1463" b="1" dirty="0">
                <a:solidFill>
                  <a:srgbClr val="FFFFFF"/>
                </a:solidFill>
                <a:latin typeface="Courier New"/>
                <a:cs typeface="Courier New"/>
              </a:rPr>
              <a:t>= </a:t>
            </a:r>
            <a:r>
              <a:rPr sz="1463" b="1" spc="-3" dirty="0">
                <a:solidFill>
                  <a:srgbClr val="FFFFFF"/>
                </a:solidFill>
                <a:latin typeface="Courier New"/>
                <a:cs typeface="Courier New"/>
              </a:rPr>
              <a:t>sum </a:t>
            </a:r>
            <a:r>
              <a:rPr sz="1463" b="1" dirty="0">
                <a:solidFill>
                  <a:srgbClr val="FFFFFF"/>
                </a:solidFill>
                <a:latin typeface="Courier New"/>
                <a:cs typeface="Courier New"/>
              </a:rPr>
              <a:t>+ </a:t>
            </a:r>
            <a:r>
              <a:rPr sz="1463" b="1" spc="-3" dirty="0">
                <a:solidFill>
                  <a:srgbClr val="FFFFFF"/>
                </a:solidFill>
                <a:latin typeface="Courier New"/>
                <a:cs typeface="Courier New"/>
              </a:rPr>
              <a:t>value </a:t>
            </a:r>
            <a:r>
              <a:rPr sz="1463" b="1" spc="-3" dirty="0">
                <a:solidFill>
                  <a:srgbClr val="FFFF00"/>
                </a:solidFill>
                <a:latin typeface="Courier New"/>
                <a:cs typeface="Courier New"/>
              </a:rPr>
              <a:t> print </a:t>
            </a:r>
            <a:r>
              <a:rPr sz="1463" b="1" spc="-3" dirty="0">
                <a:solidFill>
                  <a:srgbClr val="00FFFF"/>
                </a:solidFill>
                <a:latin typeface="Courier New"/>
                <a:cs typeface="Courier New"/>
              </a:rPr>
              <a:t>count</a:t>
            </a:r>
            <a:r>
              <a:rPr sz="1463" b="1" spc="-3" dirty="0">
                <a:solidFill>
                  <a:srgbClr val="FFFFFF"/>
                </a:solidFill>
                <a:latin typeface="Courier New"/>
                <a:cs typeface="Courier New"/>
              </a:rPr>
              <a:t>, </a:t>
            </a:r>
            <a:r>
              <a:rPr sz="1463" b="1" spc="-3" dirty="0">
                <a:solidFill>
                  <a:srgbClr val="00FF00"/>
                </a:solidFill>
                <a:latin typeface="Courier New"/>
                <a:cs typeface="Courier New"/>
              </a:rPr>
              <a:t>sum</a:t>
            </a:r>
            <a:r>
              <a:rPr sz="1463" b="1" spc="-3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463" b="1" spc="-51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63" b="1" spc="-3" dirty="0">
                <a:solidFill>
                  <a:srgbClr val="FF00FF"/>
                </a:solidFill>
                <a:latin typeface="Courier New"/>
                <a:cs typeface="Courier New"/>
              </a:rPr>
              <a:t>value</a:t>
            </a:r>
            <a:endParaRPr sz="1463">
              <a:latin typeface="Courier New"/>
              <a:cs typeface="Courier New"/>
            </a:endParaRPr>
          </a:p>
          <a:p>
            <a:pPr marL="7144">
              <a:lnSpc>
                <a:spcPts val="1710"/>
              </a:lnSpc>
            </a:pPr>
            <a:r>
              <a:rPr sz="1463" b="1" spc="-3" dirty="0">
                <a:solidFill>
                  <a:srgbClr val="FFFF00"/>
                </a:solidFill>
                <a:latin typeface="Courier New"/>
                <a:cs typeface="Courier New"/>
              </a:rPr>
              <a:t>print </a:t>
            </a:r>
            <a:r>
              <a:rPr sz="1463" b="1" spc="-3" dirty="0">
                <a:solidFill>
                  <a:srgbClr val="FF7E00"/>
                </a:solidFill>
                <a:latin typeface="Courier New"/>
                <a:cs typeface="Courier New"/>
              </a:rPr>
              <a:t>'After', </a:t>
            </a:r>
            <a:r>
              <a:rPr sz="1463" b="1" spc="-3" dirty="0">
                <a:solidFill>
                  <a:srgbClr val="00FFFF"/>
                </a:solidFill>
                <a:latin typeface="Courier New"/>
                <a:cs typeface="Courier New"/>
              </a:rPr>
              <a:t>count</a:t>
            </a:r>
            <a:r>
              <a:rPr sz="1463" b="1" spc="-3" dirty="0">
                <a:solidFill>
                  <a:srgbClr val="FF7E00"/>
                </a:solidFill>
                <a:latin typeface="Courier New"/>
                <a:cs typeface="Courier New"/>
              </a:rPr>
              <a:t>, </a:t>
            </a:r>
            <a:r>
              <a:rPr sz="1463" b="1" spc="-3" dirty="0">
                <a:solidFill>
                  <a:srgbClr val="00FF00"/>
                </a:solidFill>
                <a:latin typeface="Courier New"/>
                <a:cs typeface="Courier New"/>
              </a:rPr>
              <a:t>sum</a:t>
            </a:r>
            <a:r>
              <a:rPr sz="1463" b="1" spc="-3" dirty="0">
                <a:solidFill>
                  <a:srgbClr val="FF7E00"/>
                </a:solidFill>
                <a:latin typeface="Courier New"/>
                <a:cs typeface="Courier New"/>
              </a:rPr>
              <a:t>, </a:t>
            </a:r>
            <a:r>
              <a:rPr sz="1463" b="1" spc="-3" dirty="0">
                <a:solidFill>
                  <a:srgbClr val="FFFF00"/>
                </a:solidFill>
                <a:latin typeface="Courier New"/>
                <a:cs typeface="Courier New"/>
              </a:rPr>
              <a:t>sum </a:t>
            </a:r>
            <a:r>
              <a:rPr sz="1463" b="1" dirty="0">
                <a:solidFill>
                  <a:srgbClr val="FFFF00"/>
                </a:solidFill>
                <a:latin typeface="Courier New"/>
                <a:cs typeface="Courier New"/>
              </a:rPr>
              <a:t>/</a:t>
            </a:r>
            <a:r>
              <a:rPr sz="1463" b="1" spc="-45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463" b="1" spc="-3" dirty="0">
                <a:solidFill>
                  <a:srgbClr val="FFFF00"/>
                </a:solidFill>
                <a:latin typeface="Courier New"/>
                <a:cs typeface="Courier New"/>
              </a:rPr>
              <a:t>count</a:t>
            </a:r>
            <a:endParaRPr sz="1463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37301" y="2392609"/>
            <a:ext cx="2257782" cy="266965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1688" spc="-208" dirty="0">
                <a:solidFill>
                  <a:srgbClr val="FFFFFF"/>
                </a:solidFill>
                <a:latin typeface="Verdana"/>
                <a:cs typeface="Verdana"/>
              </a:rPr>
              <a:t>$ </a:t>
            </a:r>
            <a:r>
              <a:rPr sz="1688" spc="-124" dirty="0">
                <a:solidFill>
                  <a:srgbClr val="FFFF00"/>
                </a:solidFill>
                <a:latin typeface="Verdana"/>
                <a:cs typeface="Verdana"/>
              </a:rPr>
              <a:t>python</a:t>
            </a:r>
            <a:r>
              <a:rPr sz="1688" spc="-236" dirty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sz="1688" spc="-155" dirty="0">
                <a:solidFill>
                  <a:srgbClr val="FFFF00"/>
                </a:solidFill>
                <a:latin typeface="Verdana"/>
                <a:cs typeface="Verdana"/>
              </a:rPr>
              <a:t>averageloop.py</a:t>
            </a:r>
            <a:endParaRPr sz="1688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37300" y="2649782"/>
            <a:ext cx="2104357" cy="2344970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1688" spc="-124" dirty="0">
                <a:solidFill>
                  <a:srgbClr val="FF7E00"/>
                </a:solidFill>
                <a:latin typeface="Verdana"/>
                <a:cs typeface="Verdana"/>
              </a:rPr>
              <a:t>Before </a:t>
            </a:r>
            <a:r>
              <a:rPr sz="1688" spc="129" dirty="0">
                <a:solidFill>
                  <a:srgbClr val="00FFFF"/>
                </a:solidFill>
                <a:latin typeface="Verdana"/>
                <a:cs typeface="Verdana"/>
              </a:rPr>
              <a:t>0</a:t>
            </a:r>
            <a:r>
              <a:rPr sz="1688" spc="-318" dirty="0">
                <a:solidFill>
                  <a:srgbClr val="00FFFF"/>
                </a:solidFill>
                <a:latin typeface="Verdana"/>
                <a:cs typeface="Verdana"/>
              </a:rPr>
              <a:t> </a:t>
            </a:r>
            <a:r>
              <a:rPr sz="1688" spc="129" dirty="0">
                <a:solidFill>
                  <a:srgbClr val="00FF00"/>
                </a:solidFill>
                <a:latin typeface="Verdana"/>
                <a:cs typeface="Verdana"/>
              </a:rPr>
              <a:t>0</a:t>
            </a:r>
            <a:endParaRPr sz="1688" dirty="0">
              <a:latin typeface="Verdana"/>
              <a:cs typeface="Verdana"/>
            </a:endParaRPr>
          </a:p>
          <a:p>
            <a:pPr marL="7144"/>
            <a:r>
              <a:rPr sz="1688" spc="-475" dirty="0">
                <a:solidFill>
                  <a:srgbClr val="00FFFF"/>
                </a:solidFill>
                <a:latin typeface="Verdana"/>
                <a:cs typeface="Verdana"/>
              </a:rPr>
              <a:t>1 </a:t>
            </a:r>
            <a:r>
              <a:rPr lang="en-US" sz="1688" spc="-475" dirty="0" smtClean="0">
                <a:solidFill>
                  <a:srgbClr val="00FFFF"/>
                </a:solidFill>
                <a:latin typeface="Verdana"/>
                <a:cs typeface="Verdana"/>
              </a:rPr>
              <a:t>                                           </a:t>
            </a:r>
            <a:r>
              <a:rPr sz="1688" spc="-113" dirty="0" smtClean="0">
                <a:solidFill>
                  <a:srgbClr val="00FF00"/>
                </a:solidFill>
                <a:latin typeface="Verdana"/>
                <a:cs typeface="Verdana"/>
              </a:rPr>
              <a:t>9</a:t>
            </a:r>
            <a:r>
              <a:rPr lang="en-US" sz="1688" spc="-194" dirty="0" smtClean="0">
                <a:solidFill>
                  <a:srgbClr val="00FF00"/>
                </a:solidFill>
                <a:latin typeface="Verdana"/>
                <a:cs typeface="Verdana"/>
              </a:rPr>
              <a:t>           </a:t>
            </a:r>
            <a:r>
              <a:rPr sz="1688" spc="-113" dirty="0" smtClean="0">
                <a:solidFill>
                  <a:srgbClr val="FF00FF"/>
                </a:solidFill>
                <a:latin typeface="Verdana"/>
                <a:cs typeface="Verdana"/>
              </a:rPr>
              <a:t>9</a:t>
            </a:r>
            <a:endParaRPr sz="1688" dirty="0">
              <a:latin typeface="Verdana"/>
              <a:cs typeface="Verdana"/>
            </a:endParaRPr>
          </a:p>
          <a:p>
            <a:pPr marL="7144"/>
            <a:r>
              <a:rPr sz="1688" spc="-191" dirty="0">
                <a:solidFill>
                  <a:srgbClr val="00FFFF"/>
                </a:solidFill>
                <a:latin typeface="Verdana"/>
                <a:cs typeface="Verdana"/>
              </a:rPr>
              <a:t>2 </a:t>
            </a:r>
            <a:r>
              <a:rPr lang="en-US" sz="1688" spc="-191" dirty="0" smtClean="0">
                <a:solidFill>
                  <a:srgbClr val="00FFFF"/>
                </a:solidFill>
                <a:latin typeface="Verdana"/>
                <a:cs typeface="Verdana"/>
              </a:rPr>
              <a:t>           </a:t>
            </a:r>
            <a:r>
              <a:rPr sz="1688" spc="-14" dirty="0" smtClean="0">
                <a:solidFill>
                  <a:srgbClr val="00FF00"/>
                </a:solidFill>
                <a:latin typeface="Verdana"/>
                <a:cs typeface="Verdana"/>
              </a:rPr>
              <a:t>50</a:t>
            </a:r>
            <a:r>
              <a:rPr sz="1688" spc="-244" dirty="0" smtClean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lang="en-US" sz="1688" spc="-244" dirty="0" smtClean="0">
                <a:solidFill>
                  <a:srgbClr val="00FF00"/>
                </a:solidFill>
                <a:latin typeface="Verdana"/>
                <a:cs typeface="Verdana"/>
              </a:rPr>
              <a:t>        </a:t>
            </a:r>
            <a:r>
              <a:rPr sz="1688" spc="-304" dirty="0" smtClean="0">
                <a:solidFill>
                  <a:srgbClr val="FF00FF"/>
                </a:solidFill>
                <a:latin typeface="Verdana"/>
                <a:cs typeface="Verdana"/>
              </a:rPr>
              <a:t>41</a:t>
            </a:r>
            <a:endParaRPr sz="1688" dirty="0">
              <a:latin typeface="Verdana"/>
              <a:cs typeface="Verdana"/>
            </a:endParaRPr>
          </a:p>
          <a:p>
            <a:pPr marL="7144"/>
            <a:r>
              <a:rPr sz="1688" spc="-152" dirty="0">
                <a:solidFill>
                  <a:srgbClr val="00FFFF"/>
                </a:solidFill>
                <a:latin typeface="Verdana"/>
                <a:cs typeface="Verdana"/>
              </a:rPr>
              <a:t>3 </a:t>
            </a:r>
            <a:r>
              <a:rPr lang="en-US" sz="1688" spc="-152" dirty="0" smtClean="0">
                <a:solidFill>
                  <a:srgbClr val="00FFFF"/>
                </a:solidFill>
                <a:latin typeface="Verdana"/>
                <a:cs typeface="Verdana"/>
              </a:rPr>
              <a:t>          </a:t>
            </a:r>
            <a:r>
              <a:rPr sz="1688" spc="-152" dirty="0" smtClean="0">
                <a:solidFill>
                  <a:srgbClr val="00FF00"/>
                </a:solidFill>
                <a:latin typeface="Verdana"/>
                <a:cs typeface="Verdana"/>
              </a:rPr>
              <a:t>62</a:t>
            </a:r>
            <a:r>
              <a:rPr sz="1688" spc="-284" dirty="0" smtClean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lang="en-US" sz="1688" spc="-284" dirty="0" smtClean="0">
                <a:solidFill>
                  <a:srgbClr val="00FF00"/>
                </a:solidFill>
                <a:latin typeface="Verdana"/>
                <a:cs typeface="Verdana"/>
              </a:rPr>
              <a:t>         </a:t>
            </a:r>
            <a:r>
              <a:rPr sz="1688" spc="-332" dirty="0" smtClean="0">
                <a:solidFill>
                  <a:srgbClr val="FF00FF"/>
                </a:solidFill>
                <a:latin typeface="Verdana"/>
                <a:cs typeface="Verdana"/>
              </a:rPr>
              <a:t>12</a:t>
            </a:r>
            <a:endParaRPr sz="1688" dirty="0">
              <a:latin typeface="Verdana"/>
              <a:cs typeface="Verdana"/>
            </a:endParaRPr>
          </a:p>
          <a:p>
            <a:pPr marL="7144"/>
            <a:r>
              <a:rPr sz="1688" spc="-132" dirty="0">
                <a:solidFill>
                  <a:srgbClr val="00FFFF"/>
                </a:solidFill>
                <a:latin typeface="Verdana"/>
                <a:cs typeface="Verdana"/>
              </a:rPr>
              <a:t>4 </a:t>
            </a:r>
            <a:r>
              <a:rPr lang="en-US" sz="1688" spc="-132" dirty="0" smtClean="0">
                <a:solidFill>
                  <a:srgbClr val="00FFFF"/>
                </a:solidFill>
                <a:latin typeface="Verdana"/>
                <a:cs typeface="Verdana"/>
              </a:rPr>
              <a:t>         </a:t>
            </a:r>
            <a:r>
              <a:rPr sz="1688" spc="-138" dirty="0" smtClean="0">
                <a:solidFill>
                  <a:srgbClr val="00FF00"/>
                </a:solidFill>
                <a:latin typeface="Verdana"/>
                <a:cs typeface="Verdana"/>
              </a:rPr>
              <a:t>65</a:t>
            </a:r>
            <a:r>
              <a:rPr lang="en-US" sz="1688" spc="-138" dirty="0" smtClean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lang="en-US" sz="1688" spc="-304" dirty="0" smtClean="0">
                <a:solidFill>
                  <a:srgbClr val="00FF00"/>
                </a:solidFill>
                <a:latin typeface="Verdana"/>
                <a:cs typeface="Verdana"/>
              </a:rPr>
              <a:t>           </a:t>
            </a:r>
            <a:r>
              <a:rPr sz="1688" spc="-152" dirty="0" smtClean="0">
                <a:solidFill>
                  <a:srgbClr val="FF00FF"/>
                </a:solidFill>
                <a:latin typeface="Verdana"/>
                <a:cs typeface="Verdana"/>
              </a:rPr>
              <a:t>3</a:t>
            </a:r>
            <a:endParaRPr sz="1688" dirty="0">
              <a:latin typeface="Verdana"/>
              <a:cs typeface="Verdana"/>
            </a:endParaRPr>
          </a:p>
          <a:p>
            <a:pPr marL="7144"/>
            <a:r>
              <a:rPr sz="1688" spc="-160" dirty="0">
                <a:solidFill>
                  <a:srgbClr val="00FFFF"/>
                </a:solidFill>
                <a:latin typeface="Verdana"/>
                <a:cs typeface="Verdana"/>
              </a:rPr>
              <a:t>5 </a:t>
            </a:r>
            <a:r>
              <a:rPr lang="en-US" sz="1688" spc="-160" dirty="0" smtClean="0">
                <a:solidFill>
                  <a:srgbClr val="00FFFF"/>
                </a:solidFill>
                <a:latin typeface="Verdana"/>
                <a:cs typeface="Verdana"/>
              </a:rPr>
              <a:t>          </a:t>
            </a:r>
            <a:r>
              <a:rPr sz="1688" spc="-248" dirty="0" smtClean="0">
                <a:solidFill>
                  <a:srgbClr val="00FF00"/>
                </a:solidFill>
                <a:latin typeface="Verdana"/>
                <a:cs typeface="Verdana"/>
              </a:rPr>
              <a:t>139</a:t>
            </a:r>
            <a:r>
              <a:rPr sz="1688" spc="-276" dirty="0" smtClean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lang="en-US" sz="1688" spc="-276" dirty="0" smtClean="0">
                <a:solidFill>
                  <a:srgbClr val="00FF00"/>
                </a:solidFill>
                <a:latin typeface="Verdana"/>
                <a:cs typeface="Verdana"/>
              </a:rPr>
              <a:t>        </a:t>
            </a:r>
            <a:r>
              <a:rPr sz="1688" spc="-180" dirty="0" smtClean="0">
                <a:solidFill>
                  <a:srgbClr val="FF00FF"/>
                </a:solidFill>
                <a:latin typeface="Verdana"/>
                <a:cs typeface="Verdana"/>
              </a:rPr>
              <a:t>74</a:t>
            </a:r>
            <a:endParaRPr sz="1688" dirty="0">
              <a:latin typeface="Verdana"/>
              <a:cs typeface="Verdana"/>
            </a:endParaRPr>
          </a:p>
          <a:p>
            <a:pPr marL="7144"/>
            <a:r>
              <a:rPr sz="1688" spc="-115" dirty="0">
                <a:solidFill>
                  <a:srgbClr val="00FFFF"/>
                </a:solidFill>
                <a:latin typeface="Verdana"/>
                <a:cs typeface="Verdana"/>
              </a:rPr>
              <a:t>6 </a:t>
            </a:r>
            <a:r>
              <a:rPr lang="en-US" sz="1688" spc="-115" dirty="0" smtClean="0">
                <a:solidFill>
                  <a:srgbClr val="00FFFF"/>
                </a:solidFill>
                <a:latin typeface="Verdana"/>
                <a:cs typeface="Verdana"/>
              </a:rPr>
              <a:t>         </a:t>
            </a:r>
            <a:r>
              <a:rPr sz="1688" spc="-256" dirty="0" smtClean="0">
                <a:solidFill>
                  <a:srgbClr val="00FF00"/>
                </a:solidFill>
                <a:latin typeface="Verdana"/>
                <a:cs typeface="Verdana"/>
              </a:rPr>
              <a:t>154</a:t>
            </a:r>
            <a:r>
              <a:rPr sz="1688" spc="-321" dirty="0" smtClean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lang="en-US" sz="1688" spc="-321" dirty="0" smtClean="0">
                <a:solidFill>
                  <a:srgbClr val="00FF00"/>
                </a:solidFill>
                <a:latin typeface="Verdana"/>
                <a:cs typeface="Verdana"/>
              </a:rPr>
              <a:t>         </a:t>
            </a:r>
            <a:r>
              <a:rPr sz="1688" spc="-318" dirty="0" smtClean="0">
                <a:solidFill>
                  <a:srgbClr val="FF00FF"/>
                </a:solidFill>
                <a:latin typeface="Verdana"/>
                <a:cs typeface="Verdana"/>
              </a:rPr>
              <a:t>15</a:t>
            </a:r>
            <a:endParaRPr sz="1688" dirty="0">
              <a:latin typeface="Verdana"/>
              <a:cs typeface="Verdana"/>
            </a:endParaRPr>
          </a:p>
          <a:p>
            <a:pPr marL="7144"/>
            <a:r>
              <a:rPr sz="1688" spc="-115" dirty="0">
                <a:solidFill>
                  <a:srgbClr val="FF7E00"/>
                </a:solidFill>
                <a:latin typeface="Verdana"/>
                <a:cs typeface="Verdana"/>
              </a:rPr>
              <a:t>After </a:t>
            </a:r>
            <a:endParaRPr lang="en-US" sz="1688" spc="-115" dirty="0" smtClean="0">
              <a:solidFill>
                <a:srgbClr val="FF7E00"/>
              </a:solidFill>
              <a:latin typeface="Verdana"/>
              <a:cs typeface="Verdana"/>
            </a:endParaRPr>
          </a:p>
          <a:p>
            <a:pPr marL="7144"/>
            <a:r>
              <a:rPr sz="1688" spc="-115" dirty="0" smtClean="0">
                <a:solidFill>
                  <a:srgbClr val="00FFFF"/>
                </a:solidFill>
                <a:latin typeface="Verdana"/>
                <a:cs typeface="Verdana"/>
              </a:rPr>
              <a:t>6 </a:t>
            </a:r>
            <a:r>
              <a:rPr lang="en-US" sz="1688" spc="-115" dirty="0" smtClean="0">
                <a:solidFill>
                  <a:srgbClr val="00FFFF"/>
                </a:solidFill>
                <a:latin typeface="Verdana"/>
                <a:cs typeface="Verdana"/>
              </a:rPr>
              <a:t>         </a:t>
            </a:r>
            <a:r>
              <a:rPr sz="1688" spc="-256" dirty="0" smtClean="0">
                <a:solidFill>
                  <a:srgbClr val="00FF00"/>
                </a:solidFill>
                <a:latin typeface="Verdana"/>
                <a:cs typeface="Verdana"/>
              </a:rPr>
              <a:t>154</a:t>
            </a:r>
            <a:r>
              <a:rPr sz="1688" spc="-450" dirty="0" smtClean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lang="en-US" sz="1688" spc="-450" dirty="0" smtClean="0">
                <a:solidFill>
                  <a:srgbClr val="00FF00"/>
                </a:solidFill>
                <a:latin typeface="Verdana"/>
                <a:cs typeface="Verdana"/>
              </a:rPr>
              <a:t>                  </a:t>
            </a:r>
            <a:r>
              <a:rPr sz="1688" spc="-174" dirty="0" smtClean="0">
                <a:solidFill>
                  <a:srgbClr val="FFFF00"/>
                </a:solidFill>
                <a:latin typeface="Verdana"/>
                <a:cs typeface="Verdana"/>
              </a:rPr>
              <a:t>25</a:t>
            </a:r>
            <a:endParaRPr sz="1688" dirty="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49135" y="5180069"/>
            <a:ext cx="5892522" cy="644311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1494115" marR="2858" indent="-1487329">
              <a:lnSpc>
                <a:spcPct val="115199"/>
              </a:lnSpc>
              <a:spcBef>
                <a:spcPts val="56"/>
              </a:spcBef>
            </a:pPr>
            <a:r>
              <a:rPr spc="-129" dirty="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spc="-233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91" dirty="0">
                <a:solidFill>
                  <a:srgbClr val="FFFF00"/>
                </a:solidFill>
                <a:latin typeface="Verdana"/>
                <a:cs typeface="Verdana"/>
              </a:rPr>
              <a:t>average</a:t>
            </a:r>
            <a:r>
              <a:rPr spc="-230" dirty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spc="-183" dirty="0">
                <a:solidFill>
                  <a:srgbClr val="FFFFFF"/>
                </a:solidFill>
                <a:latin typeface="Verdana"/>
                <a:cs typeface="Verdana"/>
              </a:rPr>
              <a:t>just</a:t>
            </a:r>
            <a:r>
              <a:rPr spc="-2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41" dirty="0">
                <a:solidFill>
                  <a:srgbClr val="FFFFFF"/>
                </a:solidFill>
                <a:latin typeface="Verdana"/>
                <a:cs typeface="Verdana"/>
              </a:rPr>
              <a:t>combines</a:t>
            </a:r>
            <a:r>
              <a:rPr spc="-2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41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pc="-23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41" dirty="0">
                <a:solidFill>
                  <a:srgbClr val="00FFFF"/>
                </a:solidFill>
                <a:latin typeface="Verdana"/>
                <a:cs typeface="Verdana"/>
              </a:rPr>
              <a:t>counting</a:t>
            </a:r>
            <a:r>
              <a:rPr spc="-230" dirty="0">
                <a:solidFill>
                  <a:srgbClr val="00FFFF"/>
                </a:solidFill>
                <a:latin typeface="Verdana"/>
                <a:cs typeface="Verdana"/>
              </a:rPr>
              <a:t> </a:t>
            </a:r>
            <a:r>
              <a:rPr spc="-157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pc="-2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88" dirty="0">
                <a:solidFill>
                  <a:srgbClr val="00FF00"/>
                </a:solidFill>
                <a:latin typeface="Verdana"/>
                <a:cs typeface="Verdana"/>
              </a:rPr>
              <a:t>sum</a:t>
            </a:r>
            <a:r>
              <a:rPr spc="-230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pc="-152" dirty="0">
                <a:solidFill>
                  <a:srgbClr val="FFFFFF"/>
                </a:solidFill>
                <a:latin typeface="Verdana"/>
                <a:cs typeface="Verdana"/>
              </a:rPr>
              <a:t>patterns</a:t>
            </a:r>
            <a:r>
              <a:rPr spc="-2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57" dirty="0">
                <a:solidFill>
                  <a:srgbClr val="FFFFFF"/>
                </a:solidFill>
                <a:latin typeface="Verdana"/>
                <a:cs typeface="Verdana"/>
              </a:rPr>
              <a:t>and  </a:t>
            </a:r>
            <a:r>
              <a:rPr spc="-143" dirty="0">
                <a:solidFill>
                  <a:srgbClr val="FFFF00"/>
                </a:solidFill>
                <a:latin typeface="Verdana"/>
                <a:cs typeface="Verdana"/>
              </a:rPr>
              <a:t>divides</a:t>
            </a:r>
            <a:r>
              <a:rPr spc="-230" dirty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spc="-155" dirty="0">
                <a:solidFill>
                  <a:srgbClr val="FFFF00"/>
                </a:solidFill>
                <a:latin typeface="Verdana"/>
                <a:cs typeface="Verdana"/>
              </a:rPr>
              <a:t>when</a:t>
            </a:r>
            <a:r>
              <a:rPr spc="-228" dirty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spc="-141" dirty="0">
                <a:solidFill>
                  <a:srgbClr val="FFFF00"/>
                </a:solidFill>
                <a:latin typeface="Verdana"/>
                <a:cs typeface="Verdana"/>
              </a:rPr>
              <a:t>the</a:t>
            </a:r>
            <a:r>
              <a:rPr spc="-228" dirty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spc="-98" dirty="0">
                <a:solidFill>
                  <a:srgbClr val="FFFF00"/>
                </a:solidFill>
                <a:latin typeface="Verdana"/>
                <a:cs typeface="Verdana"/>
              </a:rPr>
              <a:t>loop</a:t>
            </a:r>
            <a:r>
              <a:rPr spc="-228" dirty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spc="-155" dirty="0">
                <a:solidFill>
                  <a:srgbClr val="FFFF00"/>
                </a:solidFill>
                <a:latin typeface="Verdana"/>
                <a:cs typeface="Verdana"/>
              </a:rPr>
              <a:t>is</a:t>
            </a:r>
            <a:r>
              <a:rPr spc="-228" dirty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spc="-163" dirty="0">
                <a:solidFill>
                  <a:srgbClr val="FFFF00"/>
                </a:solidFill>
                <a:latin typeface="Verdana"/>
                <a:cs typeface="Verdana"/>
              </a:rPr>
              <a:t>done</a:t>
            </a:r>
            <a:r>
              <a:rPr spc="-163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>
              <a:latin typeface="Verdana"/>
              <a:cs typeface="Verdana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76</a:t>
            </a:fld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550552" y="2877791"/>
            <a:ext cx="457200" cy="188895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285259" y="2911650"/>
            <a:ext cx="546998" cy="17148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06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7042" y="1283805"/>
            <a:ext cx="4083010" cy="665086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315" dirty="0"/>
              <a:t>Filtering </a:t>
            </a:r>
            <a:r>
              <a:rPr spc="-293" dirty="0"/>
              <a:t>in </a:t>
            </a:r>
            <a:r>
              <a:rPr spc="-517" dirty="0"/>
              <a:t>a</a:t>
            </a:r>
            <a:r>
              <a:rPr spc="-1055" dirty="0"/>
              <a:t> </a:t>
            </a:r>
            <a:r>
              <a:rPr spc="-253" dirty="0"/>
              <a:t>Loop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0600" y="2863341"/>
            <a:ext cx="4137303" cy="1168494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1463" b="1" spc="-3" dirty="0">
                <a:solidFill>
                  <a:srgbClr val="FFFF00"/>
                </a:solidFill>
                <a:latin typeface="Courier New"/>
                <a:cs typeface="Courier New"/>
              </a:rPr>
              <a:t>print</a:t>
            </a:r>
            <a:r>
              <a:rPr sz="1463" b="1" spc="-6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463" b="1" spc="-3" dirty="0">
                <a:solidFill>
                  <a:srgbClr val="FF7E00"/>
                </a:solidFill>
                <a:latin typeface="Courier New"/>
                <a:cs typeface="Courier New"/>
              </a:rPr>
              <a:t>'Before'</a:t>
            </a:r>
            <a:endParaRPr sz="1463" dirty="0">
              <a:latin typeface="Courier New"/>
              <a:cs typeface="Courier New"/>
            </a:endParaRPr>
          </a:p>
          <a:p>
            <a:pPr marL="452557" marR="2858" indent="-445770">
              <a:lnSpc>
                <a:spcPts val="1772"/>
              </a:lnSpc>
              <a:spcBef>
                <a:spcPts val="62"/>
              </a:spcBef>
            </a:pPr>
            <a:r>
              <a:rPr sz="1463" b="1" spc="-3" dirty="0">
                <a:solidFill>
                  <a:srgbClr val="FFFF00"/>
                </a:solidFill>
                <a:latin typeface="Courier New"/>
                <a:cs typeface="Courier New"/>
              </a:rPr>
              <a:t>for </a:t>
            </a:r>
            <a:r>
              <a:rPr sz="1463" b="1" spc="-3" dirty="0">
                <a:solidFill>
                  <a:srgbClr val="FF00FF"/>
                </a:solidFill>
                <a:latin typeface="Courier New"/>
                <a:cs typeface="Courier New"/>
              </a:rPr>
              <a:t>value </a:t>
            </a:r>
            <a:r>
              <a:rPr sz="1463" b="1" spc="-3" dirty="0">
                <a:solidFill>
                  <a:srgbClr val="FFFF00"/>
                </a:solidFill>
                <a:latin typeface="Courier New"/>
                <a:cs typeface="Courier New"/>
              </a:rPr>
              <a:t>in </a:t>
            </a:r>
            <a:r>
              <a:rPr sz="1463" b="1" spc="-3" dirty="0">
                <a:solidFill>
                  <a:srgbClr val="FF00FF"/>
                </a:solidFill>
                <a:latin typeface="Courier New"/>
                <a:cs typeface="Courier New"/>
              </a:rPr>
              <a:t>[9, 41, 12, 3, 74, 15] </a:t>
            </a:r>
            <a:r>
              <a:rPr sz="1463" b="1" dirty="0">
                <a:solidFill>
                  <a:srgbClr val="FF00FF"/>
                </a:solidFill>
                <a:latin typeface="Courier New"/>
                <a:cs typeface="Courier New"/>
              </a:rPr>
              <a:t>:  </a:t>
            </a:r>
            <a:r>
              <a:rPr sz="1463" b="1" spc="-3" dirty="0">
                <a:solidFill>
                  <a:srgbClr val="FFFF00"/>
                </a:solidFill>
                <a:latin typeface="Courier New"/>
                <a:cs typeface="Courier New"/>
              </a:rPr>
              <a:t>if </a:t>
            </a:r>
            <a:r>
              <a:rPr sz="1463" b="1" spc="-3" dirty="0">
                <a:solidFill>
                  <a:srgbClr val="FF00FF"/>
                </a:solidFill>
                <a:latin typeface="Courier New"/>
                <a:cs typeface="Courier New"/>
              </a:rPr>
              <a:t>value </a:t>
            </a:r>
            <a:r>
              <a:rPr sz="1463" b="1" dirty="0">
                <a:solidFill>
                  <a:srgbClr val="00FFFF"/>
                </a:solidFill>
                <a:latin typeface="Courier New"/>
                <a:cs typeface="Courier New"/>
              </a:rPr>
              <a:t>&gt;</a:t>
            </a:r>
            <a:r>
              <a:rPr sz="1463" b="1" spc="-11" dirty="0">
                <a:solidFill>
                  <a:srgbClr val="00FFFF"/>
                </a:solidFill>
                <a:latin typeface="Courier New"/>
                <a:cs typeface="Courier New"/>
              </a:rPr>
              <a:t> </a:t>
            </a:r>
            <a:r>
              <a:rPr sz="1463" b="1" spc="-3" dirty="0">
                <a:solidFill>
                  <a:srgbClr val="00FFFF"/>
                </a:solidFill>
                <a:latin typeface="Courier New"/>
                <a:cs typeface="Courier New"/>
              </a:rPr>
              <a:t>20:</a:t>
            </a:r>
            <a:endParaRPr sz="1463" dirty="0">
              <a:latin typeface="Courier New"/>
              <a:cs typeface="Courier New"/>
            </a:endParaRPr>
          </a:p>
          <a:p>
            <a:pPr marL="7144" marR="525423" indent="702945">
              <a:lnSpc>
                <a:spcPts val="1772"/>
              </a:lnSpc>
            </a:pPr>
            <a:r>
              <a:rPr sz="1463" b="1" spc="-3" dirty="0">
                <a:solidFill>
                  <a:srgbClr val="00FFFF"/>
                </a:solidFill>
                <a:latin typeface="Courier New"/>
                <a:cs typeface="Courier New"/>
              </a:rPr>
              <a:t>print 'Large number',value  </a:t>
            </a:r>
            <a:r>
              <a:rPr sz="1463" b="1" spc="-3" dirty="0">
                <a:solidFill>
                  <a:srgbClr val="FFFF00"/>
                </a:solidFill>
                <a:latin typeface="Courier New"/>
                <a:cs typeface="Courier New"/>
              </a:rPr>
              <a:t>print</a:t>
            </a:r>
            <a:r>
              <a:rPr sz="1463" b="1" spc="-6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463" b="1" spc="-3" dirty="0">
                <a:solidFill>
                  <a:srgbClr val="FF7E00"/>
                </a:solidFill>
                <a:latin typeface="Courier New"/>
                <a:cs typeface="Courier New"/>
              </a:rPr>
              <a:t>'After'</a:t>
            </a:r>
            <a:endParaRPr sz="1463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37300" y="2845381"/>
            <a:ext cx="1805583" cy="1305967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 marR="2858">
              <a:spcBef>
                <a:spcPts val="56"/>
              </a:spcBef>
            </a:pPr>
            <a:r>
              <a:rPr sz="1688" spc="-208" dirty="0">
                <a:solidFill>
                  <a:srgbClr val="FFFFFF"/>
                </a:solidFill>
                <a:latin typeface="Verdana"/>
                <a:cs typeface="Verdana"/>
              </a:rPr>
              <a:t>$ </a:t>
            </a:r>
            <a:r>
              <a:rPr sz="1688" spc="-124" dirty="0">
                <a:solidFill>
                  <a:srgbClr val="FFFF00"/>
                </a:solidFill>
                <a:latin typeface="Verdana"/>
                <a:cs typeface="Verdana"/>
              </a:rPr>
              <a:t>python</a:t>
            </a:r>
            <a:r>
              <a:rPr sz="1688" spc="-233" dirty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sz="1688" spc="-200" dirty="0">
                <a:solidFill>
                  <a:srgbClr val="FFFF00"/>
                </a:solidFill>
                <a:latin typeface="Verdana"/>
                <a:cs typeface="Verdana"/>
              </a:rPr>
              <a:t>search1.py  </a:t>
            </a:r>
            <a:r>
              <a:rPr sz="1688" spc="-124" dirty="0">
                <a:solidFill>
                  <a:srgbClr val="FF7E00"/>
                </a:solidFill>
                <a:latin typeface="Verdana"/>
                <a:cs typeface="Verdana"/>
              </a:rPr>
              <a:t>Before</a:t>
            </a:r>
            <a:endParaRPr sz="1688">
              <a:latin typeface="Verdana"/>
              <a:cs typeface="Verdana"/>
            </a:endParaRPr>
          </a:p>
          <a:p>
            <a:pPr marL="7144"/>
            <a:r>
              <a:rPr sz="1688" spc="-166" dirty="0">
                <a:solidFill>
                  <a:srgbClr val="00FFFF"/>
                </a:solidFill>
                <a:latin typeface="Verdana"/>
                <a:cs typeface="Verdana"/>
              </a:rPr>
              <a:t>Large </a:t>
            </a:r>
            <a:r>
              <a:rPr sz="1688" spc="-152" dirty="0">
                <a:solidFill>
                  <a:srgbClr val="00FFFF"/>
                </a:solidFill>
                <a:latin typeface="Verdana"/>
                <a:cs typeface="Verdana"/>
              </a:rPr>
              <a:t>number</a:t>
            </a:r>
            <a:r>
              <a:rPr sz="1688" spc="-272" dirty="0">
                <a:solidFill>
                  <a:srgbClr val="00FFFF"/>
                </a:solidFill>
                <a:latin typeface="Verdana"/>
                <a:cs typeface="Verdana"/>
              </a:rPr>
              <a:t> </a:t>
            </a:r>
            <a:r>
              <a:rPr sz="1688" spc="-304" dirty="0">
                <a:solidFill>
                  <a:srgbClr val="00FFFF"/>
                </a:solidFill>
                <a:latin typeface="Verdana"/>
                <a:cs typeface="Verdana"/>
              </a:rPr>
              <a:t>41</a:t>
            </a:r>
            <a:endParaRPr sz="1688">
              <a:latin typeface="Verdana"/>
              <a:cs typeface="Verdana"/>
            </a:endParaRPr>
          </a:p>
          <a:p>
            <a:pPr marL="7144" marR="257175"/>
            <a:r>
              <a:rPr sz="1688" spc="-166" dirty="0">
                <a:solidFill>
                  <a:srgbClr val="00FFFF"/>
                </a:solidFill>
                <a:latin typeface="Verdana"/>
                <a:cs typeface="Verdana"/>
              </a:rPr>
              <a:t>Large </a:t>
            </a:r>
            <a:r>
              <a:rPr sz="1688" spc="-152" dirty="0">
                <a:solidFill>
                  <a:srgbClr val="00FFFF"/>
                </a:solidFill>
                <a:latin typeface="Verdana"/>
                <a:cs typeface="Verdana"/>
              </a:rPr>
              <a:t>number</a:t>
            </a:r>
            <a:r>
              <a:rPr sz="1688" spc="-307" dirty="0">
                <a:solidFill>
                  <a:srgbClr val="00FFFF"/>
                </a:solidFill>
                <a:latin typeface="Verdana"/>
                <a:cs typeface="Verdana"/>
              </a:rPr>
              <a:t> </a:t>
            </a:r>
            <a:r>
              <a:rPr sz="1688" spc="-180" dirty="0">
                <a:solidFill>
                  <a:srgbClr val="00FFFF"/>
                </a:solidFill>
                <a:latin typeface="Verdana"/>
                <a:cs typeface="Verdana"/>
              </a:rPr>
              <a:t>74  </a:t>
            </a:r>
            <a:r>
              <a:rPr sz="1688" spc="-115" dirty="0">
                <a:solidFill>
                  <a:srgbClr val="FF7E00"/>
                </a:solidFill>
                <a:latin typeface="Verdana"/>
                <a:cs typeface="Verdana"/>
              </a:rPr>
              <a:t>After</a:t>
            </a:r>
            <a:endParaRPr sz="1688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69018" y="4730547"/>
            <a:ext cx="5842159" cy="634581"/>
          </a:xfrm>
          <a:prstGeom prst="rect">
            <a:avLst/>
          </a:prstGeom>
        </p:spPr>
        <p:txBody>
          <a:bodyPr vert="horz" wrap="square" lIns="0" tIns="5001" rIns="0" bIns="0" rtlCol="0">
            <a:spAutoFit/>
          </a:bodyPr>
          <a:lstStyle/>
          <a:p>
            <a:pPr marL="1561981" marR="2858" indent="-1555194">
              <a:lnSpc>
                <a:spcPct val="100699"/>
              </a:lnSpc>
              <a:spcBef>
                <a:spcPts val="39"/>
              </a:spcBef>
            </a:pPr>
            <a:r>
              <a:rPr sz="2025" spc="-104" dirty="0">
                <a:solidFill>
                  <a:srgbClr val="FFFFFF"/>
                </a:solidFill>
                <a:latin typeface="Verdana"/>
                <a:cs typeface="Verdana"/>
              </a:rPr>
              <a:t>We</a:t>
            </a:r>
            <a:r>
              <a:rPr sz="2025" spc="-26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203" dirty="0">
                <a:solidFill>
                  <a:srgbClr val="FFFFFF"/>
                </a:solidFill>
                <a:latin typeface="Verdana"/>
                <a:cs typeface="Verdana"/>
              </a:rPr>
              <a:t>use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97" dirty="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84" dirty="0">
                <a:solidFill>
                  <a:srgbClr val="FFFF00"/>
                </a:solidFill>
                <a:latin typeface="Verdana"/>
                <a:cs typeface="Verdana"/>
              </a:rPr>
              <a:t>if</a:t>
            </a:r>
            <a:r>
              <a:rPr sz="2025" spc="-258" dirty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sz="2025" spc="-166" dirty="0">
                <a:solidFill>
                  <a:srgbClr val="FFFFFF"/>
                </a:solidFill>
                <a:latin typeface="Verdana"/>
                <a:cs typeface="Verdana"/>
              </a:rPr>
              <a:t>statement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41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025" spc="-26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57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13" dirty="0">
                <a:solidFill>
                  <a:srgbClr val="FF00FF"/>
                </a:solidFill>
                <a:latin typeface="Verdana"/>
                <a:cs typeface="Verdana"/>
              </a:rPr>
              <a:t>loop</a:t>
            </a:r>
            <a:r>
              <a:rPr sz="2025" spc="-258" dirty="0">
                <a:solidFill>
                  <a:srgbClr val="FF00FF"/>
                </a:solidFill>
                <a:latin typeface="Verdana"/>
                <a:cs typeface="Verdana"/>
              </a:rPr>
              <a:t> </a:t>
            </a:r>
            <a:r>
              <a:rPr sz="2025" spc="-118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63" dirty="0">
                <a:solidFill>
                  <a:srgbClr val="FFFFFF"/>
                </a:solidFill>
                <a:latin typeface="Verdana"/>
                <a:cs typeface="Verdana"/>
              </a:rPr>
              <a:t>catch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157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2025" spc="-26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27" dirty="0">
                <a:solidFill>
                  <a:srgbClr val="FFFFFF"/>
                </a:solidFill>
                <a:latin typeface="Verdana"/>
                <a:cs typeface="Verdana"/>
              </a:rPr>
              <a:t>filter</a:t>
            </a:r>
            <a:r>
              <a:rPr sz="2025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57" dirty="0">
                <a:solidFill>
                  <a:srgbClr val="FFFFFF"/>
                </a:solidFill>
                <a:latin typeface="Verdana"/>
                <a:cs typeface="Verdana"/>
              </a:rPr>
              <a:t>the  </a:t>
            </a:r>
            <a:r>
              <a:rPr sz="2025" spc="-188" dirty="0">
                <a:solidFill>
                  <a:srgbClr val="FFFFFF"/>
                </a:solidFill>
                <a:latin typeface="Verdana"/>
                <a:cs typeface="Verdana"/>
              </a:rPr>
              <a:t>values </a:t>
            </a:r>
            <a:r>
              <a:rPr sz="2025" spc="-180" dirty="0">
                <a:solidFill>
                  <a:srgbClr val="FFFFFF"/>
                </a:solidFill>
                <a:latin typeface="Verdana"/>
                <a:cs typeface="Verdana"/>
              </a:rPr>
              <a:t>we </a:t>
            </a:r>
            <a:r>
              <a:rPr sz="2025" spc="-211" dirty="0">
                <a:solidFill>
                  <a:srgbClr val="FFFFFF"/>
                </a:solidFill>
                <a:latin typeface="Verdana"/>
                <a:cs typeface="Verdana"/>
              </a:rPr>
              <a:t>are </a:t>
            </a:r>
            <a:r>
              <a:rPr sz="2025" spc="-163" dirty="0">
                <a:solidFill>
                  <a:srgbClr val="FFFFFF"/>
                </a:solidFill>
                <a:latin typeface="Verdana"/>
                <a:cs typeface="Verdana"/>
              </a:rPr>
              <a:t>looking</a:t>
            </a:r>
            <a:r>
              <a:rPr sz="2025" spc="-46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25" spc="-174" dirty="0">
                <a:solidFill>
                  <a:srgbClr val="FFFFFF"/>
                </a:solidFill>
                <a:latin typeface="Verdana"/>
                <a:cs typeface="Verdana"/>
              </a:rPr>
              <a:t>for.</a:t>
            </a:r>
            <a:endParaRPr sz="2025" dirty="0">
              <a:latin typeface="Verdana"/>
              <a:cs typeface="Verdan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43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6088" y="883444"/>
            <a:ext cx="7400211" cy="665086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405" dirty="0"/>
              <a:t>Search </a:t>
            </a:r>
            <a:r>
              <a:rPr spc="-323" dirty="0"/>
              <a:t>Using </a:t>
            </a:r>
            <a:r>
              <a:rPr spc="-517" dirty="0"/>
              <a:t>a </a:t>
            </a:r>
            <a:r>
              <a:rPr spc="-318" dirty="0"/>
              <a:t>Boolean</a:t>
            </a:r>
            <a:r>
              <a:rPr spc="-948" dirty="0"/>
              <a:t> </a:t>
            </a:r>
            <a:r>
              <a:rPr spc="-343" dirty="0"/>
              <a:t>Variable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1003" y="2816105"/>
            <a:ext cx="4137303" cy="1611627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1463" b="1" spc="-3" dirty="0">
                <a:solidFill>
                  <a:srgbClr val="00FF00"/>
                </a:solidFill>
                <a:latin typeface="Courier New"/>
                <a:cs typeface="Courier New"/>
              </a:rPr>
              <a:t>found </a:t>
            </a:r>
            <a:r>
              <a:rPr sz="1463" b="1" dirty="0">
                <a:solidFill>
                  <a:srgbClr val="00FF00"/>
                </a:solidFill>
                <a:latin typeface="Courier New"/>
                <a:cs typeface="Courier New"/>
              </a:rPr>
              <a:t>=</a:t>
            </a:r>
            <a:r>
              <a:rPr sz="1463" b="1" spc="-8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sz="1463" b="1" spc="-3" dirty="0">
                <a:solidFill>
                  <a:srgbClr val="FFFF00"/>
                </a:solidFill>
                <a:latin typeface="Courier New"/>
                <a:cs typeface="Courier New"/>
              </a:rPr>
              <a:t>False</a:t>
            </a:r>
            <a:endParaRPr sz="1463" dirty="0">
              <a:latin typeface="Courier New"/>
              <a:cs typeface="Courier New"/>
            </a:endParaRPr>
          </a:p>
          <a:p>
            <a:pPr marL="7144">
              <a:spcBef>
                <a:spcPts val="17"/>
              </a:spcBef>
            </a:pPr>
            <a:r>
              <a:rPr sz="1463" b="1" spc="-3" dirty="0">
                <a:solidFill>
                  <a:srgbClr val="FFFF00"/>
                </a:solidFill>
                <a:latin typeface="Courier New"/>
                <a:cs typeface="Courier New"/>
              </a:rPr>
              <a:t>print </a:t>
            </a:r>
            <a:r>
              <a:rPr sz="1463" b="1" spc="-3" dirty="0">
                <a:solidFill>
                  <a:srgbClr val="FF7E00"/>
                </a:solidFill>
                <a:latin typeface="Courier New"/>
                <a:cs typeface="Courier New"/>
              </a:rPr>
              <a:t>'Before',</a:t>
            </a:r>
            <a:r>
              <a:rPr sz="1463" b="1" spc="-8" dirty="0">
                <a:solidFill>
                  <a:srgbClr val="FF7E00"/>
                </a:solidFill>
                <a:latin typeface="Courier New"/>
                <a:cs typeface="Courier New"/>
              </a:rPr>
              <a:t> </a:t>
            </a:r>
            <a:r>
              <a:rPr sz="1463" b="1" spc="-3" dirty="0">
                <a:solidFill>
                  <a:srgbClr val="00FF00"/>
                </a:solidFill>
                <a:latin typeface="Courier New"/>
                <a:cs typeface="Courier New"/>
              </a:rPr>
              <a:t>found</a:t>
            </a:r>
            <a:endParaRPr sz="1463" dirty="0">
              <a:latin typeface="Courier New"/>
              <a:cs typeface="Courier New"/>
            </a:endParaRPr>
          </a:p>
          <a:p>
            <a:pPr marL="341114" marR="2858" indent="-334328">
              <a:lnSpc>
                <a:spcPts val="1772"/>
              </a:lnSpc>
              <a:spcBef>
                <a:spcPts val="62"/>
              </a:spcBef>
            </a:pPr>
            <a:r>
              <a:rPr sz="1463" b="1" spc="-3" dirty="0">
                <a:solidFill>
                  <a:srgbClr val="FFFF00"/>
                </a:solidFill>
                <a:latin typeface="Courier New"/>
                <a:cs typeface="Courier New"/>
              </a:rPr>
              <a:t>for </a:t>
            </a:r>
            <a:r>
              <a:rPr sz="1463" b="1" spc="-3" dirty="0">
                <a:solidFill>
                  <a:srgbClr val="FF00FF"/>
                </a:solidFill>
                <a:latin typeface="Courier New"/>
                <a:cs typeface="Courier New"/>
              </a:rPr>
              <a:t>value </a:t>
            </a:r>
            <a:r>
              <a:rPr sz="1463" b="1" spc="-3" dirty="0">
                <a:solidFill>
                  <a:srgbClr val="FFFF00"/>
                </a:solidFill>
                <a:latin typeface="Courier New"/>
                <a:cs typeface="Courier New"/>
              </a:rPr>
              <a:t>in </a:t>
            </a:r>
            <a:r>
              <a:rPr sz="1463" b="1" spc="-3" dirty="0">
                <a:solidFill>
                  <a:srgbClr val="FF00FF"/>
                </a:solidFill>
                <a:latin typeface="Courier New"/>
                <a:cs typeface="Courier New"/>
              </a:rPr>
              <a:t>[9, 41, 12, 3, 74, 15] </a:t>
            </a:r>
            <a:r>
              <a:rPr sz="1463" b="1" dirty="0">
                <a:solidFill>
                  <a:srgbClr val="FF00FF"/>
                </a:solidFill>
                <a:latin typeface="Courier New"/>
                <a:cs typeface="Courier New"/>
              </a:rPr>
              <a:t>:  </a:t>
            </a:r>
            <a:r>
              <a:rPr sz="1463" b="1" spc="-3" dirty="0">
                <a:solidFill>
                  <a:srgbClr val="FFFF00"/>
                </a:solidFill>
                <a:latin typeface="Courier New"/>
                <a:cs typeface="Courier New"/>
              </a:rPr>
              <a:t>if </a:t>
            </a:r>
            <a:r>
              <a:rPr sz="1463" b="1" spc="-3" dirty="0">
                <a:solidFill>
                  <a:srgbClr val="FF00FF"/>
                </a:solidFill>
                <a:latin typeface="Courier New"/>
                <a:cs typeface="Courier New"/>
              </a:rPr>
              <a:t>value == </a:t>
            </a:r>
            <a:r>
              <a:rPr sz="1463" b="1" dirty="0">
                <a:solidFill>
                  <a:srgbClr val="FF00FF"/>
                </a:solidFill>
                <a:latin typeface="Courier New"/>
                <a:cs typeface="Courier New"/>
              </a:rPr>
              <a:t>3</a:t>
            </a:r>
            <a:r>
              <a:rPr sz="1463" b="1" spc="-11" dirty="0">
                <a:solidFill>
                  <a:srgbClr val="FF00FF"/>
                </a:solidFill>
                <a:latin typeface="Courier New"/>
                <a:cs typeface="Courier New"/>
              </a:rPr>
              <a:t> </a:t>
            </a:r>
            <a:r>
              <a:rPr sz="1463" b="1" dirty="0">
                <a:solidFill>
                  <a:srgbClr val="FF00FF"/>
                </a:solidFill>
                <a:latin typeface="Courier New"/>
                <a:cs typeface="Courier New"/>
              </a:rPr>
              <a:t>:</a:t>
            </a:r>
            <a:endParaRPr sz="1463" dirty="0">
              <a:latin typeface="Courier New"/>
              <a:cs typeface="Courier New"/>
            </a:endParaRPr>
          </a:p>
          <a:p>
            <a:pPr marL="452557" marR="1674138" indent="557213">
              <a:lnSpc>
                <a:spcPts val="1772"/>
              </a:lnSpc>
            </a:pPr>
            <a:r>
              <a:rPr sz="1463" b="1" spc="-3" dirty="0">
                <a:solidFill>
                  <a:srgbClr val="00FF00"/>
                </a:solidFill>
                <a:latin typeface="Courier New"/>
                <a:cs typeface="Courier New"/>
              </a:rPr>
              <a:t>found </a:t>
            </a:r>
            <a:r>
              <a:rPr sz="1463" b="1" dirty="0">
                <a:solidFill>
                  <a:srgbClr val="00FF00"/>
                </a:solidFill>
                <a:latin typeface="Courier New"/>
                <a:cs typeface="Courier New"/>
              </a:rPr>
              <a:t>= </a:t>
            </a:r>
            <a:r>
              <a:rPr sz="1463" b="1" spc="-3" dirty="0">
                <a:solidFill>
                  <a:srgbClr val="FFFF00"/>
                </a:solidFill>
                <a:latin typeface="Courier New"/>
                <a:cs typeface="Courier New"/>
              </a:rPr>
              <a:t>True  print </a:t>
            </a:r>
            <a:r>
              <a:rPr sz="1463" b="1" spc="-3" dirty="0">
                <a:solidFill>
                  <a:srgbClr val="00FF00"/>
                </a:solidFill>
                <a:latin typeface="Courier New"/>
                <a:cs typeface="Courier New"/>
              </a:rPr>
              <a:t>found</a:t>
            </a:r>
            <a:r>
              <a:rPr sz="1463" b="1" spc="-3" dirty="0">
                <a:solidFill>
                  <a:srgbClr val="FF00FF"/>
                </a:solidFill>
                <a:latin typeface="Courier New"/>
                <a:cs typeface="Courier New"/>
              </a:rPr>
              <a:t>,</a:t>
            </a:r>
            <a:r>
              <a:rPr sz="1463" b="1" spc="-53" dirty="0">
                <a:solidFill>
                  <a:srgbClr val="FF00FF"/>
                </a:solidFill>
                <a:latin typeface="Courier New"/>
                <a:cs typeface="Courier New"/>
              </a:rPr>
              <a:t> </a:t>
            </a:r>
            <a:r>
              <a:rPr sz="1463" b="1" spc="-3" dirty="0">
                <a:solidFill>
                  <a:srgbClr val="FF00FF"/>
                </a:solidFill>
                <a:latin typeface="Courier New"/>
                <a:cs typeface="Courier New"/>
              </a:rPr>
              <a:t>value</a:t>
            </a:r>
            <a:endParaRPr sz="1463" dirty="0">
              <a:latin typeface="Courier New"/>
              <a:cs typeface="Courier New"/>
            </a:endParaRPr>
          </a:p>
          <a:p>
            <a:pPr marL="7144">
              <a:lnSpc>
                <a:spcPts val="1710"/>
              </a:lnSpc>
            </a:pPr>
            <a:r>
              <a:rPr sz="1463" b="1" spc="-3" dirty="0">
                <a:solidFill>
                  <a:srgbClr val="FFFF00"/>
                </a:solidFill>
                <a:latin typeface="Courier New"/>
                <a:cs typeface="Courier New"/>
              </a:rPr>
              <a:t>print </a:t>
            </a:r>
            <a:r>
              <a:rPr sz="1463" b="1" spc="-3" dirty="0">
                <a:solidFill>
                  <a:srgbClr val="FF7E00"/>
                </a:solidFill>
                <a:latin typeface="Courier New"/>
                <a:cs typeface="Courier New"/>
              </a:rPr>
              <a:t>'After',</a:t>
            </a:r>
            <a:r>
              <a:rPr sz="1463" b="1" spc="-8" dirty="0">
                <a:solidFill>
                  <a:srgbClr val="FF7E00"/>
                </a:solidFill>
                <a:latin typeface="Courier New"/>
                <a:cs typeface="Courier New"/>
              </a:rPr>
              <a:t> </a:t>
            </a:r>
            <a:r>
              <a:rPr sz="1463" b="1" spc="-3" dirty="0">
                <a:solidFill>
                  <a:srgbClr val="00FF00"/>
                </a:solidFill>
                <a:latin typeface="Courier New"/>
                <a:cs typeface="Courier New"/>
              </a:rPr>
              <a:t>found</a:t>
            </a:r>
            <a:endParaRPr sz="1463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37300" y="2416740"/>
            <a:ext cx="1805583" cy="526715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 marR="2858">
              <a:spcBef>
                <a:spcPts val="56"/>
              </a:spcBef>
            </a:pPr>
            <a:r>
              <a:rPr sz="1688" spc="-208" dirty="0">
                <a:solidFill>
                  <a:srgbClr val="FFFFFF"/>
                </a:solidFill>
                <a:latin typeface="Verdana"/>
                <a:cs typeface="Verdana"/>
              </a:rPr>
              <a:t>$ </a:t>
            </a:r>
            <a:r>
              <a:rPr sz="1688" spc="-124" dirty="0">
                <a:solidFill>
                  <a:srgbClr val="FFFF00"/>
                </a:solidFill>
                <a:latin typeface="Verdana"/>
                <a:cs typeface="Verdana"/>
              </a:rPr>
              <a:t>python</a:t>
            </a:r>
            <a:r>
              <a:rPr sz="1688" spc="-233" dirty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sz="1688" spc="-200" dirty="0">
                <a:solidFill>
                  <a:srgbClr val="FFFF00"/>
                </a:solidFill>
                <a:latin typeface="Verdana"/>
                <a:cs typeface="Verdana"/>
              </a:rPr>
              <a:t>search1.py  </a:t>
            </a:r>
            <a:r>
              <a:rPr sz="1688" spc="-124" dirty="0">
                <a:solidFill>
                  <a:srgbClr val="FF7E00"/>
                </a:solidFill>
                <a:latin typeface="Verdana"/>
                <a:cs typeface="Verdana"/>
              </a:rPr>
              <a:t>Before</a:t>
            </a:r>
            <a:r>
              <a:rPr sz="1688" spc="-219" dirty="0">
                <a:solidFill>
                  <a:srgbClr val="FF7E00"/>
                </a:solidFill>
                <a:latin typeface="Verdana"/>
                <a:cs typeface="Verdana"/>
              </a:rPr>
              <a:t> </a:t>
            </a:r>
            <a:r>
              <a:rPr sz="1688" spc="-138" dirty="0">
                <a:solidFill>
                  <a:srgbClr val="00FF00"/>
                </a:solidFill>
                <a:latin typeface="Verdana"/>
                <a:cs typeface="Verdana"/>
              </a:rPr>
              <a:t>False</a:t>
            </a:r>
            <a:endParaRPr sz="1688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37300" y="2931087"/>
            <a:ext cx="2058900" cy="1565717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1688" spc="-138" dirty="0">
                <a:solidFill>
                  <a:srgbClr val="00FF00"/>
                </a:solidFill>
                <a:latin typeface="Verdana"/>
                <a:cs typeface="Verdana"/>
              </a:rPr>
              <a:t>False</a:t>
            </a:r>
            <a:r>
              <a:rPr sz="1688" spc="-222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lang="en-US" sz="1688" spc="-222" dirty="0" smtClean="0">
                <a:solidFill>
                  <a:srgbClr val="00FF00"/>
                </a:solidFill>
                <a:latin typeface="Verdana"/>
                <a:cs typeface="Verdana"/>
              </a:rPr>
              <a:t>      </a:t>
            </a:r>
            <a:r>
              <a:rPr sz="1688" spc="-113" dirty="0" smtClean="0">
                <a:solidFill>
                  <a:srgbClr val="FF00FF"/>
                </a:solidFill>
                <a:latin typeface="Verdana"/>
                <a:cs typeface="Verdana"/>
              </a:rPr>
              <a:t>9</a:t>
            </a:r>
            <a:endParaRPr sz="1688" dirty="0">
              <a:latin typeface="Verdana"/>
              <a:cs typeface="Verdana"/>
            </a:endParaRPr>
          </a:p>
          <a:p>
            <a:pPr marL="7144"/>
            <a:r>
              <a:rPr sz="1688" spc="-138" dirty="0">
                <a:solidFill>
                  <a:srgbClr val="00FF00"/>
                </a:solidFill>
                <a:latin typeface="Verdana"/>
                <a:cs typeface="Verdana"/>
              </a:rPr>
              <a:t>False</a:t>
            </a:r>
            <a:r>
              <a:rPr sz="1688" spc="-256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lang="en-US" sz="1688" spc="-256" dirty="0" smtClean="0">
                <a:solidFill>
                  <a:srgbClr val="00FF00"/>
                </a:solidFill>
                <a:latin typeface="Verdana"/>
                <a:cs typeface="Verdana"/>
              </a:rPr>
              <a:t>       </a:t>
            </a:r>
            <a:r>
              <a:rPr sz="1688" spc="-304" dirty="0" smtClean="0">
                <a:solidFill>
                  <a:srgbClr val="FF00FF"/>
                </a:solidFill>
                <a:latin typeface="Verdana"/>
                <a:cs typeface="Verdana"/>
              </a:rPr>
              <a:t>41</a:t>
            </a:r>
            <a:endParaRPr sz="1688" dirty="0">
              <a:latin typeface="Verdana"/>
              <a:cs typeface="Verdana"/>
            </a:endParaRPr>
          </a:p>
          <a:p>
            <a:pPr marL="7144"/>
            <a:r>
              <a:rPr sz="1688" spc="-138" dirty="0">
                <a:solidFill>
                  <a:srgbClr val="00FF00"/>
                </a:solidFill>
                <a:latin typeface="Verdana"/>
                <a:cs typeface="Verdana"/>
              </a:rPr>
              <a:t>False</a:t>
            </a:r>
            <a:r>
              <a:rPr sz="1688" spc="-258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lang="en-US" sz="1688" spc="-258" dirty="0" smtClean="0">
                <a:solidFill>
                  <a:srgbClr val="00FF00"/>
                </a:solidFill>
                <a:latin typeface="Verdana"/>
                <a:cs typeface="Verdana"/>
              </a:rPr>
              <a:t>       </a:t>
            </a:r>
            <a:r>
              <a:rPr sz="1688" spc="-332" dirty="0" smtClean="0">
                <a:solidFill>
                  <a:srgbClr val="FF00FF"/>
                </a:solidFill>
                <a:latin typeface="Verdana"/>
                <a:cs typeface="Verdana"/>
              </a:rPr>
              <a:t>12</a:t>
            </a:r>
            <a:endParaRPr sz="1688" dirty="0">
              <a:latin typeface="Verdana"/>
              <a:cs typeface="Verdana"/>
            </a:endParaRPr>
          </a:p>
          <a:p>
            <a:pPr marL="7144"/>
            <a:r>
              <a:rPr sz="1688" spc="-163" dirty="0">
                <a:solidFill>
                  <a:srgbClr val="00FF00"/>
                </a:solidFill>
                <a:latin typeface="Verdana"/>
                <a:cs typeface="Verdana"/>
              </a:rPr>
              <a:t>True</a:t>
            </a:r>
            <a:r>
              <a:rPr sz="1688" spc="-219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lang="en-US" sz="1688" spc="-219" dirty="0" smtClean="0">
                <a:solidFill>
                  <a:srgbClr val="00FF00"/>
                </a:solidFill>
                <a:latin typeface="Verdana"/>
                <a:cs typeface="Verdana"/>
              </a:rPr>
              <a:t>        </a:t>
            </a:r>
            <a:r>
              <a:rPr sz="1688" spc="-152" dirty="0" smtClean="0">
                <a:solidFill>
                  <a:srgbClr val="FF00FF"/>
                </a:solidFill>
                <a:latin typeface="Verdana"/>
                <a:cs typeface="Verdana"/>
              </a:rPr>
              <a:t>3</a:t>
            </a:r>
            <a:endParaRPr sz="1688" dirty="0">
              <a:latin typeface="Verdana"/>
              <a:cs typeface="Verdana"/>
            </a:endParaRPr>
          </a:p>
          <a:p>
            <a:pPr marL="7144"/>
            <a:r>
              <a:rPr sz="1688" spc="-163" dirty="0">
                <a:solidFill>
                  <a:srgbClr val="00FF00"/>
                </a:solidFill>
                <a:latin typeface="Verdana"/>
                <a:cs typeface="Verdana"/>
              </a:rPr>
              <a:t>True</a:t>
            </a:r>
            <a:r>
              <a:rPr sz="1688" spc="-222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lang="en-US" sz="1688" spc="-222" dirty="0" smtClean="0">
                <a:solidFill>
                  <a:srgbClr val="00FF00"/>
                </a:solidFill>
                <a:latin typeface="Verdana"/>
                <a:cs typeface="Verdana"/>
              </a:rPr>
              <a:t>        </a:t>
            </a:r>
            <a:r>
              <a:rPr sz="1688" spc="-180" dirty="0" smtClean="0">
                <a:solidFill>
                  <a:srgbClr val="FF00FF"/>
                </a:solidFill>
                <a:latin typeface="Verdana"/>
                <a:cs typeface="Verdana"/>
              </a:rPr>
              <a:t>74</a:t>
            </a:r>
            <a:endParaRPr sz="1688" dirty="0">
              <a:latin typeface="Verdana"/>
              <a:cs typeface="Verdana"/>
            </a:endParaRPr>
          </a:p>
          <a:p>
            <a:pPr marL="7144" marR="2858"/>
            <a:r>
              <a:rPr sz="1688" spc="-163" dirty="0">
                <a:solidFill>
                  <a:srgbClr val="00FF00"/>
                </a:solidFill>
                <a:latin typeface="Verdana"/>
                <a:cs typeface="Verdana"/>
              </a:rPr>
              <a:t>True </a:t>
            </a:r>
            <a:r>
              <a:rPr sz="1688" spc="-318" dirty="0">
                <a:solidFill>
                  <a:srgbClr val="FF00FF"/>
                </a:solidFill>
                <a:latin typeface="Verdana"/>
                <a:cs typeface="Verdana"/>
              </a:rPr>
              <a:t>15  </a:t>
            </a:r>
            <a:r>
              <a:rPr sz="1688" spc="-115" dirty="0">
                <a:solidFill>
                  <a:srgbClr val="FF7E00"/>
                </a:solidFill>
                <a:latin typeface="Verdana"/>
                <a:cs typeface="Verdana"/>
              </a:rPr>
              <a:t>After</a:t>
            </a:r>
            <a:r>
              <a:rPr sz="1688" spc="-250" dirty="0">
                <a:solidFill>
                  <a:srgbClr val="FF7E00"/>
                </a:solidFill>
                <a:latin typeface="Verdana"/>
                <a:cs typeface="Verdana"/>
              </a:rPr>
              <a:t> </a:t>
            </a:r>
            <a:r>
              <a:rPr sz="1688" spc="-163" dirty="0">
                <a:solidFill>
                  <a:srgbClr val="00FF00"/>
                </a:solidFill>
                <a:latin typeface="Verdana"/>
                <a:cs typeface="Verdana"/>
              </a:rPr>
              <a:t>True</a:t>
            </a:r>
            <a:endParaRPr sz="1688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5370" y="5142982"/>
            <a:ext cx="7440929" cy="644311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152876" marR="2858" indent="-146090">
              <a:lnSpc>
                <a:spcPct val="115199"/>
              </a:lnSpc>
              <a:spcBef>
                <a:spcPts val="56"/>
              </a:spcBef>
            </a:pPr>
            <a:r>
              <a:rPr spc="-169" dirty="0">
                <a:solidFill>
                  <a:srgbClr val="FFFFFF"/>
                </a:solidFill>
                <a:latin typeface="Verdana"/>
                <a:cs typeface="Verdana"/>
              </a:rPr>
              <a:t>If</a:t>
            </a:r>
            <a:r>
              <a:rPr spc="-2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60" dirty="0">
                <a:solidFill>
                  <a:srgbClr val="FFFFFF"/>
                </a:solidFill>
                <a:latin typeface="Verdana"/>
                <a:cs typeface="Verdana"/>
              </a:rPr>
              <a:t>we</a:t>
            </a:r>
            <a:r>
              <a:rPr spc="-2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83" dirty="0">
                <a:solidFill>
                  <a:srgbClr val="FFFFFF"/>
                </a:solidFill>
                <a:latin typeface="Verdana"/>
                <a:cs typeface="Verdana"/>
              </a:rPr>
              <a:t>just</a:t>
            </a:r>
            <a:r>
              <a:rPr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57" dirty="0">
                <a:solidFill>
                  <a:srgbClr val="FFFFFF"/>
                </a:solidFill>
                <a:latin typeface="Verdana"/>
                <a:cs typeface="Verdana"/>
              </a:rPr>
              <a:t>want</a:t>
            </a:r>
            <a:r>
              <a:rPr spc="-2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04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74" dirty="0">
                <a:solidFill>
                  <a:srgbClr val="FFFFFF"/>
                </a:solidFill>
                <a:latin typeface="Verdana"/>
                <a:cs typeface="Verdana"/>
              </a:rPr>
              <a:t>search</a:t>
            </a:r>
            <a:r>
              <a:rPr spc="-2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57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pc="-233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66" dirty="0">
                <a:solidFill>
                  <a:srgbClr val="00FF00"/>
                </a:solidFill>
                <a:latin typeface="Verdana"/>
                <a:cs typeface="Verdana"/>
              </a:rPr>
              <a:t>know</a:t>
            </a:r>
            <a:r>
              <a:rPr spc="-225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pc="-76" dirty="0">
                <a:solidFill>
                  <a:srgbClr val="00FF00"/>
                </a:solidFill>
                <a:latin typeface="Verdana"/>
                <a:cs typeface="Verdana"/>
              </a:rPr>
              <a:t>if</a:t>
            </a:r>
            <a:r>
              <a:rPr spc="-228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pc="-219" dirty="0">
                <a:solidFill>
                  <a:srgbClr val="00FF00"/>
                </a:solidFill>
                <a:latin typeface="Verdana"/>
                <a:cs typeface="Verdana"/>
              </a:rPr>
              <a:t>a</a:t>
            </a:r>
            <a:r>
              <a:rPr spc="-225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pc="-163" dirty="0">
                <a:solidFill>
                  <a:srgbClr val="00FF00"/>
                </a:solidFill>
                <a:latin typeface="Verdana"/>
                <a:cs typeface="Verdana"/>
              </a:rPr>
              <a:t>value</a:t>
            </a:r>
            <a:r>
              <a:rPr spc="-228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pc="-194" dirty="0">
                <a:solidFill>
                  <a:srgbClr val="00FF00"/>
                </a:solidFill>
                <a:latin typeface="Verdana"/>
                <a:cs typeface="Verdana"/>
              </a:rPr>
              <a:t>was</a:t>
            </a:r>
            <a:r>
              <a:rPr spc="-228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pc="-146" dirty="0">
                <a:solidFill>
                  <a:srgbClr val="00FF00"/>
                </a:solidFill>
                <a:latin typeface="Verdana"/>
                <a:cs typeface="Verdana"/>
              </a:rPr>
              <a:t>found</a:t>
            </a:r>
            <a:r>
              <a:rPr spc="-146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60" dirty="0">
                <a:solidFill>
                  <a:srgbClr val="FFFFFF"/>
                </a:solidFill>
                <a:latin typeface="Verdana"/>
                <a:cs typeface="Verdana"/>
              </a:rPr>
              <a:t>we</a:t>
            </a:r>
            <a:r>
              <a:rPr spc="-2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80" dirty="0">
                <a:solidFill>
                  <a:srgbClr val="FFFFFF"/>
                </a:solidFill>
                <a:latin typeface="Verdana"/>
                <a:cs typeface="Verdana"/>
              </a:rPr>
              <a:t>use</a:t>
            </a:r>
            <a:r>
              <a:rPr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219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pc="-2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57" dirty="0">
                <a:solidFill>
                  <a:srgbClr val="00FF00"/>
                </a:solidFill>
                <a:latin typeface="Verdana"/>
                <a:cs typeface="Verdana"/>
              </a:rPr>
              <a:t>variable</a:t>
            </a:r>
            <a:r>
              <a:rPr spc="-230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pc="-149" dirty="0">
                <a:solidFill>
                  <a:srgbClr val="FFFFFF"/>
                </a:solidFill>
                <a:latin typeface="Verdana"/>
                <a:cs typeface="Verdana"/>
              </a:rPr>
              <a:t>that  </a:t>
            </a:r>
            <a:r>
              <a:rPr spc="-169" dirty="0">
                <a:solidFill>
                  <a:srgbClr val="FFFFFF"/>
                </a:solidFill>
                <a:latin typeface="Verdana"/>
                <a:cs typeface="Verdana"/>
              </a:rPr>
              <a:t>starts</a:t>
            </a:r>
            <a:r>
              <a:rPr spc="-2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60" dirty="0">
                <a:solidFill>
                  <a:srgbClr val="FFFFFF"/>
                </a:solidFill>
                <a:latin typeface="Verdana"/>
                <a:cs typeface="Verdana"/>
              </a:rPr>
              <a:t>at</a:t>
            </a:r>
            <a:r>
              <a:rPr spc="-2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46" dirty="0">
                <a:solidFill>
                  <a:srgbClr val="FFFF00"/>
                </a:solidFill>
                <a:latin typeface="Verdana"/>
                <a:cs typeface="Verdana"/>
              </a:rPr>
              <a:t>False</a:t>
            </a:r>
            <a:r>
              <a:rPr spc="-230" dirty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spc="-157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pc="-2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55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49" dirty="0">
                <a:solidFill>
                  <a:srgbClr val="FFFFFF"/>
                </a:solidFill>
                <a:latin typeface="Verdana"/>
                <a:cs typeface="Verdana"/>
              </a:rPr>
              <a:t>set</a:t>
            </a:r>
            <a:r>
              <a:rPr spc="-2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04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pc="-2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74" dirty="0">
                <a:solidFill>
                  <a:srgbClr val="FFFF00"/>
                </a:solidFill>
                <a:latin typeface="Verdana"/>
                <a:cs typeface="Verdana"/>
              </a:rPr>
              <a:t>True</a:t>
            </a:r>
            <a:r>
              <a:rPr spc="-230" dirty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spc="-205" dirty="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35" dirty="0">
                <a:solidFill>
                  <a:srgbClr val="FFFFFF"/>
                </a:solidFill>
                <a:latin typeface="Verdana"/>
                <a:cs typeface="Verdana"/>
              </a:rPr>
              <a:t>soon</a:t>
            </a:r>
            <a:r>
              <a:rPr spc="-2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205" dirty="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spc="-2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60" dirty="0">
                <a:solidFill>
                  <a:srgbClr val="FFFFFF"/>
                </a:solidFill>
                <a:latin typeface="Verdana"/>
                <a:cs typeface="Verdana"/>
              </a:rPr>
              <a:t>we</a:t>
            </a:r>
            <a:r>
              <a:rPr spc="-2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01" dirty="0">
                <a:solidFill>
                  <a:srgbClr val="00FF00"/>
                </a:solidFill>
                <a:latin typeface="Verdana"/>
                <a:cs typeface="Verdana"/>
              </a:rPr>
              <a:t>find</a:t>
            </a:r>
            <a:r>
              <a:rPr spc="-228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pc="-163" dirty="0">
                <a:solidFill>
                  <a:srgbClr val="FFFFFF"/>
                </a:solidFill>
                <a:latin typeface="Verdana"/>
                <a:cs typeface="Verdana"/>
              </a:rPr>
              <a:t>what</a:t>
            </a:r>
            <a:r>
              <a:rPr spc="-2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60" dirty="0">
                <a:solidFill>
                  <a:srgbClr val="FFFFFF"/>
                </a:solidFill>
                <a:latin typeface="Verdana"/>
                <a:cs typeface="Verdana"/>
              </a:rPr>
              <a:t>we</a:t>
            </a:r>
            <a:r>
              <a:rPr spc="-2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88" dirty="0">
                <a:solidFill>
                  <a:srgbClr val="FFFFFF"/>
                </a:solidFill>
                <a:latin typeface="Verdana"/>
                <a:cs typeface="Verdana"/>
              </a:rPr>
              <a:t>are</a:t>
            </a:r>
            <a:r>
              <a:rPr spc="-2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43" dirty="0">
                <a:solidFill>
                  <a:srgbClr val="FFFFFF"/>
                </a:solidFill>
                <a:latin typeface="Verdana"/>
                <a:cs typeface="Verdana"/>
              </a:rPr>
              <a:t>looking</a:t>
            </a:r>
            <a:r>
              <a:rPr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55" dirty="0">
                <a:solidFill>
                  <a:srgbClr val="FFFFFF"/>
                </a:solidFill>
                <a:latin typeface="Verdana"/>
                <a:cs typeface="Verdana"/>
              </a:rPr>
              <a:t>for.</a:t>
            </a:r>
            <a:endParaRPr>
              <a:latin typeface="Verdana"/>
              <a:cs typeface="Verdan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23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9904" y="275616"/>
            <a:ext cx="5566410" cy="665086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318" dirty="0">
                <a:solidFill>
                  <a:srgbClr val="FF0000"/>
                </a:solidFill>
              </a:rPr>
              <a:t>Finding </a:t>
            </a:r>
            <a:r>
              <a:rPr spc="-332" dirty="0">
                <a:solidFill>
                  <a:srgbClr val="FF0000"/>
                </a:solidFill>
              </a:rPr>
              <a:t>the </a:t>
            </a:r>
            <a:r>
              <a:rPr spc="-391" dirty="0">
                <a:solidFill>
                  <a:srgbClr val="FF0000"/>
                </a:solidFill>
              </a:rPr>
              <a:t>largest</a:t>
            </a:r>
            <a:r>
              <a:rPr spc="-996" dirty="0">
                <a:solidFill>
                  <a:srgbClr val="FF0000"/>
                </a:solidFill>
              </a:rPr>
              <a:t> </a:t>
            </a:r>
            <a:r>
              <a:rPr spc="-388" dirty="0">
                <a:solidFill>
                  <a:srgbClr val="FF0000"/>
                </a:solidFill>
              </a:rPr>
              <a:t>value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200792" y="1916876"/>
            <a:ext cx="6581008" cy="2505334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2400" spc="-3" dirty="0">
                <a:solidFill>
                  <a:srgbClr val="FFFF00"/>
                </a:solidFill>
              </a:rPr>
              <a:t>print </a:t>
            </a:r>
            <a:r>
              <a:rPr sz="2400" spc="-3" dirty="0">
                <a:solidFill>
                  <a:srgbClr val="FF7E00"/>
                </a:solidFill>
              </a:rPr>
              <a:t>'Before',</a:t>
            </a:r>
            <a:r>
              <a:rPr sz="2400" spc="-14" dirty="0">
                <a:solidFill>
                  <a:srgbClr val="FF7E00"/>
                </a:solidFill>
              </a:rPr>
              <a:t> </a:t>
            </a:r>
            <a:r>
              <a:rPr sz="2400" spc="-3" dirty="0"/>
              <a:t>largest_so_far</a:t>
            </a:r>
          </a:p>
          <a:p>
            <a:pPr marL="341114" marR="2858" indent="-334328">
              <a:lnSpc>
                <a:spcPts val="1772"/>
              </a:lnSpc>
              <a:spcBef>
                <a:spcPts val="62"/>
              </a:spcBef>
            </a:pPr>
            <a:endParaRPr lang="en-US" sz="2400" spc="-3" dirty="0" smtClean="0">
              <a:solidFill>
                <a:srgbClr val="FFFF00"/>
              </a:solidFill>
            </a:endParaRPr>
          </a:p>
          <a:p>
            <a:pPr marL="341114" marR="2858" indent="-334328">
              <a:lnSpc>
                <a:spcPts val="1772"/>
              </a:lnSpc>
              <a:spcBef>
                <a:spcPts val="62"/>
              </a:spcBef>
            </a:pPr>
            <a:r>
              <a:rPr sz="2400" spc="-3" dirty="0" smtClean="0">
                <a:solidFill>
                  <a:srgbClr val="FFFF00"/>
                </a:solidFill>
              </a:rPr>
              <a:t>for </a:t>
            </a:r>
            <a:r>
              <a:rPr sz="2400" spc="-3" dirty="0">
                <a:solidFill>
                  <a:srgbClr val="FF00FF"/>
                </a:solidFill>
              </a:rPr>
              <a:t>the_num </a:t>
            </a:r>
            <a:r>
              <a:rPr sz="2400" spc="-3" dirty="0">
                <a:solidFill>
                  <a:srgbClr val="FFFF00"/>
                </a:solidFill>
              </a:rPr>
              <a:t>in </a:t>
            </a:r>
            <a:r>
              <a:rPr sz="2400" spc="-3" dirty="0">
                <a:solidFill>
                  <a:srgbClr val="FF00FF"/>
                </a:solidFill>
              </a:rPr>
              <a:t>[9, 41, 12, 3, 74, 15] </a:t>
            </a:r>
            <a:r>
              <a:rPr sz="2400" dirty="0">
                <a:solidFill>
                  <a:srgbClr val="FF00FF"/>
                </a:solidFill>
              </a:rPr>
              <a:t>:  </a:t>
            </a:r>
            <a:endParaRPr lang="en-US" sz="2400" dirty="0" smtClean="0">
              <a:solidFill>
                <a:srgbClr val="FF00FF"/>
              </a:solidFill>
            </a:endParaRPr>
          </a:p>
          <a:p>
            <a:pPr marL="341114" marR="2858" indent="-334328">
              <a:lnSpc>
                <a:spcPts val="1772"/>
              </a:lnSpc>
              <a:spcBef>
                <a:spcPts val="62"/>
              </a:spcBef>
            </a:pPr>
            <a:endParaRPr lang="en-US" sz="2400" spc="-3" dirty="0" smtClean="0">
              <a:solidFill>
                <a:srgbClr val="FF00FF"/>
              </a:solidFill>
            </a:endParaRPr>
          </a:p>
          <a:p>
            <a:pPr marL="341114" marR="2858" indent="-334328">
              <a:lnSpc>
                <a:spcPts val="1772"/>
              </a:lnSpc>
              <a:spcBef>
                <a:spcPts val="62"/>
              </a:spcBef>
            </a:pPr>
            <a:r>
              <a:rPr sz="2400" spc="-3" dirty="0" smtClean="0">
                <a:solidFill>
                  <a:srgbClr val="FF00FF"/>
                </a:solidFill>
              </a:rPr>
              <a:t>if </a:t>
            </a:r>
            <a:r>
              <a:rPr sz="2400" spc="-3" dirty="0">
                <a:solidFill>
                  <a:srgbClr val="FF00FF"/>
                </a:solidFill>
              </a:rPr>
              <a:t>the_num </a:t>
            </a:r>
            <a:r>
              <a:rPr sz="2400" dirty="0">
                <a:solidFill>
                  <a:srgbClr val="FF00FF"/>
                </a:solidFill>
              </a:rPr>
              <a:t>&gt; </a:t>
            </a:r>
            <a:r>
              <a:rPr sz="2400" spc="-3" dirty="0"/>
              <a:t>largest_so_far</a:t>
            </a:r>
            <a:r>
              <a:rPr sz="2400" spc="-25" dirty="0"/>
              <a:t> </a:t>
            </a:r>
            <a:r>
              <a:rPr sz="2400" dirty="0">
                <a:solidFill>
                  <a:srgbClr val="FF00FF"/>
                </a:solidFill>
              </a:rPr>
              <a:t>:</a:t>
            </a:r>
          </a:p>
          <a:p>
            <a:pPr marL="341114" marR="782598" indent="333970">
              <a:lnSpc>
                <a:spcPts val="1772"/>
              </a:lnSpc>
            </a:pPr>
            <a:endParaRPr lang="en-US" sz="2400" spc="-3" dirty="0" smtClean="0"/>
          </a:p>
          <a:p>
            <a:pPr marL="341114" marR="782598" indent="333970">
              <a:lnSpc>
                <a:spcPts val="1772"/>
              </a:lnSpc>
            </a:pPr>
            <a:r>
              <a:rPr sz="2400" spc="-3" dirty="0" err="1" smtClean="0"/>
              <a:t>largest_so_far</a:t>
            </a:r>
            <a:r>
              <a:rPr sz="2400" spc="-3" dirty="0" smtClean="0"/>
              <a:t> </a:t>
            </a:r>
            <a:r>
              <a:rPr sz="2400" dirty="0"/>
              <a:t>= </a:t>
            </a:r>
            <a:r>
              <a:rPr sz="2400" spc="-3" dirty="0" err="1">
                <a:solidFill>
                  <a:srgbClr val="FF00FF"/>
                </a:solidFill>
              </a:rPr>
              <a:t>the_num</a:t>
            </a:r>
            <a:r>
              <a:rPr sz="2400" spc="-3" dirty="0">
                <a:solidFill>
                  <a:srgbClr val="FF00FF"/>
                </a:solidFill>
              </a:rPr>
              <a:t>  </a:t>
            </a:r>
            <a:endParaRPr lang="en-US" sz="2400" spc="-3" dirty="0" smtClean="0">
              <a:solidFill>
                <a:srgbClr val="FF00FF"/>
              </a:solidFill>
            </a:endParaRPr>
          </a:p>
          <a:p>
            <a:pPr marL="341114" marR="782598" indent="333970">
              <a:lnSpc>
                <a:spcPts val="1772"/>
              </a:lnSpc>
            </a:pPr>
            <a:endParaRPr lang="en-US" sz="2400" spc="-3" dirty="0">
              <a:solidFill>
                <a:srgbClr val="FF00FF"/>
              </a:solidFill>
            </a:endParaRPr>
          </a:p>
          <a:p>
            <a:pPr marL="341114" marR="782598" indent="333970">
              <a:lnSpc>
                <a:spcPts val="1772"/>
              </a:lnSpc>
            </a:pPr>
            <a:endParaRPr lang="en-US" sz="2400" spc="-3" dirty="0" smtClean="0">
              <a:solidFill>
                <a:srgbClr val="FFFF00"/>
              </a:solidFill>
            </a:endParaRPr>
          </a:p>
          <a:p>
            <a:pPr marL="341114" marR="782598" indent="333970">
              <a:lnSpc>
                <a:spcPts val="1772"/>
              </a:lnSpc>
            </a:pPr>
            <a:r>
              <a:rPr sz="2400" spc="-3" dirty="0" smtClean="0">
                <a:solidFill>
                  <a:srgbClr val="FFFF00"/>
                </a:solidFill>
              </a:rPr>
              <a:t>print </a:t>
            </a:r>
            <a:r>
              <a:rPr lang="en-US" sz="2400" spc="-3" dirty="0" smtClean="0">
                <a:solidFill>
                  <a:srgbClr val="FFFF00"/>
                </a:solidFill>
              </a:rPr>
              <a:t> </a:t>
            </a:r>
            <a:r>
              <a:rPr sz="2400" spc="-3" dirty="0" err="1" smtClean="0"/>
              <a:t>largest_so_far</a:t>
            </a:r>
            <a:r>
              <a:rPr sz="2400" spc="-3" dirty="0"/>
              <a:t>,</a:t>
            </a:r>
            <a:r>
              <a:rPr sz="2400" spc="-53" dirty="0"/>
              <a:t> </a:t>
            </a:r>
            <a:r>
              <a:rPr sz="2400" spc="-3" dirty="0">
                <a:solidFill>
                  <a:srgbClr val="FF00FF"/>
                </a:solidFill>
              </a:rPr>
              <a:t>the_num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8394" y="4835672"/>
            <a:ext cx="4768006" cy="314990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2000" b="1" spc="-3" dirty="0">
                <a:solidFill>
                  <a:srgbClr val="FFFF00"/>
                </a:solidFill>
                <a:latin typeface="Courier New"/>
                <a:cs typeface="Courier New"/>
              </a:rPr>
              <a:t>print </a:t>
            </a:r>
            <a:r>
              <a:rPr sz="2000" b="1" spc="-3" dirty="0">
                <a:solidFill>
                  <a:srgbClr val="FF7E00"/>
                </a:solidFill>
                <a:latin typeface="Courier New"/>
                <a:cs typeface="Courier New"/>
              </a:rPr>
              <a:t>'After',</a:t>
            </a:r>
            <a:r>
              <a:rPr sz="2000" b="1" spc="-51" dirty="0">
                <a:solidFill>
                  <a:srgbClr val="FF7E00"/>
                </a:solidFill>
                <a:latin typeface="Courier New"/>
                <a:cs typeface="Courier New"/>
              </a:rPr>
              <a:t> </a:t>
            </a:r>
            <a:r>
              <a:rPr sz="2000" b="1" spc="-3" dirty="0">
                <a:solidFill>
                  <a:srgbClr val="00FF00"/>
                </a:solidFill>
                <a:latin typeface="Courier New"/>
                <a:cs typeface="Courier New"/>
              </a:rPr>
              <a:t>largest_so_far</a:t>
            </a:r>
            <a:endParaRPr sz="2000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1000" y="1379564"/>
            <a:ext cx="6606183" cy="430407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R="2858" algn="r">
              <a:lnSpc>
                <a:spcPts val="1792"/>
              </a:lnSpc>
              <a:spcBef>
                <a:spcPts val="56"/>
              </a:spcBef>
            </a:pPr>
            <a:r>
              <a:rPr sz="2400" spc="-208" dirty="0">
                <a:solidFill>
                  <a:srgbClr val="FFFFFF"/>
                </a:solidFill>
                <a:latin typeface="Verdana"/>
                <a:cs typeface="Verdana"/>
              </a:rPr>
              <a:t>$ </a:t>
            </a:r>
            <a:r>
              <a:rPr sz="2400" spc="-124" dirty="0">
                <a:solidFill>
                  <a:srgbClr val="FFFF00"/>
                </a:solidFill>
                <a:latin typeface="Verdana"/>
                <a:cs typeface="Verdana"/>
              </a:rPr>
              <a:t>python</a:t>
            </a:r>
            <a:r>
              <a:rPr sz="2400" spc="-233" dirty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sz="2400" spc="-163" dirty="0">
                <a:solidFill>
                  <a:srgbClr val="FFFF00"/>
                </a:solidFill>
                <a:latin typeface="Verdana"/>
                <a:cs typeface="Verdana"/>
              </a:rPr>
              <a:t>largest.py</a:t>
            </a:r>
            <a:endParaRPr sz="2400" dirty="0">
              <a:latin typeface="Verdana"/>
              <a:cs typeface="Verdana"/>
            </a:endParaRPr>
          </a:p>
          <a:p>
            <a:pPr marL="7144">
              <a:lnSpc>
                <a:spcPts val="1522"/>
              </a:lnSpc>
            </a:pPr>
            <a:r>
              <a:rPr sz="2000" b="1" spc="-3" dirty="0">
                <a:solidFill>
                  <a:srgbClr val="00FF00"/>
                </a:solidFill>
                <a:latin typeface="Courier New"/>
                <a:cs typeface="Courier New"/>
              </a:rPr>
              <a:t>largest_so_far </a:t>
            </a:r>
            <a:r>
              <a:rPr sz="2000" b="1" dirty="0">
                <a:solidFill>
                  <a:srgbClr val="00FF00"/>
                </a:solidFill>
                <a:latin typeface="Courier New"/>
                <a:cs typeface="Courier New"/>
              </a:rPr>
              <a:t>=</a:t>
            </a:r>
            <a:r>
              <a:rPr sz="2000" b="1" spc="-6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sz="2000" b="1" spc="-3" dirty="0">
                <a:solidFill>
                  <a:srgbClr val="00FF00"/>
                </a:solidFill>
                <a:latin typeface="Courier New"/>
                <a:cs typeface="Courier New"/>
              </a:rPr>
              <a:t>-1</a:t>
            </a:r>
            <a:endParaRPr sz="2000" dirty="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7866" y="2579679"/>
            <a:ext cx="834747" cy="2085219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1688" spc="-124" dirty="0">
                <a:solidFill>
                  <a:srgbClr val="FF7E00"/>
                </a:solidFill>
                <a:latin typeface="Verdana"/>
                <a:cs typeface="Verdana"/>
              </a:rPr>
              <a:t>Before</a:t>
            </a:r>
            <a:r>
              <a:rPr sz="1688" spc="-258" dirty="0">
                <a:solidFill>
                  <a:srgbClr val="FF7E00"/>
                </a:solidFill>
                <a:latin typeface="Verdana"/>
                <a:cs typeface="Verdana"/>
              </a:rPr>
              <a:t> </a:t>
            </a:r>
            <a:r>
              <a:rPr sz="1688" spc="-264" dirty="0">
                <a:solidFill>
                  <a:srgbClr val="00FFFF"/>
                </a:solidFill>
                <a:latin typeface="Verdana"/>
                <a:cs typeface="Verdana"/>
              </a:rPr>
              <a:t>-1</a:t>
            </a:r>
            <a:endParaRPr sz="1688" dirty="0">
              <a:latin typeface="Verdana"/>
              <a:cs typeface="Verdana"/>
            </a:endParaRPr>
          </a:p>
          <a:p>
            <a:pPr marL="7144"/>
            <a:r>
              <a:rPr sz="1688" spc="-113" dirty="0">
                <a:solidFill>
                  <a:srgbClr val="00FF00"/>
                </a:solidFill>
                <a:latin typeface="Verdana"/>
                <a:cs typeface="Verdana"/>
              </a:rPr>
              <a:t>9</a:t>
            </a:r>
            <a:r>
              <a:rPr sz="1688" spc="155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lang="en-US" sz="1688" spc="155" dirty="0" smtClean="0">
                <a:solidFill>
                  <a:srgbClr val="00FF00"/>
                </a:solidFill>
                <a:latin typeface="Verdana"/>
                <a:cs typeface="Verdana"/>
              </a:rPr>
              <a:t>  </a:t>
            </a:r>
            <a:r>
              <a:rPr sz="1688" spc="-113" dirty="0" smtClean="0">
                <a:solidFill>
                  <a:srgbClr val="FF00FF"/>
                </a:solidFill>
                <a:latin typeface="Verdana"/>
                <a:cs typeface="Verdana"/>
              </a:rPr>
              <a:t>9</a:t>
            </a:r>
            <a:endParaRPr sz="1688" dirty="0">
              <a:latin typeface="Verdana"/>
              <a:cs typeface="Verdana"/>
            </a:endParaRPr>
          </a:p>
          <a:p>
            <a:pPr marL="7144"/>
            <a:r>
              <a:rPr sz="1688" spc="-304" dirty="0">
                <a:solidFill>
                  <a:srgbClr val="00FF00"/>
                </a:solidFill>
                <a:latin typeface="Verdana"/>
                <a:cs typeface="Verdana"/>
              </a:rPr>
              <a:t>41</a:t>
            </a:r>
            <a:r>
              <a:rPr sz="1688" spc="-135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lang="en-US" sz="1688" spc="-135" dirty="0" smtClean="0">
                <a:solidFill>
                  <a:srgbClr val="00FF00"/>
                </a:solidFill>
                <a:latin typeface="Verdana"/>
                <a:cs typeface="Verdana"/>
              </a:rPr>
              <a:t>  </a:t>
            </a:r>
            <a:r>
              <a:rPr sz="1688" spc="-304" dirty="0" smtClean="0">
                <a:solidFill>
                  <a:srgbClr val="FF00FF"/>
                </a:solidFill>
                <a:latin typeface="Verdana"/>
                <a:cs typeface="Verdana"/>
              </a:rPr>
              <a:t>41</a:t>
            </a:r>
            <a:endParaRPr sz="1688" dirty="0">
              <a:latin typeface="Verdana"/>
              <a:cs typeface="Verdana"/>
            </a:endParaRPr>
          </a:p>
          <a:p>
            <a:pPr marL="7144"/>
            <a:r>
              <a:rPr sz="1688" spc="-304" dirty="0">
                <a:solidFill>
                  <a:srgbClr val="00FF00"/>
                </a:solidFill>
                <a:latin typeface="Verdana"/>
                <a:cs typeface="Verdana"/>
              </a:rPr>
              <a:t>41</a:t>
            </a:r>
            <a:r>
              <a:rPr sz="1688" spc="-219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lang="en-US" sz="1688" spc="-219" dirty="0" smtClean="0">
                <a:solidFill>
                  <a:srgbClr val="00FF00"/>
                </a:solidFill>
                <a:latin typeface="Verdana"/>
                <a:cs typeface="Verdana"/>
              </a:rPr>
              <a:t>   </a:t>
            </a:r>
            <a:r>
              <a:rPr sz="1688" spc="-332" dirty="0" smtClean="0">
                <a:solidFill>
                  <a:srgbClr val="FF00FF"/>
                </a:solidFill>
                <a:latin typeface="Verdana"/>
                <a:cs typeface="Verdana"/>
              </a:rPr>
              <a:t>12</a:t>
            </a:r>
            <a:endParaRPr sz="1688" dirty="0">
              <a:latin typeface="Verdana"/>
              <a:cs typeface="Verdana"/>
            </a:endParaRPr>
          </a:p>
          <a:p>
            <a:pPr marL="7144"/>
            <a:r>
              <a:rPr sz="1688" spc="-304" dirty="0">
                <a:solidFill>
                  <a:srgbClr val="00FF00"/>
                </a:solidFill>
                <a:latin typeface="Verdana"/>
                <a:cs typeface="Verdana"/>
              </a:rPr>
              <a:t>41</a:t>
            </a:r>
            <a:r>
              <a:rPr sz="1688" spc="-135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lang="en-US" sz="1688" spc="-135" dirty="0" smtClean="0">
                <a:solidFill>
                  <a:srgbClr val="00FF00"/>
                </a:solidFill>
                <a:latin typeface="Verdana"/>
                <a:cs typeface="Verdana"/>
              </a:rPr>
              <a:t>   </a:t>
            </a:r>
            <a:r>
              <a:rPr sz="1688" spc="-152" dirty="0" smtClean="0">
                <a:solidFill>
                  <a:srgbClr val="FF00FF"/>
                </a:solidFill>
                <a:latin typeface="Verdana"/>
                <a:cs typeface="Verdana"/>
              </a:rPr>
              <a:t>3</a:t>
            </a:r>
            <a:endParaRPr sz="1688" dirty="0">
              <a:latin typeface="Verdana"/>
              <a:cs typeface="Verdana"/>
            </a:endParaRPr>
          </a:p>
          <a:p>
            <a:pPr marL="7144"/>
            <a:r>
              <a:rPr sz="1688" spc="-180" dirty="0">
                <a:solidFill>
                  <a:srgbClr val="00FF00"/>
                </a:solidFill>
                <a:latin typeface="Verdana"/>
                <a:cs typeface="Verdana"/>
              </a:rPr>
              <a:t>74</a:t>
            </a:r>
            <a:r>
              <a:rPr sz="1688" spc="152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lang="en-US" sz="1688" spc="152" dirty="0" smtClean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1688" spc="-180" dirty="0" smtClean="0">
                <a:solidFill>
                  <a:srgbClr val="FF00FF"/>
                </a:solidFill>
                <a:latin typeface="Verdana"/>
                <a:cs typeface="Verdana"/>
              </a:rPr>
              <a:t>74</a:t>
            </a:r>
            <a:endParaRPr sz="1688" dirty="0">
              <a:latin typeface="Verdana"/>
              <a:cs typeface="Verdana"/>
            </a:endParaRPr>
          </a:p>
          <a:p>
            <a:pPr marL="7144"/>
            <a:r>
              <a:rPr sz="1688" spc="-180" dirty="0">
                <a:solidFill>
                  <a:srgbClr val="00FF00"/>
                </a:solidFill>
                <a:latin typeface="Verdana"/>
                <a:cs typeface="Verdana"/>
              </a:rPr>
              <a:t>74</a:t>
            </a:r>
            <a:r>
              <a:rPr sz="1688" spc="152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lang="en-US" sz="1688" spc="152" dirty="0" smtClean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1688" spc="-318" dirty="0" smtClean="0">
                <a:solidFill>
                  <a:srgbClr val="FF00FF"/>
                </a:solidFill>
                <a:latin typeface="Verdana"/>
                <a:cs typeface="Verdana"/>
              </a:rPr>
              <a:t>15</a:t>
            </a:r>
            <a:endParaRPr sz="1688" dirty="0">
              <a:latin typeface="Verdana"/>
              <a:cs typeface="Verdana"/>
            </a:endParaRPr>
          </a:p>
          <a:p>
            <a:pPr marL="7144"/>
            <a:r>
              <a:rPr sz="1688" spc="-115" dirty="0">
                <a:solidFill>
                  <a:srgbClr val="FF7E00"/>
                </a:solidFill>
                <a:latin typeface="Verdana"/>
                <a:cs typeface="Verdana"/>
              </a:rPr>
              <a:t>After</a:t>
            </a:r>
            <a:r>
              <a:rPr sz="1688" spc="-228" dirty="0">
                <a:solidFill>
                  <a:srgbClr val="FF7E00"/>
                </a:solidFill>
                <a:latin typeface="Verdana"/>
                <a:cs typeface="Verdana"/>
              </a:rPr>
              <a:t> </a:t>
            </a:r>
            <a:r>
              <a:rPr sz="1688" spc="-180" dirty="0">
                <a:solidFill>
                  <a:srgbClr val="00FFFF"/>
                </a:solidFill>
                <a:latin typeface="Verdana"/>
                <a:cs typeface="Verdana"/>
              </a:rPr>
              <a:t>74</a:t>
            </a:r>
            <a:endParaRPr sz="1688" dirty="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1423" y="5754265"/>
            <a:ext cx="7607022" cy="604685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184666" marR="2858" indent="-177879">
              <a:lnSpc>
                <a:spcPct val="114599"/>
              </a:lnSpc>
              <a:spcBef>
                <a:spcPts val="56"/>
              </a:spcBef>
            </a:pPr>
            <a:r>
              <a:rPr sz="1688" spc="-87" dirty="0">
                <a:solidFill>
                  <a:srgbClr val="FFFFFF"/>
                </a:solidFill>
                <a:latin typeface="Verdana"/>
                <a:cs typeface="Verdana"/>
              </a:rPr>
              <a:t>We</a:t>
            </a:r>
            <a:r>
              <a:rPr sz="1688" spc="-21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88" spc="-188" dirty="0">
                <a:solidFill>
                  <a:srgbClr val="FFFFFF"/>
                </a:solidFill>
                <a:latin typeface="Verdana"/>
                <a:cs typeface="Verdana"/>
              </a:rPr>
              <a:t>make</a:t>
            </a:r>
            <a:r>
              <a:rPr sz="1688" spc="-21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88" spc="-20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688" spc="-21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88" spc="-149" dirty="0">
                <a:solidFill>
                  <a:srgbClr val="00FF00"/>
                </a:solidFill>
                <a:latin typeface="Verdana"/>
                <a:cs typeface="Verdana"/>
              </a:rPr>
              <a:t>variable</a:t>
            </a:r>
            <a:r>
              <a:rPr sz="1688" spc="-211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1688" spc="-138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1688" spc="-21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88" spc="-132" dirty="0">
                <a:solidFill>
                  <a:srgbClr val="FFFFFF"/>
                </a:solidFill>
                <a:latin typeface="Verdana"/>
                <a:cs typeface="Verdana"/>
              </a:rPr>
              <a:t>contains</a:t>
            </a:r>
            <a:r>
              <a:rPr sz="1688" spc="-21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88" spc="-132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688" spc="-21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88" spc="-155" dirty="0">
                <a:solidFill>
                  <a:srgbClr val="00FF00"/>
                </a:solidFill>
                <a:latin typeface="Verdana"/>
                <a:cs typeface="Verdana"/>
              </a:rPr>
              <a:t>largest</a:t>
            </a:r>
            <a:r>
              <a:rPr sz="1688" spc="-211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1688" spc="-155" dirty="0">
                <a:solidFill>
                  <a:srgbClr val="00FF00"/>
                </a:solidFill>
                <a:latin typeface="Verdana"/>
                <a:cs typeface="Verdana"/>
              </a:rPr>
              <a:t>value</a:t>
            </a:r>
            <a:r>
              <a:rPr sz="1688" spc="-211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1688" spc="-152" dirty="0">
                <a:solidFill>
                  <a:srgbClr val="00FF00"/>
                </a:solidFill>
                <a:latin typeface="Verdana"/>
                <a:cs typeface="Verdana"/>
              </a:rPr>
              <a:t>we</a:t>
            </a:r>
            <a:r>
              <a:rPr sz="1688" spc="-211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1688" spc="-169" dirty="0">
                <a:solidFill>
                  <a:srgbClr val="00FF00"/>
                </a:solidFill>
                <a:latin typeface="Verdana"/>
                <a:cs typeface="Verdana"/>
              </a:rPr>
              <a:t>have</a:t>
            </a:r>
            <a:r>
              <a:rPr sz="1688" spc="-211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1688" spc="-149" dirty="0">
                <a:solidFill>
                  <a:srgbClr val="00FF00"/>
                </a:solidFill>
                <a:latin typeface="Verdana"/>
                <a:cs typeface="Verdana"/>
              </a:rPr>
              <a:t>seen</a:t>
            </a:r>
            <a:r>
              <a:rPr sz="1688" spc="-211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1688" spc="-141" dirty="0">
                <a:solidFill>
                  <a:srgbClr val="00FF00"/>
                </a:solidFill>
                <a:latin typeface="Verdana"/>
                <a:cs typeface="Verdana"/>
              </a:rPr>
              <a:t>so</a:t>
            </a:r>
            <a:r>
              <a:rPr sz="1688" spc="-211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1688" spc="-172" dirty="0">
                <a:solidFill>
                  <a:srgbClr val="00FF00"/>
                </a:solidFill>
                <a:latin typeface="Verdana"/>
                <a:cs typeface="Verdana"/>
              </a:rPr>
              <a:t>far</a:t>
            </a:r>
            <a:r>
              <a:rPr sz="1688" spc="-172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1688" spc="-21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88" spc="-157" dirty="0">
                <a:solidFill>
                  <a:srgbClr val="FFFFFF"/>
                </a:solidFill>
                <a:latin typeface="Verdana"/>
                <a:cs typeface="Verdana"/>
              </a:rPr>
              <a:t>If</a:t>
            </a:r>
            <a:r>
              <a:rPr sz="1688" spc="-21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88" spc="-132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688" spc="-21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88" spc="-146" dirty="0">
                <a:solidFill>
                  <a:srgbClr val="FFFFFF"/>
                </a:solidFill>
                <a:latin typeface="Verdana"/>
                <a:cs typeface="Verdana"/>
              </a:rPr>
              <a:t>current  </a:t>
            </a:r>
            <a:r>
              <a:rPr sz="1688" spc="-152" dirty="0">
                <a:solidFill>
                  <a:srgbClr val="FF00FF"/>
                </a:solidFill>
                <a:latin typeface="Verdana"/>
                <a:cs typeface="Verdana"/>
              </a:rPr>
              <a:t>number</a:t>
            </a:r>
            <a:r>
              <a:rPr sz="1688" spc="-214" dirty="0">
                <a:solidFill>
                  <a:srgbClr val="FF00FF"/>
                </a:solidFill>
                <a:latin typeface="Verdana"/>
                <a:cs typeface="Verdana"/>
              </a:rPr>
              <a:t> </a:t>
            </a:r>
            <a:r>
              <a:rPr sz="1688" spc="-152" dirty="0">
                <a:solidFill>
                  <a:srgbClr val="FF00FF"/>
                </a:solidFill>
                <a:latin typeface="Verdana"/>
                <a:cs typeface="Verdana"/>
              </a:rPr>
              <a:t>we</a:t>
            </a:r>
            <a:r>
              <a:rPr sz="1688" spc="-211" dirty="0">
                <a:solidFill>
                  <a:srgbClr val="FF00FF"/>
                </a:solidFill>
                <a:latin typeface="Verdana"/>
                <a:cs typeface="Verdana"/>
              </a:rPr>
              <a:t> </a:t>
            </a:r>
            <a:r>
              <a:rPr sz="1688" spc="-177" dirty="0">
                <a:solidFill>
                  <a:srgbClr val="FF00FF"/>
                </a:solidFill>
                <a:latin typeface="Verdana"/>
                <a:cs typeface="Verdana"/>
              </a:rPr>
              <a:t>are</a:t>
            </a:r>
            <a:r>
              <a:rPr sz="1688" spc="-211" dirty="0">
                <a:solidFill>
                  <a:srgbClr val="FF00FF"/>
                </a:solidFill>
                <a:latin typeface="Verdana"/>
                <a:cs typeface="Verdana"/>
              </a:rPr>
              <a:t> </a:t>
            </a:r>
            <a:r>
              <a:rPr sz="1688" spc="-135" dirty="0">
                <a:solidFill>
                  <a:srgbClr val="FF00FF"/>
                </a:solidFill>
                <a:latin typeface="Verdana"/>
                <a:cs typeface="Verdana"/>
              </a:rPr>
              <a:t>looking</a:t>
            </a:r>
            <a:r>
              <a:rPr sz="1688" spc="-211" dirty="0">
                <a:solidFill>
                  <a:srgbClr val="FF00FF"/>
                </a:solidFill>
                <a:latin typeface="Verdana"/>
                <a:cs typeface="Verdana"/>
              </a:rPr>
              <a:t> </a:t>
            </a:r>
            <a:r>
              <a:rPr sz="1688" spc="-152" dirty="0">
                <a:solidFill>
                  <a:srgbClr val="FF00FF"/>
                </a:solidFill>
                <a:latin typeface="Verdana"/>
                <a:cs typeface="Verdana"/>
              </a:rPr>
              <a:t>at</a:t>
            </a:r>
            <a:r>
              <a:rPr sz="1688" spc="-211" dirty="0">
                <a:solidFill>
                  <a:srgbClr val="FF00FF"/>
                </a:solidFill>
                <a:latin typeface="Verdana"/>
                <a:cs typeface="Verdana"/>
              </a:rPr>
              <a:t> </a:t>
            </a:r>
            <a:r>
              <a:rPr sz="1688" spc="-143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1688" spc="-2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88" spc="-177" dirty="0">
                <a:solidFill>
                  <a:srgbClr val="FFFFFF"/>
                </a:solidFill>
                <a:latin typeface="Verdana"/>
                <a:cs typeface="Verdana"/>
              </a:rPr>
              <a:t>larger,</a:t>
            </a:r>
            <a:r>
              <a:rPr sz="1688" spc="-21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88" spc="-101" dirty="0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sz="1688" spc="-21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88" spc="-143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1688" spc="-21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88" spc="-132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688" spc="-211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88" spc="-143" dirty="0">
                <a:solidFill>
                  <a:srgbClr val="FFFFFF"/>
                </a:solidFill>
                <a:latin typeface="Verdana"/>
                <a:cs typeface="Verdana"/>
              </a:rPr>
              <a:t>new</a:t>
            </a:r>
            <a:r>
              <a:rPr sz="1688" spc="-2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88" spc="-155" dirty="0">
                <a:solidFill>
                  <a:srgbClr val="00FF00"/>
                </a:solidFill>
                <a:latin typeface="Verdana"/>
                <a:cs typeface="Verdana"/>
              </a:rPr>
              <a:t>largest</a:t>
            </a:r>
            <a:r>
              <a:rPr sz="1688" spc="-211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1688" spc="-155" dirty="0">
                <a:solidFill>
                  <a:srgbClr val="00FF00"/>
                </a:solidFill>
                <a:latin typeface="Verdana"/>
                <a:cs typeface="Verdana"/>
              </a:rPr>
              <a:t>value</a:t>
            </a:r>
            <a:r>
              <a:rPr sz="1688" spc="-211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1688" spc="-152" dirty="0">
                <a:solidFill>
                  <a:srgbClr val="00FF00"/>
                </a:solidFill>
                <a:latin typeface="Verdana"/>
                <a:cs typeface="Verdana"/>
              </a:rPr>
              <a:t>we</a:t>
            </a:r>
            <a:r>
              <a:rPr sz="1688" spc="-211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1688" spc="-169" dirty="0">
                <a:solidFill>
                  <a:srgbClr val="00FF00"/>
                </a:solidFill>
                <a:latin typeface="Verdana"/>
                <a:cs typeface="Verdana"/>
              </a:rPr>
              <a:t>have</a:t>
            </a:r>
            <a:r>
              <a:rPr sz="1688" spc="-211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1688" spc="-149" dirty="0">
                <a:solidFill>
                  <a:srgbClr val="00FF00"/>
                </a:solidFill>
                <a:latin typeface="Verdana"/>
                <a:cs typeface="Verdana"/>
              </a:rPr>
              <a:t>seen</a:t>
            </a:r>
            <a:r>
              <a:rPr sz="1688" spc="-211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1688" spc="-141" dirty="0">
                <a:solidFill>
                  <a:srgbClr val="00FF00"/>
                </a:solidFill>
                <a:latin typeface="Verdana"/>
                <a:cs typeface="Verdana"/>
              </a:rPr>
              <a:t>so</a:t>
            </a:r>
            <a:r>
              <a:rPr sz="1688" spc="-214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1688" spc="-172" dirty="0">
                <a:solidFill>
                  <a:srgbClr val="00FF00"/>
                </a:solidFill>
                <a:latin typeface="Verdana"/>
                <a:cs typeface="Verdana"/>
              </a:rPr>
              <a:t>far</a:t>
            </a:r>
            <a:r>
              <a:rPr sz="1688" spc="-172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1688" dirty="0">
              <a:latin typeface="Verdana"/>
              <a:cs typeface="Verdana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1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2971"/>
            <a:ext cx="8381999" cy="5786199"/>
          </a:xfrm>
        </p:spPr>
        <p:txBody>
          <a:bodyPr/>
          <a:lstStyle/>
          <a:p>
            <a:r>
              <a:rPr lang="en-US" sz="4000" dirty="0"/>
              <a:t>Python </a:t>
            </a:r>
            <a:r>
              <a:rPr lang="en-US" sz="4000" dirty="0" smtClean="0"/>
              <a:t>Indentation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err="1">
                <a:solidFill>
                  <a:schemeClr val="bg1"/>
                </a:solidFill>
              </a:rPr>
              <a:t>Indentation</a:t>
            </a:r>
            <a:r>
              <a:rPr lang="en-US" sz="2800" dirty="0">
                <a:solidFill>
                  <a:schemeClr val="bg1"/>
                </a:solidFill>
              </a:rPr>
              <a:t> refers to the spaces at the beginning of a code line.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Where in other programming languages the indentation in code is for readability only, the indentation in Python is very important.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Python uses indentation to indicate a block of code.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Example</a:t>
            </a:r>
            <a:br>
              <a:rPr lang="en-US" sz="2800" dirty="0"/>
            </a:br>
            <a:r>
              <a:rPr lang="en-US" sz="2800" dirty="0">
                <a:ln>
                  <a:solidFill>
                    <a:srgbClr val="FF0000"/>
                  </a:solidFill>
                </a:ln>
              </a:rPr>
              <a:t>if 5 &gt; 2:</a:t>
            </a:r>
            <a:br>
              <a:rPr lang="en-US" sz="2800" dirty="0">
                <a:ln>
                  <a:solidFill>
                    <a:srgbClr val="FF0000"/>
                  </a:solidFill>
                </a:ln>
              </a:rPr>
            </a:br>
            <a:r>
              <a:rPr lang="en-US" sz="2800" dirty="0">
                <a:ln>
                  <a:solidFill>
                    <a:srgbClr val="FF0000"/>
                  </a:solidFill>
                </a:ln>
              </a:rPr>
              <a:t>  print("Five is greater than two!")</a:t>
            </a:r>
            <a:br>
              <a:rPr lang="en-US" sz="2800" dirty="0">
                <a:ln>
                  <a:solidFill>
                    <a:srgbClr val="FF0000"/>
                  </a:solidFill>
                </a:ln>
              </a:rPr>
            </a:br>
            <a:endParaRPr lang="en-MY" sz="2800" dirty="0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MY" smtClean="0"/>
              <a:t>8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885512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7800" y="762000"/>
            <a:ext cx="5950744" cy="665086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318" dirty="0"/>
              <a:t>Finding </a:t>
            </a:r>
            <a:r>
              <a:rPr spc="-332" dirty="0"/>
              <a:t>the </a:t>
            </a:r>
            <a:r>
              <a:rPr spc="-349" dirty="0"/>
              <a:t>smallest</a:t>
            </a:r>
            <a:r>
              <a:rPr spc="-984" dirty="0"/>
              <a:t> </a:t>
            </a:r>
            <a:r>
              <a:rPr spc="-388" dirty="0"/>
              <a:t>value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76240" y="2057400"/>
            <a:ext cx="6791885" cy="2782332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b="1" spc="-3" dirty="0">
                <a:solidFill>
                  <a:srgbClr val="00FF00"/>
                </a:solidFill>
                <a:latin typeface="Courier New"/>
                <a:cs typeface="Courier New"/>
              </a:rPr>
              <a:t>smallest_so_far </a:t>
            </a:r>
            <a:r>
              <a:rPr b="1" dirty="0">
                <a:solidFill>
                  <a:srgbClr val="00FF00"/>
                </a:solidFill>
                <a:latin typeface="Courier New"/>
                <a:cs typeface="Courier New"/>
              </a:rPr>
              <a:t>=</a:t>
            </a:r>
            <a:r>
              <a:rPr b="1" spc="-8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b="1" spc="-3" dirty="0">
                <a:solidFill>
                  <a:srgbClr val="00FF00"/>
                </a:solidFill>
                <a:latin typeface="Courier New"/>
                <a:cs typeface="Courier New"/>
              </a:rPr>
              <a:t>-1</a:t>
            </a:r>
            <a:endParaRPr dirty="0">
              <a:latin typeface="Courier New"/>
              <a:cs typeface="Courier New"/>
            </a:endParaRPr>
          </a:p>
          <a:p>
            <a:pPr marL="7144">
              <a:spcBef>
                <a:spcPts val="17"/>
              </a:spcBef>
            </a:pPr>
            <a:r>
              <a:rPr b="1" spc="-3" dirty="0">
                <a:solidFill>
                  <a:srgbClr val="FFFF00"/>
                </a:solidFill>
                <a:latin typeface="Courier New"/>
                <a:cs typeface="Courier New"/>
              </a:rPr>
              <a:t>print </a:t>
            </a:r>
            <a:r>
              <a:rPr b="1" spc="-3" dirty="0">
                <a:solidFill>
                  <a:srgbClr val="FF7E00"/>
                </a:solidFill>
                <a:latin typeface="Courier New"/>
                <a:cs typeface="Courier New"/>
              </a:rPr>
              <a:t>'Before',</a:t>
            </a:r>
            <a:r>
              <a:rPr b="1" spc="-14" dirty="0">
                <a:solidFill>
                  <a:srgbClr val="FF7E00"/>
                </a:solidFill>
                <a:latin typeface="Courier New"/>
                <a:cs typeface="Courier New"/>
              </a:rPr>
              <a:t> </a:t>
            </a:r>
            <a:r>
              <a:rPr b="1" spc="-3" dirty="0">
                <a:solidFill>
                  <a:srgbClr val="00FF00"/>
                </a:solidFill>
                <a:latin typeface="Courier New"/>
                <a:cs typeface="Courier New"/>
              </a:rPr>
              <a:t>smallest_so_far</a:t>
            </a:r>
            <a:endParaRPr dirty="0">
              <a:latin typeface="Courier New"/>
              <a:cs typeface="Courier New"/>
            </a:endParaRPr>
          </a:p>
          <a:p>
            <a:pPr marL="341114" marR="2858" indent="-334328">
              <a:lnSpc>
                <a:spcPts val="1772"/>
              </a:lnSpc>
              <a:spcBef>
                <a:spcPts val="62"/>
              </a:spcBef>
            </a:pPr>
            <a:endParaRPr lang="en-US" b="1" spc="-3" dirty="0" smtClean="0">
              <a:solidFill>
                <a:srgbClr val="FFFF00"/>
              </a:solidFill>
              <a:latin typeface="Courier New"/>
              <a:cs typeface="Courier New"/>
            </a:endParaRPr>
          </a:p>
          <a:p>
            <a:pPr marL="341114" marR="2858" indent="-334328">
              <a:lnSpc>
                <a:spcPts val="1772"/>
              </a:lnSpc>
              <a:spcBef>
                <a:spcPts val="62"/>
              </a:spcBef>
            </a:pPr>
            <a:r>
              <a:rPr b="1" spc="-3" dirty="0" smtClean="0">
                <a:solidFill>
                  <a:srgbClr val="FFFF00"/>
                </a:solidFill>
                <a:latin typeface="Courier New"/>
                <a:cs typeface="Courier New"/>
              </a:rPr>
              <a:t>for </a:t>
            </a:r>
            <a:r>
              <a:rPr b="1" spc="-3" dirty="0">
                <a:solidFill>
                  <a:srgbClr val="FF00FF"/>
                </a:solidFill>
                <a:latin typeface="Courier New"/>
                <a:cs typeface="Courier New"/>
              </a:rPr>
              <a:t>the_num </a:t>
            </a:r>
            <a:r>
              <a:rPr b="1" spc="-3" dirty="0">
                <a:solidFill>
                  <a:srgbClr val="FFFF00"/>
                </a:solidFill>
                <a:latin typeface="Courier New"/>
                <a:cs typeface="Courier New"/>
              </a:rPr>
              <a:t>in </a:t>
            </a:r>
            <a:r>
              <a:rPr b="1" spc="-3" dirty="0">
                <a:solidFill>
                  <a:srgbClr val="FF00FF"/>
                </a:solidFill>
                <a:latin typeface="Courier New"/>
                <a:cs typeface="Courier New"/>
              </a:rPr>
              <a:t>[9, 41, 12, 3, 74, 15] </a:t>
            </a:r>
            <a:r>
              <a:rPr b="1" dirty="0">
                <a:solidFill>
                  <a:srgbClr val="FF00FF"/>
                </a:solidFill>
                <a:latin typeface="Courier New"/>
                <a:cs typeface="Courier New"/>
              </a:rPr>
              <a:t>: </a:t>
            </a:r>
            <a:endParaRPr lang="en-US" b="1" dirty="0" smtClean="0">
              <a:solidFill>
                <a:srgbClr val="FF00FF"/>
              </a:solidFill>
              <a:latin typeface="Courier New"/>
              <a:cs typeface="Courier New"/>
            </a:endParaRPr>
          </a:p>
          <a:p>
            <a:pPr marL="341114" marR="2858" indent="-334328">
              <a:lnSpc>
                <a:spcPts val="1772"/>
              </a:lnSpc>
              <a:spcBef>
                <a:spcPts val="62"/>
              </a:spcBef>
            </a:pPr>
            <a:endParaRPr lang="en-US" b="1" dirty="0" smtClean="0">
              <a:solidFill>
                <a:srgbClr val="FF00FF"/>
              </a:solidFill>
              <a:latin typeface="Courier New"/>
              <a:cs typeface="Courier New"/>
            </a:endParaRPr>
          </a:p>
          <a:p>
            <a:pPr marL="341114" marR="2858" indent="-334328">
              <a:lnSpc>
                <a:spcPts val="1772"/>
              </a:lnSpc>
              <a:spcBef>
                <a:spcPts val="62"/>
              </a:spcBef>
            </a:pPr>
            <a:r>
              <a:rPr b="1" dirty="0" smtClean="0">
                <a:solidFill>
                  <a:srgbClr val="FF00FF"/>
                </a:solidFill>
                <a:latin typeface="Courier New"/>
                <a:cs typeface="Courier New"/>
              </a:rPr>
              <a:t> </a:t>
            </a:r>
            <a:r>
              <a:rPr b="1" spc="-3" dirty="0">
                <a:solidFill>
                  <a:srgbClr val="FF00FF"/>
                </a:solidFill>
                <a:latin typeface="Courier New"/>
                <a:cs typeface="Courier New"/>
              </a:rPr>
              <a:t>if the_num </a:t>
            </a:r>
            <a:r>
              <a:rPr b="1" dirty="0">
                <a:solidFill>
                  <a:srgbClr val="FF00FF"/>
                </a:solidFill>
                <a:latin typeface="Courier New"/>
                <a:cs typeface="Courier New"/>
              </a:rPr>
              <a:t>&lt; </a:t>
            </a:r>
            <a:r>
              <a:rPr b="1" spc="-3" dirty="0">
                <a:solidFill>
                  <a:srgbClr val="00FF00"/>
                </a:solidFill>
                <a:latin typeface="Courier New"/>
                <a:cs typeface="Courier New"/>
              </a:rPr>
              <a:t>smallest_so_far</a:t>
            </a:r>
            <a:r>
              <a:rPr b="1" spc="-25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FF00FF"/>
                </a:solidFill>
                <a:latin typeface="Courier New"/>
                <a:cs typeface="Courier New"/>
              </a:rPr>
              <a:t>:</a:t>
            </a:r>
            <a:endParaRPr dirty="0">
              <a:latin typeface="Courier New"/>
              <a:cs typeface="Courier New"/>
            </a:endParaRPr>
          </a:p>
          <a:p>
            <a:pPr marL="341114" marR="671155" indent="333970">
              <a:lnSpc>
                <a:spcPts val="1772"/>
              </a:lnSpc>
            </a:pPr>
            <a:endParaRPr lang="en-US" b="1" spc="-3" dirty="0" smtClean="0">
              <a:solidFill>
                <a:srgbClr val="00FF00"/>
              </a:solidFill>
              <a:latin typeface="Courier New"/>
              <a:cs typeface="Courier New"/>
            </a:endParaRPr>
          </a:p>
          <a:p>
            <a:pPr marL="341114" marR="671155" indent="333970">
              <a:lnSpc>
                <a:spcPts val="1772"/>
              </a:lnSpc>
            </a:pPr>
            <a:r>
              <a:rPr b="1" spc="-3" dirty="0" err="1" smtClean="0">
                <a:solidFill>
                  <a:srgbClr val="00FF00"/>
                </a:solidFill>
                <a:latin typeface="Courier New"/>
                <a:cs typeface="Courier New"/>
              </a:rPr>
              <a:t>smallest_so_far</a:t>
            </a:r>
            <a:r>
              <a:rPr b="1" spc="-3" dirty="0" smtClean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00FF00"/>
                </a:solidFill>
                <a:latin typeface="Courier New"/>
                <a:cs typeface="Courier New"/>
              </a:rPr>
              <a:t>= </a:t>
            </a:r>
            <a:r>
              <a:rPr b="1" spc="-3" dirty="0">
                <a:solidFill>
                  <a:srgbClr val="FF00FF"/>
                </a:solidFill>
                <a:latin typeface="Courier New"/>
                <a:cs typeface="Courier New"/>
              </a:rPr>
              <a:t>the_num  </a:t>
            </a:r>
            <a:r>
              <a:rPr b="1" spc="-3" dirty="0">
                <a:solidFill>
                  <a:srgbClr val="FFFF00"/>
                </a:solidFill>
                <a:latin typeface="Courier New"/>
                <a:cs typeface="Courier New"/>
              </a:rPr>
              <a:t>print </a:t>
            </a:r>
            <a:endParaRPr lang="en-US" b="1" spc="-3" dirty="0" smtClean="0">
              <a:solidFill>
                <a:srgbClr val="FFFF00"/>
              </a:solidFill>
              <a:latin typeface="Courier New"/>
              <a:cs typeface="Courier New"/>
            </a:endParaRPr>
          </a:p>
          <a:p>
            <a:pPr marL="341114" marR="671155" indent="333970">
              <a:lnSpc>
                <a:spcPts val="1772"/>
              </a:lnSpc>
            </a:pPr>
            <a:r>
              <a:rPr b="1" spc="-3" dirty="0" err="1" smtClean="0">
                <a:solidFill>
                  <a:srgbClr val="00FF00"/>
                </a:solidFill>
                <a:latin typeface="Courier New"/>
                <a:cs typeface="Courier New"/>
              </a:rPr>
              <a:t>smallest_so_far</a:t>
            </a:r>
            <a:r>
              <a:rPr b="1" spc="-3" dirty="0">
                <a:solidFill>
                  <a:srgbClr val="00FF00"/>
                </a:solidFill>
                <a:latin typeface="Courier New"/>
                <a:cs typeface="Courier New"/>
              </a:rPr>
              <a:t>,</a:t>
            </a:r>
            <a:r>
              <a:rPr b="1" spc="-53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b="1" spc="-3" dirty="0">
                <a:solidFill>
                  <a:srgbClr val="FF00FF"/>
                </a:solidFill>
                <a:latin typeface="Courier New"/>
                <a:cs typeface="Courier New"/>
              </a:rPr>
              <a:t>the_num</a:t>
            </a:r>
            <a:endParaRPr dirty="0">
              <a:latin typeface="Courier New"/>
              <a:cs typeface="Courier New"/>
            </a:endParaRPr>
          </a:p>
          <a:p>
            <a:pPr>
              <a:spcBef>
                <a:spcPts val="11"/>
              </a:spcBef>
            </a:pPr>
            <a:endParaRPr dirty="0">
              <a:latin typeface="Times New Roman"/>
              <a:cs typeface="Times New Roman"/>
            </a:endParaRPr>
          </a:p>
          <a:p>
            <a:pPr marL="7144"/>
            <a:r>
              <a:rPr b="1" spc="-3" dirty="0">
                <a:solidFill>
                  <a:srgbClr val="FFFF00"/>
                </a:solidFill>
                <a:latin typeface="Courier New"/>
                <a:cs typeface="Courier New"/>
              </a:rPr>
              <a:t>print </a:t>
            </a:r>
            <a:r>
              <a:rPr b="1" spc="-3" dirty="0">
                <a:solidFill>
                  <a:srgbClr val="FF7E00"/>
                </a:solidFill>
                <a:latin typeface="Courier New"/>
                <a:cs typeface="Courier New"/>
              </a:rPr>
              <a:t>'After',</a:t>
            </a:r>
            <a:r>
              <a:rPr b="1" spc="-14" dirty="0">
                <a:solidFill>
                  <a:srgbClr val="FF7E00"/>
                </a:solidFill>
                <a:latin typeface="Courier New"/>
                <a:cs typeface="Courier New"/>
              </a:rPr>
              <a:t> </a:t>
            </a:r>
            <a:r>
              <a:rPr b="1" spc="-3" dirty="0">
                <a:solidFill>
                  <a:srgbClr val="00FF00"/>
                </a:solidFill>
                <a:latin typeface="Courier New"/>
                <a:cs typeface="Courier New"/>
              </a:rPr>
              <a:t>smallest_so_far</a:t>
            </a:r>
            <a:endParaRPr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4314" y="5182587"/>
            <a:ext cx="7782486" cy="314990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z="2000" spc="-93" dirty="0">
                <a:solidFill>
                  <a:srgbClr val="FFFFFF"/>
                </a:solidFill>
                <a:latin typeface="Verdana"/>
                <a:cs typeface="Verdana"/>
              </a:rPr>
              <a:t>We</a:t>
            </a:r>
            <a:r>
              <a:rPr sz="2000" spc="-2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143" dirty="0">
                <a:solidFill>
                  <a:srgbClr val="FFFFFF"/>
                </a:solidFill>
                <a:latin typeface="Verdana"/>
                <a:cs typeface="Verdana"/>
              </a:rPr>
              <a:t>switch</a:t>
            </a:r>
            <a:r>
              <a:rPr sz="2000" spc="-2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141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000" spc="-2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157" dirty="0">
                <a:solidFill>
                  <a:srgbClr val="FFFFFF"/>
                </a:solidFill>
                <a:latin typeface="Verdana"/>
                <a:cs typeface="Verdana"/>
              </a:rPr>
              <a:t>variable</a:t>
            </a:r>
            <a:r>
              <a:rPr sz="2000"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169" dirty="0">
                <a:solidFill>
                  <a:srgbClr val="FFFFFF"/>
                </a:solidFill>
                <a:latin typeface="Verdana"/>
                <a:cs typeface="Verdana"/>
              </a:rPr>
              <a:t>name</a:t>
            </a:r>
            <a:r>
              <a:rPr sz="2000" spc="-2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104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000" spc="-23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146" dirty="0">
                <a:solidFill>
                  <a:srgbClr val="00FF00"/>
                </a:solidFill>
                <a:latin typeface="Verdana"/>
                <a:cs typeface="Verdana"/>
              </a:rPr>
              <a:t>smallest_so_far</a:t>
            </a:r>
            <a:r>
              <a:rPr sz="2000" spc="-233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z="2000" spc="-157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000"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143" dirty="0">
                <a:solidFill>
                  <a:srgbClr val="FFFFFF"/>
                </a:solidFill>
                <a:latin typeface="Verdana"/>
                <a:cs typeface="Verdana"/>
              </a:rPr>
              <a:t>switch</a:t>
            </a:r>
            <a:r>
              <a:rPr sz="2000" spc="-2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141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000" spc="-233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748" dirty="0">
                <a:solidFill>
                  <a:srgbClr val="00FFFF"/>
                </a:solidFill>
                <a:latin typeface="Verdana"/>
                <a:cs typeface="Verdana"/>
              </a:rPr>
              <a:t>&gt;</a:t>
            </a:r>
            <a:r>
              <a:rPr sz="2000" spc="-230" dirty="0">
                <a:solidFill>
                  <a:srgbClr val="00FFFF"/>
                </a:solidFill>
                <a:latin typeface="Verdana"/>
                <a:cs typeface="Verdana"/>
              </a:rPr>
              <a:t> </a:t>
            </a:r>
            <a:r>
              <a:rPr sz="2000" spc="-104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000" spc="-2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745" dirty="0">
                <a:solidFill>
                  <a:srgbClr val="00FFFF"/>
                </a:solidFill>
                <a:latin typeface="Verdana"/>
                <a:cs typeface="Verdana"/>
              </a:rPr>
              <a:t>&lt;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8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3639" y="2432111"/>
            <a:ext cx="4137303" cy="2075255"/>
          </a:xfrm>
          <a:prstGeom prst="rect">
            <a:avLst/>
          </a:prstGeom>
        </p:spPr>
        <p:txBody>
          <a:bodyPr vert="horz" wrap="square" lIns="0" tIns="4643" rIns="0" bIns="0" rtlCol="0">
            <a:spAutoFit/>
          </a:bodyPr>
          <a:lstStyle/>
          <a:p>
            <a:pPr marL="7144" marR="2454235">
              <a:lnSpc>
                <a:spcPct val="101000"/>
              </a:lnSpc>
              <a:spcBef>
                <a:spcPts val="37"/>
              </a:spcBef>
            </a:pPr>
            <a:r>
              <a:rPr sz="1463" b="1" spc="-3" dirty="0">
                <a:solidFill>
                  <a:srgbClr val="00FF00"/>
                </a:solidFill>
                <a:latin typeface="Courier New"/>
                <a:cs typeface="Courier New"/>
              </a:rPr>
              <a:t>smallest </a:t>
            </a:r>
            <a:r>
              <a:rPr sz="1463" b="1" dirty="0">
                <a:solidFill>
                  <a:srgbClr val="00FF00"/>
                </a:solidFill>
                <a:latin typeface="Courier New"/>
                <a:cs typeface="Courier New"/>
              </a:rPr>
              <a:t>=</a:t>
            </a:r>
            <a:r>
              <a:rPr sz="1463" b="1" spc="-56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sz="1463" b="1" spc="-3" dirty="0">
                <a:solidFill>
                  <a:srgbClr val="FFFF00"/>
                </a:solidFill>
                <a:latin typeface="Courier New"/>
                <a:cs typeface="Courier New"/>
              </a:rPr>
              <a:t>None  print</a:t>
            </a:r>
            <a:r>
              <a:rPr sz="1463" b="1" spc="-31" dirty="0">
                <a:solidFill>
                  <a:srgbClr val="FFFF00"/>
                </a:solidFill>
                <a:latin typeface="Courier New"/>
                <a:cs typeface="Courier New"/>
              </a:rPr>
              <a:t> </a:t>
            </a:r>
            <a:r>
              <a:rPr sz="1463" b="1" spc="-3" dirty="0">
                <a:solidFill>
                  <a:srgbClr val="FF7E00"/>
                </a:solidFill>
                <a:latin typeface="Courier New"/>
                <a:cs typeface="Courier New"/>
              </a:rPr>
              <a:t>'Before'</a:t>
            </a:r>
            <a:endParaRPr sz="1463">
              <a:latin typeface="Courier New"/>
              <a:cs typeface="Courier New"/>
            </a:endParaRPr>
          </a:p>
          <a:p>
            <a:pPr marL="452557" marR="2858" indent="-445770">
              <a:lnSpc>
                <a:spcPts val="1772"/>
              </a:lnSpc>
              <a:spcBef>
                <a:spcPts val="62"/>
              </a:spcBef>
            </a:pPr>
            <a:r>
              <a:rPr sz="1463" b="1" spc="-3" dirty="0">
                <a:solidFill>
                  <a:srgbClr val="FFFF00"/>
                </a:solidFill>
                <a:latin typeface="Courier New"/>
                <a:cs typeface="Courier New"/>
              </a:rPr>
              <a:t>for </a:t>
            </a:r>
            <a:r>
              <a:rPr sz="1463" b="1" spc="-3" dirty="0">
                <a:solidFill>
                  <a:srgbClr val="FF00FF"/>
                </a:solidFill>
                <a:latin typeface="Courier New"/>
                <a:cs typeface="Courier New"/>
              </a:rPr>
              <a:t>value </a:t>
            </a:r>
            <a:r>
              <a:rPr sz="1463" b="1" spc="-3" dirty="0">
                <a:solidFill>
                  <a:srgbClr val="FFFFFF"/>
                </a:solidFill>
                <a:latin typeface="Courier New"/>
                <a:cs typeface="Courier New"/>
              </a:rPr>
              <a:t>in </a:t>
            </a:r>
            <a:r>
              <a:rPr sz="1463" b="1" spc="-3" dirty="0">
                <a:solidFill>
                  <a:srgbClr val="FF00FF"/>
                </a:solidFill>
                <a:latin typeface="Courier New"/>
                <a:cs typeface="Courier New"/>
              </a:rPr>
              <a:t>[9, 41, 12, 3, 74, 15] </a:t>
            </a:r>
            <a:r>
              <a:rPr sz="1463" b="1" dirty="0">
                <a:solidFill>
                  <a:srgbClr val="FF00FF"/>
                </a:solidFill>
                <a:latin typeface="Courier New"/>
                <a:cs typeface="Courier New"/>
              </a:rPr>
              <a:t>:  </a:t>
            </a:r>
            <a:r>
              <a:rPr sz="1463" b="1" spc="-3" dirty="0">
                <a:solidFill>
                  <a:srgbClr val="FFFF00"/>
                </a:solidFill>
                <a:latin typeface="Courier New"/>
                <a:cs typeface="Courier New"/>
              </a:rPr>
              <a:t>if </a:t>
            </a:r>
            <a:r>
              <a:rPr sz="1463" b="1" spc="-3" dirty="0">
                <a:solidFill>
                  <a:srgbClr val="00FF00"/>
                </a:solidFill>
                <a:latin typeface="Courier New"/>
                <a:cs typeface="Courier New"/>
              </a:rPr>
              <a:t>smallest </a:t>
            </a:r>
            <a:r>
              <a:rPr sz="1463" b="1" spc="-3" dirty="0">
                <a:solidFill>
                  <a:srgbClr val="FFFF00"/>
                </a:solidFill>
                <a:latin typeface="Courier New"/>
                <a:cs typeface="Courier New"/>
              </a:rPr>
              <a:t>is </a:t>
            </a:r>
            <a:r>
              <a:rPr sz="1463" b="1" spc="-3" dirty="0">
                <a:solidFill>
                  <a:srgbClr val="00FF00"/>
                </a:solidFill>
                <a:latin typeface="Courier New"/>
                <a:cs typeface="Courier New"/>
              </a:rPr>
              <a:t>None</a:t>
            </a:r>
            <a:r>
              <a:rPr sz="1463" b="1" spc="-14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sz="1463" b="1" dirty="0">
                <a:solidFill>
                  <a:srgbClr val="FF00FF"/>
                </a:solidFill>
                <a:latin typeface="Courier New"/>
                <a:cs typeface="Courier New"/>
              </a:rPr>
              <a:t>:</a:t>
            </a:r>
            <a:endParaRPr sz="1463">
              <a:latin typeface="Courier New"/>
              <a:cs typeface="Courier New"/>
            </a:endParaRPr>
          </a:p>
          <a:p>
            <a:pPr marL="452557" marR="1116925" indent="445770">
              <a:lnSpc>
                <a:spcPts val="1772"/>
              </a:lnSpc>
            </a:pPr>
            <a:r>
              <a:rPr sz="1463" b="1" spc="-3" dirty="0">
                <a:solidFill>
                  <a:srgbClr val="00FF00"/>
                </a:solidFill>
                <a:latin typeface="Courier New"/>
                <a:cs typeface="Courier New"/>
              </a:rPr>
              <a:t>smallest </a:t>
            </a:r>
            <a:r>
              <a:rPr sz="1463" b="1" dirty="0">
                <a:solidFill>
                  <a:srgbClr val="FF00FF"/>
                </a:solidFill>
                <a:latin typeface="Courier New"/>
                <a:cs typeface="Courier New"/>
              </a:rPr>
              <a:t>= </a:t>
            </a:r>
            <a:r>
              <a:rPr sz="1463" b="1" spc="-3" dirty="0">
                <a:solidFill>
                  <a:srgbClr val="FF00FF"/>
                </a:solidFill>
                <a:latin typeface="Courier New"/>
                <a:cs typeface="Courier New"/>
              </a:rPr>
              <a:t>value  </a:t>
            </a:r>
            <a:r>
              <a:rPr sz="1463" b="1" spc="-3" dirty="0">
                <a:solidFill>
                  <a:srgbClr val="FFFF00"/>
                </a:solidFill>
                <a:latin typeface="Courier New"/>
                <a:cs typeface="Courier New"/>
              </a:rPr>
              <a:t>elif </a:t>
            </a:r>
            <a:r>
              <a:rPr sz="1463" b="1" spc="-3" dirty="0">
                <a:solidFill>
                  <a:srgbClr val="FF00FF"/>
                </a:solidFill>
                <a:latin typeface="Courier New"/>
                <a:cs typeface="Courier New"/>
              </a:rPr>
              <a:t>value </a:t>
            </a:r>
            <a:r>
              <a:rPr sz="1463" b="1" dirty="0">
                <a:solidFill>
                  <a:srgbClr val="FF00FF"/>
                </a:solidFill>
                <a:latin typeface="Courier New"/>
                <a:cs typeface="Courier New"/>
              </a:rPr>
              <a:t>&lt; </a:t>
            </a:r>
            <a:r>
              <a:rPr sz="1463" b="1" spc="-3" dirty="0">
                <a:solidFill>
                  <a:srgbClr val="00FF00"/>
                </a:solidFill>
                <a:latin typeface="Courier New"/>
                <a:cs typeface="Courier New"/>
              </a:rPr>
              <a:t>smallest</a:t>
            </a:r>
            <a:r>
              <a:rPr sz="1463" b="1" spc="-53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sz="1463" b="1" dirty="0">
                <a:solidFill>
                  <a:srgbClr val="FF00FF"/>
                </a:solidFill>
                <a:latin typeface="Courier New"/>
                <a:cs typeface="Courier New"/>
              </a:rPr>
              <a:t>:</a:t>
            </a:r>
            <a:endParaRPr sz="1463">
              <a:latin typeface="Courier New"/>
              <a:cs typeface="Courier New"/>
            </a:endParaRPr>
          </a:p>
          <a:p>
            <a:pPr marL="452557" marR="1339810" indent="445770">
              <a:lnSpc>
                <a:spcPts val="1772"/>
              </a:lnSpc>
            </a:pPr>
            <a:r>
              <a:rPr sz="1463" b="1" spc="-3" dirty="0">
                <a:solidFill>
                  <a:srgbClr val="00FF00"/>
                </a:solidFill>
                <a:latin typeface="Courier New"/>
                <a:cs typeface="Courier New"/>
              </a:rPr>
              <a:t>smallest </a:t>
            </a:r>
            <a:r>
              <a:rPr sz="1463" b="1" dirty="0">
                <a:solidFill>
                  <a:srgbClr val="FF00FF"/>
                </a:solidFill>
                <a:latin typeface="Courier New"/>
                <a:cs typeface="Courier New"/>
              </a:rPr>
              <a:t>= </a:t>
            </a:r>
            <a:r>
              <a:rPr sz="1463" b="1" spc="-3" dirty="0">
                <a:solidFill>
                  <a:srgbClr val="FF00FF"/>
                </a:solidFill>
                <a:latin typeface="Courier New"/>
                <a:cs typeface="Courier New"/>
              </a:rPr>
              <a:t>value  </a:t>
            </a:r>
            <a:r>
              <a:rPr sz="1463" b="1" spc="-3" dirty="0">
                <a:solidFill>
                  <a:srgbClr val="FFFF00"/>
                </a:solidFill>
                <a:latin typeface="Courier New"/>
                <a:cs typeface="Courier New"/>
              </a:rPr>
              <a:t>print </a:t>
            </a:r>
            <a:r>
              <a:rPr sz="1463" b="1" spc="-3" dirty="0">
                <a:solidFill>
                  <a:srgbClr val="00FF00"/>
                </a:solidFill>
                <a:latin typeface="Courier New"/>
                <a:cs typeface="Courier New"/>
              </a:rPr>
              <a:t>smallest,</a:t>
            </a:r>
            <a:r>
              <a:rPr sz="1463" b="1" spc="-53" dirty="0">
                <a:solidFill>
                  <a:srgbClr val="00FF00"/>
                </a:solidFill>
                <a:latin typeface="Courier New"/>
                <a:cs typeface="Courier New"/>
              </a:rPr>
              <a:t> </a:t>
            </a:r>
            <a:r>
              <a:rPr sz="1463" b="1" spc="-3" dirty="0">
                <a:solidFill>
                  <a:srgbClr val="FF00FF"/>
                </a:solidFill>
                <a:latin typeface="Courier New"/>
                <a:cs typeface="Courier New"/>
              </a:rPr>
              <a:t>value</a:t>
            </a:r>
            <a:endParaRPr sz="1463">
              <a:latin typeface="Courier New"/>
              <a:cs typeface="Courier New"/>
            </a:endParaRPr>
          </a:p>
          <a:p>
            <a:pPr marL="7144">
              <a:lnSpc>
                <a:spcPts val="1710"/>
              </a:lnSpc>
            </a:pPr>
            <a:r>
              <a:rPr sz="1463" b="1" spc="-3" dirty="0">
                <a:solidFill>
                  <a:srgbClr val="FFFF00"/>
                </a:solidFill>
                <a:latin typeface="Courier New"/>
                <a:cs typeface="Courier New"/>
              </a:rPr>
              <a:t>print </a:t>
            </a:r>
            <a:r>
              <a:rPr sz="1463" b="1" spc="-3" dirty="0">
                <a:solidFill>
                  <a:srgbClr val="FF7E00"/>
                </a:solidFill>
                <a:latin typeface="Courier New"/>
                <a:cs typeface="Courier New"/>
              </a:rPr>
              <a:t>'After',</a:t>
            </a:r>
            <a:r>
              <a:rPr sz="1463" b="1" spc="-11" dirty="0">
                <a:solidFill>
                  <a:srgbClr val="FF7E00"/>
                </a:solidFill>
                <a:latin typeface="Courier New"/>
                <a:cs typeface="Courier New"/>
              </a:rPr>
              <a:t> </a:t>
            </a:r>
            <a:r>
              <a:rPr sz="1463" b="1" spc="-3" dirty="0">
                <a:solidFill>
                  <a:srgbClr val="00FF00"/>
                </a:solidFill>
                <a:latin typeface="Courier New"/>
                <a:cs typeface="Courier New"/>
              </a:rPr>
              <a:t>smallest</a:t>
            </a:r>
            <a:endParaRPr sz="1463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4456" y="2395309"/>
            <a:ext cx="1897380" cy="2344970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 marR="2858">
              <a:spcBef>
                <a:spcPts val="56"/>
              </a:spcBef>
            </a:pPr>
            <a:r>
              <a:rPr sz="1688" spc="-208" dirty="0">
                <a:solidFill>
                  <a:srgbClr val="FFFFFF"/>
                </a:solidFill>
                <a:latin typeface="Verdana"/>
                <a:cs typeface="Verdana"/>
              </a:rPr>
              <a:t>$ </a:t>
            </a:r>
            <a:r>
              <a:rPr sz="1688" spc="-124" dirty="0">
                <a:solidFill>
                  <a:srgbClr val="FFFF00"/>
                </a:solidFill>
                <a:latin typeface="Verdana"/>
                <a:cs typeface="Verdana"/>
              </a:rPr>
              <a:t>python</a:t>
            </a:r>
            <a:r>
              <a:rPr sz="1688" spc="-242" dirty="0">
                <a:solidFill>
                  <a:srgbClr val="FFFF00"/>
                </a:solidFill>
                <a:latin typeface="Verdana"/>
                <a:cs typeface="Verdana"/>
              </a:rPr>
              <a:t> </a:t>
            </a:r>
            <a:r>
              <a:rPr sz="1688" spc="-149" dirty="0">
                <a:solidFill>
                  <a:srgbClr val="FFFF00"/>
                </a:solidFill>
                <a:latin typeface="Verdana"/>
                <a:cs typeface="Verdana"/>
              </a:rPr>
              <a:t>smallest.py  </a:t>
            </a:r>
            <a:r>
              <a:rPr sz="1688" spc="-124" dirty="0">
                <a:solidFill>
                  <a:srgbClr val="FF7E00"/>
                </a:solidFill>
                <a:latin typeface="Verdana"/>
                <a:cs typeface="Verdana"/>
              </a:rPr>
              <a:t>Before</a:t>
            </a:r>
            <a:endParaRPr sz="1688" dirty="0">
              <a:latin typeface="Verdana"/>
              <a:cs typeface="Verdana"/>
            </a:endParaRPr>
          </a:p>
          <a:p>
            <a:pPr marL="7144"/>
            <a:r>
              <a:rPr sz="1688" spc="-113" dirty="0">
                <a:solidFill>
                  <a:srgbClr val="00FF00"/>
                </a:solidFill>
                <a:latin typeface="Verdana"/>
                <a:cs typeface="Verdana"/>
              </a:rPr>
              <a:t>9</a:t>
            </a:r>
            <a:r>
              <a:rPr sz="1688" spc="-217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lang="en-US" sz="1688" spc="-217" dirty="0" smtClean="0">
                <a:solidFill>
                  <a:srgbClr val="00FF00"/>
                </a:solidFill>
                <a:latin typeface="Verdana"/>
                <a:cs typeface="Verdana"/>
              </a:rPr>
              <a:t>   </a:t>
            </a:r>
            <a:r>
              <a:rPr sz="1688" spc="-113" dirty="0" smtClean="0">
                <a:solidFill>
                  <a:srgbClr val="FF00FF"/>
                </a:solidFill>
                <a:latin typeface="Verdana"/>
                <a:cs typeface="Verdana"/>
              </a:rPr>
              <a:t>9</a:t>
            </a:r>
            <a:endParaRPr sz="1688" dirty="0">
              <a:latin typeface="Verdana"/>
              <a:cs typeface="Verdana"/>
            </a:endParaRPr>
          </a:p>
          <a:p>
            <a:pPr marL="7144"/>
            <a:r>
              <a:rPr sz="1688" spc="-113" dirty="0">
                <a:solidFill>
                  <a:srgbClr val="00FF00"/>
                </a:solidFill>
                <a:latin typeface="Verdana"/>
                <a:cs typeface="Verdana"/>
              </a:rPr>
              <a:t>9</a:t>
            </a:r>
            <a:r>
              <a:rPr sz="1688" spc="-264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lang="en-US" sz="1688" spc="-264" dirty="0" smtClean="0">
                <a:solidFill>
                  <a:srgbClr val="00FF00"/>
                </a:solidFill>
                <a:latin typeface="Verdana"/>
                <a:cs typeface="Verdana"/>
              </a:rPr>
              <a:t>   </a:t>
            </a:r>
            <a:r>
              <a:rPr sz="1688" spc="-304" dirty="0" smtClean="0">
                <a:solidFill>
                  <a:srgbClr val="FF00FF"/>
                </a:solidFill>
                <a:latin typeface="Verdana"/>
                <a:cs typeface="Verdana"/>
              </a:rPr>
              <a:t>41</a:t>
            </a:r>
            <a:endParaRPr sz="1688" dirty="0">
              <a:latin typeface="Verdana"/>
              <a:cs typeface="Verdana"/>
            </a:endParaRPr>
          </a:p>
          <a:p>
            <a:pPr marL="7144"/>
            <a:r>
              <a:rPr sz="1688" spc="-113" dirty="0">
                <a:solidFill>
                  <a:srgbClr val="00FF00"/>
                </a:solidFill>
                <a:latin typeface="Verdana"/>
                <a:cs typeface="Verdana"/>
              </a:rPr>
              <a:t>9</a:t>
            </a:r>
            <a:r>
              <a:rPr sz="1688" spc="-267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lang="en-US" sz="1688" spc="-267" dirty="0" smtClean="0">
                <a:solidFill>
                  <a:srgbClr val="00FF00"/>
                </a:solidFill>
                <a:latin typeface="Verdana"/>
                <a:cs typeface="Verdana"/>
              </a:rPr>
              <a:t>   </a:t>
            </a:r>
            <a:r>
              <a:rPr sz="1688" spc="-332" dirty="0" smtClean="0">
                <a:solidFill>
                  <a:srgbClr val="FF00FF"/>
                </a:solidFill>
                <a:latin typeface="Verdana"/>
                <a:cs typeface="Verdana"/>
              </a:rPr>
              <a:t>12</a:t>
            </a:r>
            <a:endParaRPr sz="1688" dirty="0">
              <a:latin typeface="Verdana"/>
              <a:cs typeface="Verdana"/>
            </a:endParaRPr>
          </a:p>
          <a:p>
            <a:pPr marL="7144"/>
            <a:r>
              <a:rPr sz="1688" spc="-152" dirty="0">
                <a:solidFill>
                  <a:srgbClr val="00FF00"/>
                </a:solidFill>
                <a:latin typeface="Verdana"/>
                <a:cs typeface="Verdana"/>
              </a:rPr>
              <a:t>3</a:t>
            </a:r>
            <a:r>
              <a:rPr sz="1688" spc="-217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lang="en-US" sz="1688" spc="-217" dirty="0" smtClean="0">
                <a:solidFill>
                  <a:srgbClr val="00FF00"/>
                </a:solidFill>
                <a:latin typeface="Verdana"/>
                <a:cs typeface="Verdana"/>
              </a:rPr>
              <a:t>   </a:t>
            </a:r>
            <a:r>
              <a:rPr sz="1688" spc="-152" dirty="0" smtClean="0">
                <a:solidFill>
                  <a:srgbClr val="FF00FF"/>
                </a:solidFill>
                <a:latin typeface="Verdana"/>
                <a:cs typeface="Verdana"/>
              </a:rPr>
              <a:t>3</a:t>
            </a:r>
            <a:endParaRPr sz="1688" dirty="0">
              <a:latin typeface="Verdana"/>
              <a:cs typeface="Verdana"/>
            </a:endParaRPr>
          </a:p>
          <a:p>
            <a:pPr marL="7144"/>
            <a:r>
              <a:rPr sz="1688" spc="-152" dirty="0">
                <a:solidFill>
                  <a:srgbClr val="00FF00"/>
                </a:solidFill>
                <a:latin typeface="Verdana"/>
                <a:cs typeface="Verdana"/>
              </a:rPr>
              <a:t>3</a:t>
            </a:r>
            <a:r>
              <a:rPr sz="1688" spc="-217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lang="en-US" sz="1688" spc="-217" dirty="0" smtClean="0">
                <a:solidFill>
                  <a:srgbClr val="00FF00"/>
                </a:solidFill>
                <a:latin typeface="Verdana"/>
                <a:cs typeface="Verdana"/>
              </a:rPr>
              <a:t>   </a:t>
            </a:r>
            <a:r>
              <a:rPr sz="1688" spc="-180" dirty="0" smtClean="0">
                <a:solidFill>
                  <a:srgbClr val="FF00FF"/>
                </a:solidFill>
                <a:latin typeface="Verdana"/>
                <a:cs typeface="Verdana"/>
              </a:rPr>
              <a:t>74</a:t>
            </a:r>
            <a:endParaRPr sz="1688" dirty="0">
              <a:latin typeface="Verdana"/>
              <a:cs typeface="Verdana"/>
            </a:endParaRPr>
          </a:p>
          <a:p>
            <a:pPr marL="7144"/>
            <a:r>
              <a:rPr sz="1688" spc="-152" dirty="0">
                <a:solidFill>
                  <a:srgbClr val="00FF00"/>
                </a:solidFill>
                <a:latin typeface="Verdana"/>
                <a:cs typeface="Verdana"/>
              </a:rPr>
              <a:t>3</a:t>
            </a:r>
            <a:r>
              <a:rPr sz="1688" spc="-217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lang="en-US" sz="1688" spc="-217" dirty="0" smtClean="0">
                <a:solidFill>
                  <a:srgbClr val="00FF00"/>
                </a:solidFill>
                <a:latin typeface="Verdana"/>
                <a:cs typeface="Verdana"/>
              </a:rPr>
              <a:t>    </a:t>
            </a:r>
            <a:r>
              <a:rPr sz="1688" spc="-318" dirty="0" smtClean="0">
                <a:solidFill>
                  <a:srgbClr val="FF00FF"/>
                </a:solidFill>
                <a:latin typeface="Verdana"/>
                <a:cs typeface="Verdana"/>
              </a:rPr>
              <a:t>15</a:t>
            </a:r>
            <a:endParaRPr sz="1688" dirty="0">
              <a:latin typeface="Verdana"/>
              <a:cs typeface="Verdana"/>
            </a:endParaRPr>
          </a:p>
          <a:p>
            <a:pPr marL="7144"/>
            <a:r>
              <a:rPr sz="1688" spc="-115" dirty="0">
                <a:solidFill>
                  <a:srgbClr val="FF7E00"/>
                </a:solidFill>
                <a:latin typeface="Verdana"/>
                <a:cs typeface="Verdana"/>
              </a:rPr>
              <a:t>After</a:t>
            </a:r>
            <a:r>
              <a:rPr sz="1688" spc="-217" dirty="0">
                <a:solidFill>
                  <a:srgbClr val="FF7E00"/>
                </a:solidFill>
                <a:latin typeface="Verdana"/>
                <a:cs typeface="Verdana"/>
              </a:rPr>
              <a:t> </a:t>
            </a:r>
            <a:r>
              <a:rPr sz="1688" spc="-152" dirty="0">
                <a:solidFill>
                  <a:srgbClr val="00FF00"/>
                </a:solidFill>
                <a:latin typeface="Verdana"/>
                <a:cs typeface="Verdana"/>
              </a:rPr>
              <a:t>3</a:t>
            </a:r>
            <a:endParaRPr sz="1688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1363" y="5137207"/>
            <a:ext cx="7738824" cy="644311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936903" marR="2858" indent="-930116">
              <a:lnSpc>
                <a:spcPct val="115199"/>
              </a:lnSpc>
              <a:spcBef>
                <a:spcPts val="56"/>
              </a:spcBef>
            </a:pPr>
            <a:r>
              <a:rPr spc="-93" dirty="0">
                <a:solidFill>
                  <a:srgbClr val="FFFFFF"/>
                </a:solidFill>
                <a:latin typeface="Verdana"/>
                <a:cs typeface="Verdana"/>
              </a:rPr>
              <a:t>We</a:t>
            </a:r>
            <a:r>
              <a:rPr spc="-2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10" dirty="0">
                <a:solidFill>
                  <a:srgbClr val="FFFFFF"/>
                </a:solidFill>
                <a:latin typeface="Verdana"/>
                <a:cs typeface="Verdana"/>
              </a:rPr>
              <a:t>still</a:t>
            </a:r>
            <a:r>
              <a:rPr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80" dirty="0">
                <a:solidFill>
                  <a:srgbClr val="FFFFFF"/>
                </a:solidFill>
                <a:latin typeface="Verdana"/>
                <a:cs typeface="Verdana"/>
              </a:rPr>
              <a:t>have</a:t>
            </a:r>
            <a:r>
              <a:rPr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219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57" dirty="0">
                <a:solidFill>
                  <a:srgbClr val="FFFFFF"/>
                </a:solidFill>
                <a:latin typeface="Verdana"/>
                <a:cs typeface="Verdana"/>
              </a:rPr>
              <a:t>variable</a:t>
            </a:r>
            <a:r>
              <a:rPr spc="-2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49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55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41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pc="-233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46" dirty="0">
                <a:solidFill>
                  <a:srgbClr val="00FF00"/>
                </a:solidFill>
                <a:latin typeface="Verdana"/>
                <a:cs typeface="Verdana"/>
              </a:rPr>
              <a:t>smallest</a:t>
            </a:r>
            <a:r>
              <a:rPr spc="-228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pc="-149" dirty="0">
                <a:solidFill>
                  <a:srgbClr val="FFFFFF"/>
                </a:solidFill>
                <a:latin typeface="Verdana"/>
                <a:cs typeface="Verdana"/>
              </a:rPr>
              <a:t>so</a:t>
            </a:r>
            <a:r>
              <a:rPr spc="-2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86" dirty="0">
                <a:solidFill>
                  <a:srgbClr val="FFFFFF"/>
                </a:solidFill>
                <a:latin typeface="Verdana"/>
                <a:cs typeface="Verdana"/>
              </a:rPr>
              <a:t>far.</a:t>
            </a:r>
            <a:r>
              <a:rPr spc="183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5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29" dirty="0">
                <a:solidFill>
                  <a:srgbClr val="FFFFFF"/>
                </a:solidFill>
                <a:latin typeface="Verdana"/>
                <a:cs typeface="Verdana"/>
              </a:rPr>
              <a:t>first</a:t>
            </a:r>
            <a:r>
              <a:rPr spc="-2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35" dirty="0">
                <a:solidFill>
                  <a:srgbClr val="FFFFFF"/>
                </a:solidFill>
                <a:latin typeface="Verdana"/>
                <a:cs typeface="Verdana"/>
              </a:rPr>
              <a:t>time</a:t>
            </a:r>
            <a:r>
              <a:rPr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66" dirty="0">
                <a:solidFill>
                  <a:srgbClr val="FFFFFF"/>
                </a:solidFill>
                <a:latin typeface="Verdana"/>
                <a:cs typeface="Verdana"/>
              </a:rPr>
              <a:t>through</a:t>
            </a:r>
            <a:r>
              <a:rPr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41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98" dirty="0">
                <a:solidFill>
                  <a:srgbClr val="FFFFFF"/>
                </a:solidFill>
                <a:latin typeface="Verdana"/>
                <a:cs typeface="Verdana"/>
              </a:rPr>
              <a:t>loop  </a:t>
            </a:r>
            <a:r>
              <a:rPr spc="-146" dirty="0">
                <a:solidFill>
                  <a:srgbClr val="00FF00"/>
                </a:solidFill>
                <a:latin typeface="Verdana"/>
                <a:cs typeface="Verdana"/>
              </a:rPr>
              <a:t>smallest</a:t>
            </a:r>
            <a:r>
              <a:rPr spc="-230" dirty="0">
                <a:solidFill>
                  <a:srgbClr val="00FF00"/>
                </a:solidFill>
                <a:latin typeface="Verdana"/>
                <a:cs typeface="Verdana"/>
              </a:rPr>
              <a:t> </a:t>
            </a:r>
            <a:r>
              <a:rPr spc="-155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pc="-2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49" dirty="0">
                <a:solidFill>
                  <a:srgbClr val="FFFF00"/>
                </a:solidFill>
                <a:latin typeface="Verdana"/>
                <a:cs typeface="Verdana"/>
              </a:rPr>
              <a:t>None</a:t>
            </a:r>
            <a:r>
              <a:rPr spc="-149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pc="-2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49" dirty="0">
                <a:solidFill>
                  <a:srgbClr val="FFFFFF"/>
                </a:solidFill>
                <a:latin typeface="Verdana"/>
                <a:cs typeface="Verdana"/>
              </a:rPr>
              <a:t>so</a:t>
            </a:r>
            <a:r>
              <a:rPr spc="-2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60" dirty="0">
                <a:solidFill>
                  <a:srgbClr val="FFFFFF"/>
                </a:solidFill>
                <a:latin typeface="Verdana"/>
                <a:cs typeface="Verdana"/>
              </a:rPr>
              <a:t>we</a:t>
            </a:r>
            <a:r>
              <a:rPr spc="-2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83" dirty="0">
                <a:solidFill>
                  <a:srgbClr val="FFFFFF"/>
                </a:solidFill>
                <a:latin typeface="Verdana"/>
                <a:cs typeface="Verdana"/>
              </a:rPr>
              <a:t>take</a:t>
            </a:r>
            <a:r>
              <a:rPr spc="-2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41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29" dirty="0">
                <a:solidFill>
                  <a:srgbClr val="FFFFFF"/>
                </a:solidFill>
                <a:latin typeface="Verdana"/>
                <a:cs typeface="Verdana"/>
              </a:rPr>
              <a:t>first</a:t>
            </a:r>
            <a:r>
              <a:rPr spc="-233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63" dirty="0">
                <a:solidFill>
                  <a:srgbClr val="FF00FF"/>
                </a:solidFill>
                <a:latin typeface="Verdana"/>
                <a:cs typeface="Verdana"/>
              </a:rPr>
              <a:t>value</a:t>
            </a:r>
            <a:r>
              <a:rPr spc="-230" dirty="0">
                <a:solidFill>
                  <a:srgbClr val="FF00FF"/>
                </a:solidFill>
                <a:latin typeface="Verdana"/>
                <a:cs typeface="Verdana"/>
              </a:rPr>
              <a:t> </a:t>
            </a:r>
            <a:r>
              <a:rPr spc="-104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pc="-2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38" dirty="0">
                <a:solidFill>
                  <a:srgbClr val="FFFFFF"/>
                </a:solidFill>
                <a:latin typeface="Verdana"/>
                <a:cs typeface="Verdana"/>
              </a:rPr>
              <a:t>be</a:t>
            </a:r>
            <a:r>
              <a:rPr spc="-22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41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pc="-2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63" dirty="0">
                <a:solidFill>
                  <a:srgbClr val="00FF00"/>
                </a:solidFill>
                <a:latin typeface="Verdana"/>
                <a:cs typeface="Verdana"/>
              </a:rPr>
              <a:t>smallest</a:t>
            </a:r>
            <a:r>
              <a:rPr spc="-163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93290" y="1283773"/>
            <a:ext cx="5950744" cy="665086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spc="-318" dirty="0"/>
              <a:t>Finding </a:t>
            </a:r>
            <a:r>
              <a:rPr spc="-332" dirty="0"/>
              <a:t>the </a:t>
            </a:r>
            <a:r>
              <a:rPr spc="-349" dirty="0"/>
              <a:t>smallest</a:t>
            </a:r>
            <a:r>
              <a:rPr spc="-984" dirty="0"/>
              <a:t> </a:t>
            </a:r>
            <a:r>
              <a:rPr spc="-388" dirty="0"/>
              <a:t>value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69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381000"/>
            <a:ext cx="5181600" cy="438101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/>
          <a:p>
            <a:pPr marL="7144">
              <a:spcBef>
                <a:spcPts val="56"/>
              </a:spcBef>
            </a:pPr>
            <a:r>
              <a:rPr lang="en-US" sz="2800" spc="-6" dirty="0" smtClean="0">
                <a:latin typeface="Arial"/>
                <a:cs typeface="Arial"/>
              </a:rPr>
              <a:t>References /</a:t>
            </a:r>
            <a:r>
              <a:rPr sz="2800" spc="-6" dirty="0" smtClean="0">
                <a:latin typeface="Arial"/>
                <a:cs typeface="Arial"/>
              </a:rPr>
              <a:t>Acknowledgements 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8494" y="1447800"/>
            <a:ext cx="7812505" cy="2164927"/>
          </a:xfrm>
          <a:prstGeom prst="rect">
            <a:avLst/>
          </a:prstGeom>
        </p:spPr>
        <p:txBody>
          <a:bodyPr vert="horz" wrap="square" lIns="0" tIns="6072" rIns="0" bIns="0" rtlCol="0">
            <a:spAutoFit/>
          </a:bodyPr>
          <a:lstStyle/>
          <a:p>
            <a:pPr marL="7144" marR="2858">
              <a:lnSpc>
                <a:spcPct val="100699"/>
              </a:lnSpc>
              <a:spcBef>
                <a:spcPts val="48"/>
              </a:spcBef>
            </a:pPr>
            <a:r>
              <a:rPr lang="en-US" sz="1400" spc="-3" dirty="0" smtClean="0">
                <a:solidFill>
                  <a:schemeClr val="bg1"/>
                </a:solidFill>
                <a:latin typeface="Arial"/>
                <a:cs typeface="Arial"/>
              </a:rPr>
              <a:t>Courtesy to:</a:t>
            </a:r>
          </a:p>
          <a:p>
            <a:pPr marL="292894" marR="2858" indent="-285750">
              <a:lnSpc>
                <a:spcPct val="100699"/>
              </a:lnSpc>
              <a:spcBef>
                <a:spcPts val="48"/>
              </a:spcBef>
              <a:buFont typeface="Arial" panose="020B0604020202020204" pitchFamily="34" charset="0"/>
              <a:buChar char="•"/>
            </a:pPr>
            <a:r>
              <a:rPr sz="1400" spc="-3" dirty="0" smtClean="0">
                <a:solidFill>
                  <a:schemeClr val="bg1"/>
                </a:solidFill>
                <a:latin typeface="Arial"/>
                <a:cs typeface="Arial"/>
              </a:rPr>
              <a:t>Initial </a:t>
            </a:r>
            <a:r>
              <a:rPr sz="1400" spc="-3" dirty="0">
                <a:solidFill>
                  <a:schemeClr val="bg1"/>
                </a:solidFill>
                <a:latin typeface="Arial"/>
                <a:cs typeface="Arial"/>
              </a:rPr>
              <a:t>Development: Charles Severance, University of </a:t>
            </a:r>
            <a:r>
              <a:rPr sz="1400" dirty="0">
                <a:solidFill>
                  <a:schemeClr val="bg1"/>
                </a:solidFill>
                <a:latin typeface="Arial"/>
                <a:cs typeface="Arial"/>
              </a:rPr>
              <a:t>Michigan  </a:t>
            </a:r>
            <a:r>
              <a:rPr sz="1400" spc="-3" dirty="0">
                <a:solidFill>
                  <a:schemeClr val="bg1"/>
                </a:solidFill>
                <a:latin typeface="Arial"/>
                <a:cs typeface="Arial"/>
              </a:rPr>
              <a:t>School of</a:t>
            </a:r>
            <a:r>
              <a:rPr sz="1400" spc="-8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spc="-3" dirty="0">
                <a:solidFill>
                  <a:schemeClr val="bg1"/>
                </a:solidFill>
                <a:latin typeface="Arial"/>
                <a:cs typeface="Arial"/>
              </a:rPr>
              <a:t>Information</a:t>
            </a:r>
            <a:endParaRPr sz="14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spcBef>
                <a:spcPts val="3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Times New Roman"/>
                <a:cs typeface="Times New Roman"/>
              </a:rPr>
              <a:t>MIT University resources</a:t>
            </a:r>
          </a:p>
          <a:p>
            <a:pPr marL="285750" indent="-285750">
              <a:spcBef>
                <a:spcPts val="3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Times New Roman"/>
                <a:cs typeface="Times New Roman"/>
              </a:rPr>
              <a:t>Several latest Anonyms Internet resources</a:t>
            </a:r>
          </a:p>
          <a:p>
            <a:pPr marL="285750" indent="-285750">
              <a:spcBef>
                <a:spcPts val="3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Times New Roman"/>
                <a:cs typeface="Times New Roman"/>
              </a:rPr>
              <a:t>Several Books consultant</a:t>
            </a:r>
          </a:p>
          <a:p>
            <a:pPr marL="285750" indent="-285750">
              <a:spcBef>
                <a:spcPts val="3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Times New Roman"/>
                <a:cs typeface="Times New Roman"/>
              </a:rPr>
              <a:t>Self contribution and experience</a:t>
            </a:r>
          </a:p>
          <a:p>
            <a:pPr marL="285750" indent="-285750">
              <a:spcBef>
                <a:spcPts val="3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/>
                <a:cs typeface="Times New Roman"/>
                <a:hlinkClick r:id="rId2"/>
              </a:rPr>
              <a:t>https://www.python.org</a:t>
            </a:r>
            <a:r>
              <a:rPr lang="en-US" sz="1600" dirty="0" smtClean="0">
                <a:solidFill>
                  <a:schemeClr val="bg1"/>
                </a:solidFill>
                <a:latin typeface="Times New Roman"/>
                <a:cs typeface="Times New Roman"/>
                <a:hlinkClick r:id="rId2"/>
              </a:rPr>
              <a:t>/</a:t>
            </a:r>
            <a:r>
              <a:rPr lang="en-US" sz="1600" dirty="0" smtClean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</a:p>
          <a:p>
            <a:pPr marL="285750" indent="-285750">
              <a:spcBef>
                <a:spcPts val="3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Times New Roman"/>
                <a:cs typeface="Times New Roman"/>
              </a:rPr>
              <a:t>Anonyms resources including Internet, Books, Lectures, Videos, Blogs.</a:t>
            </a:r>
          </a:p>
          <a:p>
            <a:pPr marL="285750" indent="-285750">
              <a:spcBef>
                <a:spcPts val="3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Times New Roman"/>
                <a:cs typeface="Times New Roman"/>
              </a:rPr>
              <a:t>VS Code IDLE </a:t>
            </a:r>
            <a:endParaRPr sz="16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82</a:t>
            </a:fld>
            <a:endParaRPr lang="en-US"/>
          </a:p>
        </p:txBody>
      </p:sp>
      <p:sp>
        <p:nvSpPr>
          <p:cNvPr id="9" name="object 2"/>
          <p:cNvSpPr txBox="1">
            <a:spLocks/>
          </p:cNvSpPr>
          <p:nvPr/>
        </p:nvSpPr>
        <p:spPr>
          <a:xfrm>
            <a:off x="2362200" y="3962400"/>
            <a:ext cx="3830053" cy="930543"/>
          </a:xfrm>
          <a:prstGeom prst="rect">
            <a:avLst/>
          </a:prstGeom>
        </p:spPr>
        <p:txBody>
          <a:bodyPr vert="horz" wrap="square" lIns="0" tIns="7144" rIns="0" bIns="0" rtlCol="0">
            <a:spAutoFit/>
          </a:bodyPr>
          <a:lstStyle>
            <a:lvl1pPr>
              <a:defRPr sz="4275" b="0" i="0">
                <a:solidFill>
                  <a:srgbClr val="FFFF00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7144" eaLnBrk="1" fontAlgn="auto" hangingPunct="1">
              <a:spcBef>
                <a:spcPts val="56"/>
              </a:spcBef>
              <a:spcAft>
                <a:spcPts val="0"/>
              </a:spcAft>
            </a:pPr>
            <a:r>
              <a:rPr lang="en-US" sz="6000" kern="0" spc="-6" dirty="0" smtClean="0">
                <a:latin typeface="Arial"/>
                <a:cs typeface="Arial"/>
              </a:rPr>
              <a:t>Q &amp; A</a:t>
            </a:r>
            <a:endParaRPr lang="en-US" sz="6000" kern="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889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2817" y="132971"/>
            <a:ext cx="6998036" cy="1292662"/>
          </a:xfrm>
        </p:spPr>
        <p:txBody>
          <a:bodyPr/>
          <a:lstStyle/>
          <a:p>
            <a:r>
              <a:rPr lang="en-MY" sz="2800" dirty="0" smtClean="0"/>
              <a:t>Example</a:t>
            </a:r>
            <a:br>
              <a:rPr lang="en-MY" sz="2800" dirty="0" smtClean="0"/>
            </a:br>
            <a:r>
              <a:rPr lang="en-MY" sz="2800" dirty="0" smtClean="0"/>
              <a:t/>
            </a:r>
            <a:br>
              <a:rPr lang="en-MY" sz="2800" dirty="0" smtClean="0"/>
            </a:br>
            <a:r>
              <a:rPr lang="en-MY" sz="2800" dirty="0" smtClean="0"/>
              <a:t>Syntax Error:</a:t>
            </a:r>
            <a:endParaRPr lang="en-MY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7661" y="1928428"/>
            <a:ext cx="7408676" cy="623248"/>
          </a:xfrm>
        </p:spPr>
        <p:txBody>
          <a:bodyPr/>
          <a:lstStyle/>
          <a:p>
            <a:r>
              <a:rPr lang="en-US" dirty="0"/>
              <a:t>if 5 &gt; 2: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print("Five is greater than two</a:t>
            </a:r>
            <a:r>
              <a:rPr lang="en-US" dirty="0" smtClean="0"/>
              <a:t>!")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MY" smtClean="0"/>
              <a:t>9</a:t>
            </a:fld>
            <a:endParaRPr lang="en-MY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03145" y="3091430"/>
            <a:ext cx="7666739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75" b="0" i="0">
                <a:solidFill>
                  <a:srgbClr val="FFFF00"/>
                </a:solidFill>
                <a:latin typeface="Verdana"/>
                <a:ea typeface="+mj-ea"/>
                <a:cs typeface="Verdana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The number of spaces is up to you as a programmer, but it has to be at least one.</a:t>
            </a:r>
            <a:endParaRPr lang="en-MY" sz="2400" kern="0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932177" y="4280067"/>
            <a:ext cx="7408676" cy="1558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025" b="0" i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  <a:lvl2pPr marL="257175">
              <a:defRPr>
                <a:latin typeface="+mn-lt"/>
                <a:ea typeface="+mn-ea"/>
                <a:cs typeface="+mn-cs"/>
              </a:defRPr>
            </a:lvl2pPr>
            <a:lvl3pPr marL="514350">
              <a:defRPr>
                <a:latin typeface="+mn-lt"/>
                <a:ea typeface="+mn-ea"/>
                <a:cs typeface="+mn-cs"/>
              </a:defRPr>
            </a:lvl3pPr>
            <a:lvl4pPr marL="771525">
              <a:defRPr>
                <a:latin typeface="+mn-lt"/>
                <a:ea typeface="+mn-ea"/>
                <a:cs typeface="+mn-cs"/>
              </a:defRPr>
            </a:lvl4pPr>
            <a:lvl5pPr marL="1028700">
              <a:defRPr>
                <a:latin typeface="+mn-lt"/>
                <a:ea typeface="+mn-ea"/>
                <a:cs typeface="+mn-cs"/>
              </a:defRPr>
            </a:lvl5pPr>
            <a:lvl6pPr marL="1285875">
              <a:defRPr>
                <a:latin typeface="+mn-lt"/>
                <a:ea typeface="+mn-ea"/>
                <a:cs typeface="+mn-cs"/>
              </a:defRPr>
            </a:lvl6pPr>
            <a:lvl7pPr marL="1543050">
              <a:defRPr>
                <a:latin typeface="+mn-lt"/>
                <a:ea typeface="+mn-ea"/>
                <a:cs typeface="+mn-cs"/>
              </a:defRPr>
            </a:lvl7pPr>
            <a:lvl8pPr marL="1800225">
              <a:defRPr>
                <a:latin typeface="+mn-lt"/>
                <a:ea typeface="+mn-ea"/>
                <a:cs typeface="+mn-cs"/>
              </a:defRPr>
            </a:lvl8pPr>
            <a:lvl9pPr marL="2057400">
              <a:defRPr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kern="0" dirty="0" smtClean="0"/>
              <a:t>if 5 &gt; 2:</a:t>
            </a:r>
            <a:br>
              <a:rPr lang="en-US" kern="0" dirty="0" smtClean="0"/>
            </a:br>
            <a:r>
              <a:rPr lang="en-US" kern="0" dirty="0" smtClean="0"/>
              <a:t> print("Five is greater than two!") </a:t>
            </a:r>
            <a:br>
              <a:rPr lang="en-US" kern="0" dirty="0" smtClean="0"/>
            </a:br>
            <a:r>
              <a:rPr lang="en-US" kern="0" dirty="0" smtClean="0"/>
              <a:t>if 5 &gt; 2:</a:t>
            </a:r>
            <a:br>
              <a:rPr lang="en-US" kern="0" dirty="0" smtClean="0"/>
            </a:br>
            <a:r>
              <a:rPr lang="en-US" kern="0" dirty="0" smtClean="0"/>
              <a:t>        print("Five is greater than two!") 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MY" kern="0" dirty="0"/>
          </a:p>
        </p:txBody>
      </p:sp>
    </p:spTree>
    <p:extLst>
      <p:ext uri="{BB962C8B-B14F-4D97-AF65-F5344CB8AC3E}">
        <p14:creationId xmlns:p14="http://schemas.microsoft.com/office/powerpoint/2010/main" val="4163657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1184</TotalTime>
  <Words>3497</Words>
  <Application>Microsoft Office PowerPoint</Application>
  <PresentationFormat>On-screen Show (4:3)</PresentationFormat>
  <Paragraphs>884</Paragraphs>
  <Slides>82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1" baseType="lpstr">
      <vt:lpstr>Arial</vt:lpstr>
      <vt:lpstr>Calibri</vt:lpstr>
      <vt:lpstr>Comic Sans MS</vt:lpstr>
      <vt:lpstr>Courier New</vt:lpstr>
      <vt:lpstr>Times New Roman</vt:lpstr>
      <vt:lpstr>Trebuchet MS</vt:lpstr>
      <vt:lpstr>Verdana</vt:lpstr>
      <vt:lpstr>Wingdings</vt:lpstr>
      <vt:lpstr>Office Theme</vt:lpstr>
      <vt:lpstr>PowerPoint Presentation</vt:lpstr>
      <vt:lpstr>Why Python ?</vt:lpstr>
      <vt:lpstr>Machine Learning Can Solve</vt:lpstr>
      <vt:lpstr>Python</vt:lpstr>
      <vt:lpstr>Understanding Python Programming Constructs  Basics (Variables, data types, I/O) Operators Lists Tuples Sets Dictionaries Decision Control Structures Repeating Control Structures Functions</vt:lpstr>
      <vt:lpstr>Program Steps or Program Flow</vt:lpstr>
      <vt:lpstr>Comments</vt:lpstr>
      <vt:lpstr>Python Indentation  Indentation refers to the spaces at the beginning of a code line. Where in other programming languages the indentation in code is for readability only, the indentation in Python is very important. Python uses indentation to indicate a block of code. Example if 5 &gt; 2:   print("Five is greater than two!") </vt:lpstr>
      <vt:lpstr>Example  Syntax Error:</vt:lpstr>
      <vt:lpstr>elif statement</vt:lpstr>
      <vt:lpstr>Iteration</vt:lpstr>
      <vt:lpstr>while</vt:lpstr>
      <vt:lpstr>for</vt:lpstr>
      <vt:lpstr>Flow control within loops</vt:lpstr>
      <vt:lpstr>Using the “loop else”</vt:lpstr>
      <vt:lpstr>Parallel traversals</vt:lpstr>
      <vt:lpstr>Escape sequences</vt:lpstr>
      <vt:lpstr> replace method</vt:lpstr>
      <vt:lpstr>Length of collections</vt:lpstr>
      <vt:lpstr>Built-in Functions</vt:lpstr>
      <vt:lpstr>Sequential Steps</vt:lpstr>
      <vt:lpstr>Conditional Steps</vt:lpstr>
      <vt:lpstr>Repeated Steps</vt:lpstr>
      <vt:lpstr>Variables, Expressions, and  Statements</vt:lpstr>
      <vt:lpstr>Constants</vt:lpstr>
      <vt:lpstr>Variables</vt:lpstr>
      <vt:lpstr>Variables</vt:lpstr>
      <vt:lpstr>Python Variable Name Rules</vt:lpstr>
      <vt:lpstr>Reserved Words</vt:lpstr>
      <vt:lpstr>Sentences or Lines</vt:lpstr>
      <vt:lpstr>Assignment Statements</vt:lpstr>
      <vt:lpstr>Numeric Expressions</vt:lpstr>
      <vt:lpstr>Operator Precedence Rules</vt:lpstr>
      <vt:lpstr>What does “Type” Mean?</vt:lpstr>
      <vt:lpstr>Type Matters</vt:lpstr>
      <vt:lpstr>Several Types of Numbers</vt:lpstr>
      <vt:lpstr>Type Conversions</vt:lpstr>
      <vt:lpstr>User Input</vt:lpstr>
      <vt:lpstr>String Operations</vt:lpstr>
      <vt:lpstr>PowerPoint Presentation</vt:lpstr>
      <vt:lpstr>Conditional Steps</vt:lpstr>
      <vt:lpstr>Comparison Operators</vt:lpstr>
      <vt:lpstr>One-Way Decisions</vt:lpstr>
      <vt:lpstr>Nested  Decisions</vt:lpstr>
      <vt:lpstr>Two-way  Decisions</vt:lpstr>
      <vt:lpstr>Two-way  using else :</vt:lpstr>
      <vt:lpstr>Multi-way</vt:lpstr>
      <vt:lpstr>Multi-way</vt:lpstr>
      <vt:lpstr>Multi-way</vt:lpstr>
      <vt:lpstr>Loops and Iteration</vt:lpstr>
      <vt:lpstr>Repeated Steps</vt:lpstr>
      <vt:lpstr>An Infinite Loop</vt:lpstr>
      <vt:lpstr>Another Loop</vt:lpstr>
      <vt:lpstr>Breaking Out of a Loop</vt:lpstr>
      <vt:lpstr>Breaking Out of a Loop</vt:lpstr>
      <vt:lpstr>PowerPoint Presentation</vt:lpstr>
      <vt:lpstr>Finishing an Iteration with continue</vt:lpstr>
      <vt:lpstr>Indefinite Loops</vt:lpstr>
      <vt:lpstr>Definite Loops</vt:lpstr>
      <vt:lpstr>A Simple Definite Loop</vt:lpstr>
      <vt:lpstr>A Simple Definite Loop</vt:lpstr>
      <vt:lpstr>print i</vt:lpstr>
      <vt:lpstr>Looping through a Set</vt:lpstr>
      <vt:lpstr>PowerPoint Presentation</vt:lpstr>
      <vt:lpstr>What is the Largest Number?</vt:lpstr>
      <vt:lpstr>What is the Largest Number?</vt:lpstr>
      <vt:lpstr>What is the Largest Number?</vt:lpstr>
      <vt:lpstr>What is the Largest Number?</vt:lpstr>
      <vt:lpstr>What is the Largest Number?</vt:lpstr>
      <vt:lpstr>What is the Largest Number?</vt:lpstr>
      <vt:lpstr>What is the Largest Number?</vt:lpstr>
      <vt:lpstr>What is the Largest Number?</vt:lpstr>
      <vt:lpstr>Finding the largest value</vt:lpstr>
      <vt:lpstr>Counting in a Loop</vt:lpstr>
      <vt:lpstr>Summing in a Loop</vt:lpstr>
      <vt:lpstr>Finding the Average in a Loop</vt:lpstr>
      <vt:lpstr>Filtering in a Loop</vt:lpstr>
      <vt:lpstr>Search Using a Boolean Variable</vt:lpstr>
      <vt:lpstr>Finding the largest value</vt:lpstr>
      <vt:lpstr>Finding the smallest value</vt:lpstr>
      <vt:lpstr>Finding the smallest value</vt:lpstr>
      <vt:lpstr>References /Acknowledgements 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Training Presentation</dc:title>
  <dc:subject/>
  <dc:creator>Dr. Noor Zaman</dc:creator>
  <cp:keywords/>
  <dc:description/>
  <cp:lastModifiedBy>mmalik</cp:lastModifiedBy>
  <cp:revision>71</cp:revision>
  <dcterms:created xsi:type="dcterms:W3CDTF">2018-11-09T08:28:44Z</dcterms:created>
  <dcterms:modified xsi:type="dcterms:W3CDTF">2019-09-24T08:00:48Z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TC060888081033</vt:lpwstr>
  </property>
</Properties>
</file>